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26"/>
  </p:notesMasterIdLst>
  <p:sldIdLst>
    <p:sldId id="256" r:id="rId2"/>
    <p:sldId id="286" r:id="rId3"/>
    <p:sldId id="257" r:id="rId4"/>
    <p:sldId id="259" r:id="rId5"/>
    <p:sldId id="287" r:id="rId6"/>
    <p:sldId id="260" r:id="rId7"/>
    <p:sldId id="262" r:id="rId8"/>
    <p:sldId id="264" r:id="rId9"/>
    <p:sldId id="288" r:id="rId10"/>
    <p:sldId id="290" r:id="rId11"/>
    <p:sldId id="263" r:id="rId12"/>
    <p:sldId id="276" r:id="rId13"/>
    <p:sldId id="266" r:id="rId14"/>
    <p:sldId id="267" r:id="rId15"/>
    <p:sldId id="274" r:id="rId16"/>
    <p:sldId id="291" r:id="rId17"/>
    <p:sldId id="292" r:id="rId18"/>
    <p:sldId id="277" r:id="rId19"/>
    <p:sldId id="273" r:id="rId20"/>
    <p:sldId id="281" r:id="rId21"/>
    <p:sldId id="283" r:id="rId22"/>
    <p:sldId id="282" r:id="rId23"/>
    <p:sldId id="284" r:id="rId24"/>
    <p:sldId id="278" r:id="rId25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7" autoAdjust="0"/>
    <p:restoredTop sz="95155" autoAdjust="0"/>
  </p:normalViewPr>
  <p:slideViewPr>
    <p:cSldViewPr>
      <p:cViewPr>
        <p:scale>
          <a:sx n="100" d="100"/>
          <a:sy n="100" d="100"/>
        </p:scale>
        <p:origin x="1208" y="6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ED79EF6A-270F-02D4-AF98-37DD79DE36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75EF855-67A2-CC29-B6E4-00B274827E3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2E01FCC-68EB-1F48-9A17-B92E61A573F3}" type="datetimeFigureOut">
              <a:rPr lang="zh-CN" altLang="en-US"/>
              <a:pPr>
                <a:defRPr/>
              </a:pPr>
              <a:t>2026/6/8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8330506F-BB28-3E45-B546-20E69EF989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156C15AA-A6B8-BE58-0E85-FAF86B3FA0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863A536-8AFB-8144-4C05-C8C54556214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A547FA4-4E33-6253-4A14-ED6D4B8402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563CF80-1F9B-BF45-9695-F4D81EB9D10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幻灯片图像占位符 1">
            <a:extLst>
              <a:ext uri="{FF2B5EF4-FFF2-40B4-BE49-F238E27FC236}">
                <a16:creationId xmlns:a16="http://schemas.microsoft.com/office/drawing/2014/main" id="{04830206-B174-74F4-FBAD-E523C23771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备注占位符 2">
            <a:extLst>
              <a:ext uri="{FF2B5EF4-FFF2-40B4-BE49-F238E27FC236}">
                <a16:creationId xmlns:a16="http://schemas.microsoft.com/office/drawing/2014/main" id="{9FFC1232-CBE4-5A71-7B52-065A7FE7FE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4" name="灯片编号占位符 3">
            <a:extLst>
              <a:ext uri="{FF2B5EF4-FFF2-40B4-BE49-F238E27FC236}">
                <a16:creationId xmlns:a16="http://schemas.microsoft.com/office/drawing/2014/main" id="{7A6846D4-749C-1976-A851-C6EC55449D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087776F-B97C-534F-9601-0CB5503A3E4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C5E37F00-2829-AF69-C2A2-A1DAF32007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041816F3-85F4-7DA8-75B0-1257B149A8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79E6FF7-5451-2554-3FB6-E98677CF52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14B8074-A47F-8B41-B757-99005119495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>
            <a:extLst>
              <a:ext uri="{FF2B5EF4-FFF2-40B4-BE49-F238E27FC236}">
                <a16:creationId xmlns:a16="http://schemas.microsoft.com/office/drawing/2014/main" id="{7E72A221-79CE-B465-1015-DB22E7860D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>
            <a:extLst>
              <a:ext uri="{FF2B5EF4-FFF2-40B4-BE49-F238E27FC236}">
                <a16:creationId xmlns:a16="http://schemas.microsoft.com/office/drawing/2014/main" id="{7B30FB18-C5E3-483C-E2AD-17DB5A818B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灯片编号占位符 3">
            <a:extLst>
              <a:ext uri="{FF2B5EF4-FFF2-40B4-BE49-F238E27FC236}">
                <a16:creationId xmlns:a16="http://schemas.microsoft.com/office/drawing/2014/main" id="{0BD66116-9DAE-1BB8-3A06-84A4F5F9DD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8278B0D-87C1-9B48-94BB-8EC1D0DA62C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7190E157-6B72-63DF-B5FC-61DBE51413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3397D995-C974-0B9A-E9C9-2232E2F20B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2826629D-BC8C-B827-5465-FB909DAF82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328C8B0-1DF9-A545-8CC0-7E458DFBB6F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509CB2D9-4AB1-2EDC-4DA0-F77D34A8C0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>
            <a:extLst>
              <a:ext uri="{FF2B5EF4-FFF2-40B4-BE49-F238E27FC236}">
                <a16:creationId xmlns:a16="http://schemas.microsoft.com/office/drawing/2014/main" id="{FC09469D-4D16-D01F-DC2A-942096E433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72B0B213-662C-C56A-DED8-9C9EB88FC9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9AA8BC3-B064-6A49-917B-6D0E6C37725A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id="{6EC6C92F-96AD-8CBC-69C3-572EE9DF68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id="{F630531B-3232-899E-4F50-D55941C4A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id="{7BAAE268-C978-4EB7-2F44-F203C38C99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ED130A2-AABC-7746-9CB8-219C3272F88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06FC6-3723-6485-F7DC-B64A9DC78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2128F-082A-68B2-2440-2422E37DC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578D1-2DB4-0B30-CB50-4E05652CC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7C6B1-7208-7B4C-B10E-95BABCA4508E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61656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676FF-2DA3-7D9B-4594-4EE700F18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9F19D-9909-C7D4-0522-16AB876BF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214D2-2CC9-7AF9-8577-835B45E50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2347F-37D5-FA4B-9569-6D800DA6C9C6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73976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A64B9-8E04-B163-E9A3-C36926374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557E5-AD32-03CC-51CF-47BE9728B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45DF1-FCDD-A4F7-1C7D-52A200FAF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DEF21-C12D-3048-AE6D-4EAFEA973E22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44541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0751071-5255-F02E-D0C4-B56DFAB74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77AE434-9200-A643-8F80-FB307F45E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4AD29D1-5E10-7FC9-825F-304C2FF23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248C4-4536-8E40-AA96-6C80FC840FB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59079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05B0D71-E909-DF6F-6CD9-A2A567994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033E3FF-DF34-4522-A178-33C53D66C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BABBE61-1D46-2DF7-B2D8-B39A46C9F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97F2F-75F2-194D-A24A-5C9D6EB7BFA4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04381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093AB1D-82C1-EE5A-0018-93DAA59E3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636ABD-433B-5AD5-B772-D83572D2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DC1DD96-DFD1-ED11-7D51-54BD9229B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337C7-A5E8-154A-8730-A2919245F5EE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548236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4B78E69-FF48-4C63-454D-7D7ECE95B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55924F5-F658-CCB8-AEC0-67524E43B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75D830B-EF5E-0EB2-C6B9-237910561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E88AD-AE4D-BA4E-93FD-5B8DD7453FC0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708256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F8F486D-192A-EBA3-A13A-7DC803CE1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3494F39-E252-DDF6-E86C-5AC03E988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BF27193-C114-14F3-8300-AE43CD3CE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F4CA6-846C-2A40-A69C-96E63DF99962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22950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4BA2CBD-5692-9ED3-D151-546A9E45D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C3191EA-C872-C292-44EA-CCF8A06E0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E7B71CA-C7C3-63F8-8D28-CFB684477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78287-6468-3C4E-BCFB-1C0617634E87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72300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436ED-558C-68E5-0A57-EAEA03404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E28E0-7269-6C8E-B70E-DE2A8DD6E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F4569-6DCC-5DAD-BB4E-8AEAB8AAA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A1131-42CE-DA45-ADE5-B17DC9DA499E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04984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D7BEC-441F-2EEC-48DF-7C60B71D8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1B1D1-CD42-6CEB-0A9C-190BF97C4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65810-0F6B-6F2D-14E0-AE0A7E477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28A39-998C-D64E-8E24-5509E27251B3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029833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83F42ED-7DB8-774E-C1FF-FA57BB8FE2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FDF359FD-7DF8-5D3D-858E-3DFB86820E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290D4-CD96-6BBB-5B04-C93C8469F2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4ACA0-5A03-693A-F909-1A78B04DF6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9D6E3-04B9-ABBD-2D42-B2C67ABAC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FDD690F-EADA-BD44-BDF2-A5E8A0697E4B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1.pn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5.png"/><Relationship Id="rId5" Type="http://schemas.openxmlformats.org/officeDocument/2006/relationships/image" Target="../media/image19.jpeg"/><Relationship Id="rId10" Type="http://schemas.openxmlformats.org/officeDocument/2006/relationships/image" Target="../media/image24.pn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image" Target="../media/image48.jpe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47.jpeg"/><Relationship Id="rId2" Type="http://schemas.openxmlformats.org/officeDocument/2006/relationships/tags" Target="../tags/tag3.xml"/><Relationship Id="rId16" Type="http://schemas.openxmlformats.org/officeDocument/2006/relationships/image" Target="../media/image46.jpe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1.png"/><Relationship Id="rId10" Type="http://schemas.openxmlformats.org/officeDocument/2006/relationships/tags" Target="../tags/tag11.xml"/><Relationship Id="rId19" Type="http://schemas.openxmlformats.org/officeDocument/2006/relationships/image" Target="../media/image49.jp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jpg"/><Relationship Id="rId4" Type="http://schemas.openxmlformats.org/officeDocument/2006/relationships/image" Target="../media/image50.png"/><Relationship Id="rId9" Type="http://schemas.openxmlformats.org/officeDocument/2006/relationships/image" Target="../media/image5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7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1.png"/><Relationship Id="rId7" Type="http://schemas.openxmlformats.org/officeDocument/2006/relationships/image" Target="../media/image84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11" Type="http://schemas.openxmlformats.org/officeDocument/2006/relationships/image" Target="../media/image88.jpeg"/><Relationship Id="rId5" Type="http://schemas.openxmlformats.org/officeDocument/2006/relationships/image" Target="../media/image82.jpeg"/><Relationship Id="rId10" Type="http://schemas.openxmlformats.org/officeDocument/2006/relationships/image" Target="../media/image87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半闭框 43">
            <a:extLst>
              <a:ext uri="{FF2B5EF4-FFF2-40B4-BE49-F238E27FC236}">
                <a16:creationId xmlns:a16="http://schemas.microsoft.com/office/drawing/2014/main" id="{27532F8C-6298-6D2E-0739-FDEA9447A9CC}"/>
              </a:ext>
            </a:extLst>
          </p:cNvPr>
          <p:cNvSpPr/>
          <p:nvPr/>
        </p:nvSpPr>
        <p:spPr>
          <a:xfrm rot="8100000">
            <a:off x="1223963" y="876300"/>
            <a:ext cx="190500" cy="190500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半闭框 44">
            <a:extLst>
              <a:ext uri="{FF2B5EF4-FFF2-40B4-BE49-F238E27FC236}">
                <a16:creationId xmlns:a16="http://schemas.microsoft.com/office/drawing/2014/main" id="{E19AA709-401A-85AC-56BB-061DB37E2E84}"/>
              </a:ext>
            </a:extLst>
          </p:cNvPr>
          <p:cNvSpPr/>
          <p:nvPr/>
        </p:nvSpPr>
        <p:spPr>
          <a:xfrm rot="8100000">
            <a:off x="950913" y="876300"/>
            <a:ext cx="192087" cy="190500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半闭框 45">
            <a:extLst>
              <a:ext uri="{FF2B5EF4-FFF2-40B4-BE49-F238E27FC236}">
                <a16:creationId xmlns:a16="http://schemas.microsoft.com/office/drawing/2014/main" id="{8B4536D3-0413-CC50-E475-48E25EB72B07}"/>
              </a:ext>
            </a:extLst>
          </p:cNvPr>
          <p:cNvSpPr/>
          <p:nvPr/>
        </p:nvSpPr>
        <p:spPr>
          <a:xfrm rot="8100000">
            <a:off x="1495425" y="876300"/>
            <a:ext cx="192088" cy="190500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BFADAA83-5724-6AFB-117D-710C80E3139A}"/>
              </a:ext>
            </a:extLst>
          </p:cNvPr>
          <p:cNvSpPr/>
          <p:nvPr/>
        </p:nvSpPr>
        <p:spPr>
          <a:xfrm>
            <a:off x="1144588" y="3119438"/>
            <a:ext cx="6772275" cy="87312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9" name="文本框 48">
            <a:extLst>
              <a:ext uri="{FF2B5EF4-FFF2-40B4-BE49-F238E27FC236}">
                <a16:creationId xmlns:a16="http://schemas.microsoft.com/office/drawing/2014/main" id="{1F926578-9227-2759-3E21-70334B655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163" y="1365250"/>
            <a:ext cx="10747375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5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加筋聚乙烯（</a:t>
            </a:r>
            <a:r>
              <a:rPr lang="en-US" altLang="zh-CN" sz="5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PE</a:t>
            </a:r>
            <a:r>
              <a:rPr lang="zh-CN" altLang="en-US" sz="5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）复合管</a:t>
            </a:r>
            <a:br>
              <a:rPr lang="en-US" altLang="zh-CN" sz="5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4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简称</a:t>
            </a:r>
            <a:r>
              <a:rPr lang="en-US" altLang="zh-CN" sz="4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-RPEP</a:t>
            </a:r>
            <a:endParaRPr lang="en-US" altLang="zh-CN" sz="54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标题 1">
            <a:extLst>
              <a:ext uri="{FF2B5EF4-FFF2-40B4-BE49-F238E27FC236}">
                <a16:creationId xmlns:a16="http://schemas.microsoft.com/office/drawing/2014/main" id="{B93A804A-4AAD-2490-88EE-8E03A6F94552}"/>
              </a:ext>
            </a:extLst>
          </p:cNvPr>
          <p:cNvSpPr txBox="1">
            <a:spLocks/>
          </p:cNvSpPr>
          <p:nvPr/>
        </p:nvSpPr>
        <p:spPr>
          <a:xfrm>
            <a:off x="1080318" y="3531598"/>
            <a:ext cx="9552186" cy="122413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en-US" altLang="zh-CN" sz="3200" b="1" cap="all" dirty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FFFFFF">
                          <a:alpha val="0"/>
                        </a:srgbClr>
                      </a:gs>
                      <a:gs pos="0">
                        <a:schemeClr val="bg1"/>
                      </a:gs>
                    </a:gsLst>
                    <a:lin ang="5400000" scaled="1"/>
                  </a:gra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Steel wire-reinforced Polyethylene Composite Pipe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zh-CN" sz="2400" b="1" cap="all" dirty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FFFFFF">
                          <a:alpha val="0"/>
                        </a:srgbClr>
                      </a:gs>
                      <a:gs pos="0">
                        <a:schemeClr val="bg1"/>
                      </a:gs>
                    </a:gsLst>
                    <a:lin ang="5400000" scaled="1"/>
                  </a:gra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Abbreviation-RPEP</a:t>
            </a:r>
            <a:endParaRPr lang="zh-CN" altLang="en-US" sz="2400" b="1" cap="all" dirty="0"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>
                        <a:alpha val="0"/>
                      </a:srgbClr>
                    </a:gs>
                    <a:gs pos="0">
                      <a:schemeClr val="bg1"/>
                    </a:gs>
                  </a:gsLst>
                  <a:lin ang="5400000" scaled="1"/>
                </a:gradFill>
              </a:ln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半闭框 50">
            <a:extLst>
              <a:ext uri="{FF2B5EF4-FFF2-40B4-BE49-F238E27FC236}">
                <a16:creationId xmlns:a16="http://schemas.microsoft.com/office/drawing/2014/main" id="{6CA66842-0AD0-CDDB-5203-D94DA678E382}"/>
              </a:ext>
            </a:extLst>
          </p:cNvPr>
          <p:cNvSpPr/>
          <p:nvPr/>
        </p:nvSpPr>
        <p:spPr>
          <a:xfrm rot="8100000">
            <a:off x="8340725" y="3087688"/>
            <a:ext cx="192088" cy="192087"/>
          </a:xfrm>
          <a:prstGeom prst="halfFrame">
            <a:avLst/>
          </a:prstGeom>
          <a:solidFill>
            <a:srgbClr val="C0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半闭框 51">
            <a:extLst>
              <a:ext uri="{FF2B5EF4-FFF2-40B4-BE49-F238E27FC236}">
                <a16:creationId xmlns:a16="http://schemas.microsoft.com/office/drawing/2014/main" id="{13733BEB-0511-AAB1-9CC1-2857640E3095}"/>
              </a:ext>
            </a:extLst>
          </p:cNvPr>
          <p:cNvSpPr/>
          <p:nvPr/>
        </p:nvSpPr>
        <p:spPr>
          <a:xfrm rot="8100000">
            <a:off x="8069263" y="3087688"/>
            <a:ext cx="190500" cy="192087"/>
          </a:xfrm>
          <a:prstGeom prst="halfFrame">
            <a:avLst/>
          </a:prstGeom>
          <a:solidFill>
            <a:srgbClr val="C0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半闭框 52">
            <a:extLst>
              <a:ext uri="{FF2B5EF4-FFF2-40B4-BE49-F238E27FC236}">
                <a16:creationId xmlns:a16="http://schemas.microsoft.com/office/drawing/2014/main" id="{B6517A5E-177A-A1C4-D166-B0DC9DE46E99}"/>
              </a:ext>
            </a:extLst>
          </p:cNvPr>
          <p:cNvSpPr/>
          <p:nvPr/>
        </p:nvSpPr>
        <p:spPr>
          <a:xfrm rot="8100000">
            <a:off x="8612188" y="3087688"/>
            <a:ext cx="192087" cy="192087"/>
          </a:xfrm>
          <a:prstGeom prst="halfFrame">
            <a:avLst/>
          </a:prstGeom>
          <a:solidFill>
            <a:srgbClr val="C0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副标题 2">
            <a:extLst>
              <a:ext uri="{FF2B5EF4-FFF2-40B4-BE49-F238E27FC236}">
                <a16:creationId xmlns:a16="http://schemas.microsoft.com/office/drawing/2014/main" id="{0AA853F6-A48A-CC90-DA55-6963008778BC}"/>
              </a:ext>
            </a:extLst>
          </p:cNvPr>
          <p:cNvSpPr txBox="1">
            <a:spLocks/>
          </p:cNvSpPr>
          <p:nvPr/>
        </p:nvSpPr>
        <p:spPr>
          <a:xfrm>
            <a:off x="1072058" y="5185447"/>
            <a:ext cx="5690751" cy="868202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zh-CN" altLang="en-US" spc="3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顺方管业有限公司</a:t>
            </a:r>
            <a:br>
              <a:rPr lang="en-US" altLang="zh-CN" spc="3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pc="3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altLang="zh-CN" sz="3100" spc="3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Shunfang</a:t>
            </a:r>
            <a:r>
              <a:rPr lang="en-US" altLang="zh-CN" sz="3100" spc="3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微软雅黑" panose="020B0503020204020204" pitchFamily="34" charset="-122"/>
              </a:rPr>
              <a:t> Pipe Industry Co., Ltd.</a:t>
            </a:r>
            <a:br>
              <a:rPr lang="en-US" altLang="zh-CN" sz="1400" spc="3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endParaRPr lang="en-US" altLang="zh-CN" sz="1400" spc="3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109" name="图片 56">
            <a:extLst>
              <a:ext uri="{FF2B5EF4-FFF2-40B4-BE49-F238E27FC236}">
                <a16:creationId xmlns:a16="http://schemas.microsoft.com/office/drawing/2014/main" id="{4F18F8BE-ACA7-05D8-C7D2-B8C6A5B66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32" b="7285"/>
          <a:stretch>
            <a:fillRect/>
          </a:stretch>
        </p:blipFill>
        <p:spPr bwMode="auto">
          <a:xfrm>
            <a:off x="10633075" y="9525"/>
            <a:ext cx="15589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半闭框 43">
            <a:extLst>
              <a:ext uri="{FF2B5EF4-FFF2-40B4-BE49-F238E27FC236}">
                <a16:creationId xmlns:a16="http://schemas.microsoft.com/office/drawing/2014/main" id="{699AE58F-E2A4-D2FE-9AE9-5C285DCDA5C2}"/>
              </a:ext>
            </a:extLst>
          </p:cNvPr>
          <p:cNvSpPr/>
          <p:nvPr/>
        </p:nvSpPr>
        <p:spPr>
          <a:xfrm rot="8100000">
            <a:off x="1111250" y="465138"/>
            <a:ext cx="190500" cy="190500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半闭框 44">
            <a:extLst>
              <a:ext uri="{FF2B5EF4-FFF2-40B4-BE49-F238E27FC236}">
                <a16:creationId xmlns:a16="http://schemas.microsoft.com/office/drawing/2014/main" id="{33523906-51E2-BDEA-C839-285ECC37248B}"/>
              </a:ext>
            </a:extLst>
          </p:cNvPr>
          <p:cNvSpPr/>
          <p:nvPr/>
        </p:nvSpPr>
        <p:spPr>
          <a:xfrm rot="8100000">
            <a:off x="838200" y="465138"/>
            <a:ext cx="192088" cy="190500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半闭框 45">
            <a:extLst>
              <a:ext uri="{FF2B5EF4-FFF2-40B4-BE49-F238E27FC236}">
                <a16:creationId xmlns:a16="http://schemas.microsoft.com/office/drawing/2014/main" id="{C9BBFD71-2DC4-5176-6050-41E3255CAC8F}"/>
              </a:ext>
            </a:extLst>
          </p:cNvPr>
          <p:cNvSpPr/>
          <p:nvPr/>
        </p:nvSpPr>
        <p:spPr>
          <a:xfrm rot="8100000">
            <a:off x="1382713" y="465138"/>
            <a:ext cx="192087" cy="190500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9" name="文本框 48">
            <a:extLst>
              <a:ext uri="{FF2B5EF4-FFF2-40B4-BE49-F238E27FC236}">
                <a16:creationId xmlns:a16="http://schemas.microsoft.com/office/drawing/2014/main" id="{346BAA87-B297-176E-BF6A-175428486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288" y="836613"/>
            <a:ext cx="17287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5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目录</a:t>
            </a:r>
          </a:p>
        </p:txBody>
      </p:sp>
      <p:pic>
        <p:nvPicPr>
          <p:cNvPr id="6151" name="图片 56">
            <a:extLst>
              <a:ext uri="{FF2B5EF4-FFF2-40B4-BE49-F238E27FC236}">
                <a16:creationId xmlns:a16="http://schemas.microsoft.com/office/drawing/2014/main" id="{50B40E1D-87C3-9FC4-6CFE-80BC110A5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32" b="7285"/>
          <a:stretch>
            <a:fillRect/>
          </a:stretch>
        </p:blipFill>
        <p:spPr bwMode="auto">
          <a:xfrm>
            <a:off x="10633075" y="9525"/>
            <a:ext cx="15589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34CC0F63-0E26-EB26-D1DB-E07698BC4183}"/>
              </a:ext>
            </a:extLst>
          </p:cNvPr>
          <p:cNvSpPr/>
          <p:nvPr/>
        </p:nvSpPr>
        <p:spPr>
          <a:xfrm>
            <a:off x="2178050" y="1843088"/>
            <a:ext cx="2749550" cy="5857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340DBD8-DBC5-0E62-844E-D87BC4DB0CC3}"/>
              </a:ext>
            </a:extLst>
          </p:cNvPr>
          <p:cNvSpPr txBox="1"/>
          <p:nvPr/>
        </p:nvSpPr>
        <p:spPr>
          <a:xfrm>
            <a:off x="2921000" y="1760538"/>
            <a:ext cx="2749550" cy="6619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公司简介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  <a:cs typeface="等线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CC0DC450-4BCC-B805-8884-5EC664DDAA7D}"/>
              </a:ext>
            </a:extLst>
          </p:cNvPr>
          <p:cNvSpPr/>
          <p:nvPr/>
        </p:nvSpPr>
        <p:spPr>
          <a:xfrm>
            <a:off x="2257425" y="1854200"/>
            <a:ext cx="584200" cy="584200"/>
          </a:xfrm>
          <a:prstGeom prst="ellipse">
            <a:avLst/>
          </a:prstGeom>
          <a:solidFill>
            <a:srgbClr val="8C1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740D433-9AE0-DBAB-BA57-AC461E8543C3}"/>
              </a:ext>
            </a:extLst>
          </p:cNvPr>
          <p:cNvSpPr txBox="1"/>
          <p:nvPr/>
        </p:nvSpPr>
        <p:spPr>
          <a:xfrm>
            <a:off x="2273300" y="1730375"/>
            <a:ext cx="1295400" cy="601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228600">
              <a:lnSpc>
                <a:spcPct val="150000"/>
              </a:lnSpc>
              <a:defRPr sz="2500">
                <a:solidFill>
                  <a:srgbClr val="404040"/>
                </a:solidFill>
                <a:latin typeface="PingFang SC Semibold"/>
                <a:ea typeface="PingFang SC Semibold"/>
                <a:cs typeface="PingFang SC Semibold"/>
                <a:sym typeface="PingFang SC Semibold"/>
              </a:defRPr>
            </a:pPr>
            <a:r>
              <a:rPr lang="zh-CN" altLang="en-US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一、</a:t>
            </a:r>
            <a:endParaRPr lang="en-US" altLang="zh-CN" sz="25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88CDD536-BD15-2C85-3D89-F1CD43825C37}"/>
              </a:ext>
            </a:extLst>
          </p:cNvPr>
          <p:cNvSpPr/>
          <p:nvPr/>
        </p:nvSpPr>
        <p:spPr>
          <a:xfrm>
            <a:off x="2203450" y="2735263"/>
            <a:ext cx="2749550" cy="584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5F1F6B8-BA9F-2473-6620-45794E9F2DCA}"/>
              </a:ext>
            </a:extLst>
          </p:cNvPr>
          <p:cNvSpPr txBox="1"/>
          <p:nvPr/>
        </p:nvSpPr>
        <p:spPr>
          <a:xfrm>
            <a:off x="2944813" y="2652713"/>
            <a:ext cx="2749550" cy="6619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研发团队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  <a:cs typeface="等线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979AC1F9-A563-02C1-5F4B-6F8F9BB4A9BA}"/>
              </a:ext>
            </a:extLst>
          </p:cNvPr>
          <p:cNvSpPr/>
          <p:nvPr/>
        </p:nvSpPr>
        <p:spPr>
          <a:xfrm>
            <a:off x="2281238" y="2746375"/>
            <a:ext cx="584200" cy="584200"/>
          </a:xfrm>
          <a:prstGeom prst="ellipse">
            <a:avLst/>
          </a:prstGeom>
          <a:solidFill>
            <a:srgbClr val="8C1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7B6CDD3-544F-F0E4-A3A3-9089C60BE1D1}"/>
              </a:ext>
            </a:extLst>
          </p:cNvPr>
          <p:cNvSpPr txBox="1"/>
          <p:nvPr/>
        </p:nvSpPr>
        <p:spPr>
          <a:xfrm>
            <a:off x="2297113" y="2622550"/>
            <a:ext cx="1295400" cy="601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228600">
              <a:lnSpc>
                <a:spcPct val="150000"/>
              </a:lnSpc>
              <a:defRPr sz="2500">
                <a:solidFill>
                  <a:srgbClr val="404040"/>
                </a:solidFill>
                <a:latin typeface="PingFang SC Semibold"/>
                <a:ea typeface="PingFang SC Semibold"/>
                <a:cs typeface="PingFang SC Semibold"/>
                <a:sym typeface="PingFang SC Semibold"/>
              </a:defRPr>
            </a:pPr>
            <a:r>
              <a:rPr lang="zh-CN" altLang="en-US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二、</a:t>
            </a:r>
            <a:endParaRPr lang="en-US" altLang="zh-CN" sz="25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Rounded Rectangle 7">
            <a:extLst>
              <a:ext uri="{FF2B5EF4-FFF2-40B4-BE49-F238E27FC236}">
                <a16:creationId xmlns:a16="http://schemas.microsoft.com/office/drawing/2014/main" id="{48A46F1B-6F18-959D-1AF2-B4ECA8BE2415}"/>
              </a:ext>
            </a:extLst>
          </p:cNvPr>
          <p:cNvSpPr/>
          <p:nvPr/>
        </p:nvSpPr>
        <p:spPr>
          <a:xfrm>
            <a:off x="2203450" y="3648075"/>
            <a:ext cx="2749550" cy="584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6D522F3-92F3-82F5-1DFF-1B8388BEACD7}"/>
              </a:ext>
            </a:extLst>
          </p:cNvPr>
          <p:cNvSpPr txBox="1"/>
          <p:nvPr/>
        </p:nvSpPr>
        <p:spPr>
          <a:xfrm>
            <a:off x="2944813" y="3565525"/>
            <a:ext cx="2749550" cy="6619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公司产品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  <a:cs typeface="等线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13F61B75-DB6E-C547-0508-675EC6149E8F}"/>
              </a:ext>
            </a:extLst>
          </p:cNvPr>
          <p:cNvSpPr/>
          <p:nvPr/>
        </p:nvSpPr>
        <p:spPr>
          <a:xfrm>
            <a:off x="2281238" y="3659188"/>
            <a:ext cx="584200" cy="584200"/>
          </a:xfrm>
          <a:prstGeom prst="ellipse">
            <a:avLst/>
          </a:prstGeom>
          <a:solidFill>
            <a:srgbClr val="8C1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A91F205-216B-E49C-BFEE-27649505EFD8}"/>
              </a:ext>
            </a:extLst>
          </p:cNvPr>
          <p:cNvSpPr txBox="1"/>
          <p:nvPr/>
        </p:nvSpPr>
        <p:spPr>
          <a:xfrm>
            <a:off x="2297113" y="3535363"/>
            <a:ext cx="1295400" cy="6016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228600">
              <a:lnSpc>
                <a:spcPct val="150000"/>
              </a:lnSpc>
              <a:defRPr sz="2500">
                <a:solidFill>
                  <a:srgbClr val="404040"/>
                </a:solidFill>
                <a:latin typeface="PingFang SC Semibold"/>
                <a:ea typeface="PingFang SC Semibold"/>
                <a:cs typeface="PingFang SC Semibold"/>
                <a:sym typeface="PingFang SC Semibold"/>
              </a:defRPr>
            </a:pPr>
            <a:r>
              <a:rPr lang="zh-CN" altLang="en-US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三、</a:t>
            </a:r>
            <a:endParaRPr lang="en-US" altLang="zh-CN" sz="25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Rounded Rectangle 7">
            <a:extLst>
              <a:ext uri="{FF2B5EF4-FFF2-40B4-BE49-F238E27FC236}">
                <a16:creationId xmlns:a16="http://schemas.microsoft.com/office/drawing/2014/main" id="{A5C81FD7-8B58-847A-678A-F004D9BD1166}"/>
              </a:ext>
            </a:extLst>
          </p:cNvPr>
          <p:cNvSpPr/>
          <p:nvPr/>
        </p:nvSpPr>
        <p:spPr>
          <a:xfrm>
            <a:off x="2224088" y="4619625"/>
            <a:ext cx="2749550" cy="584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BFD485C-A4CD-1F2B-89C5-995392C2D8B8}"/>
              </a:ext>
            </a:extLst>
          </p:cNvPr>
          <p:cNvSpPr txBox="1"/>
          <p:nvPr/>
        </p:nvSpPr>
        <p:spPr>
          <a:xfrm>
            <a:off x="2965450" y="4535488"/>
            <a:ext cx="2749550" cy="6635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公司业绩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  <a:cs typeface="等线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457E2FE4-ADBB-9F38-45AF-F98D79E9FC27}"/>
              </a:ext>
            </a:extLst>
          </p:cNvPr>
          <p:cNvSpPr/>
          <p:nvPr/>
        </p:nvSpPr>
        <p:spPr>
          <a:xfrm>
            <a:off x="2301875" y="4629150"/>
            <a:ext cx="585788" cy="584200"/>
          </a:xfrm>
          <a:prstGeom prst="ellipse">
            <a:avLst/>
          </a:prstGeom>
          <a:solidFill>
            <a:srgbClr val="8C1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8150478-B839-C7E3-E6A6-B3A49A4A5E3E}"/>
              </a:ext>
            </a:extLst>
          </p:cNvPr>
          <p:cNvSpPr txBox="1"/>
          <p:nvPr/>
        </p:nvSpPr>
        <p:spPr>
          <a:xfrm>
            <a:off x="2317750" y="4505325"/>
            <a:ext cx="1295400" cy="601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228600">
              <a:lnSpc>
                <a:spcPct val="150000"/>
              </a:lnSpc>
              <a:defRPr sz="2500">
                <a:solidFill>
                  <a:srgbClr val="404040"/>
                </a:solidFill>
                <a:latin typeface="PingFang SC Semibold"/>
                <a:ea typeface="PingFang SC Semibold"/>
                <a:cs typeface="PingFang SC Semibold"/>
                <a:sym typeface="PingFang SC Semibold"/>
              </a:defRPr>
            </a:pPr>
            <a:r>
              <a:rPr lang="zh-CN" altLang="en-US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四、</a:t>
            </a:r>
            <a:endParaRPr lang="en-US" altLang="zh-CN" sz="25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Rounded Rectangle 7">
            <a:extLst>
              <a:ext uri="{FF2B5EF4-FFF2-40B4-BE49-F238E27FC236}">
                <a16:creationId xmlns:a16="http://schemas.microsoft.com/office/drawing/2014/main" id="{E6F3A2F5-6B8F-5AB4-6C74-F186BC0F8083}"/>
              </a:ext>
            </a:extLst>
          </p:cNvPr>
          <p:cNvSpPr/>
          <p:nvPr/>
        </p:nvSpPr>
        <p:spPr>
          <a:xfrm>
            <a:off x="6145801" y="1843088"/>
            <a:ext cx="2749550" cy="584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DA74EAF-2FC2-F5EF-6A60-8E02D26D2912}"/>
              </a:ext>
            </a:extLst>
          </p:cNvPr>
          <p:cNvSpPr txBox="1"/>
          <p:nvPr/>
        </p:nvSpPr>
        <p:spPr>
          <a:xfrm>
            <a:off x="6888751" y="1760538"/>
            <a:ext cx="2749550" cy="6619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供货能力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  <a:cs typeface="等线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9776AB82-D039-C4FE-FB41-9FAC41D8FC2B}"/>
              </a:ext>
            </a:extLst>
          </p:cNvPr>
          <p:cNvSpPr/>
          <p:nvPr/>
        </p:nvSpPr>
        <p:spPr>
          <a:xfrm>
            <a:off x="6225176" y="1852613"/>
            <a:ext cx="584200" cy="585787"/>
          </a:xfrm>
          <a:prstGeom prst="ellipse">
            <a:avLst/>
          </a:prstGeom>
          <a:solidFill>
            <a:srgbClr val="8C1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09C7E15-0493-149D-1B1B-E20680DEEE47}"/>
              </a:ext>
            </a:extLst>
          </p:cNvPr>
          <p:cNvSpPr txBox="1"/>
          <p:nvPr/>
        </p:nvSpPr>
        <p:spPr>
          <a:xfrm>
            <a:off x="6239464" y="1728788"/>
            <a:ext cx="1296987" cy="6016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228600">
              <a:lnSpc>
                <a:spcPct val="150000"/>
              </a:lnSpc>
              <a:defRPr sz="2500">
                <a:solidFill>
                  <a:srgbClr val="404040"/>
                </a:solidFill>
                <a:latin typeface="PingFang SC Semibold"/>
                <a:ea typeface="PingFang SC Semibold"/>
                <a:cs typeface="PingFang SC Semibold"/>
                <a:sym typeface="PingFang SC Semibold"/>
              </a:defRPr>
            </a:pPr>
            <a:r>
              <a:rPr lang="zh-CN" altLang="en-US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五、</a:t>
            </a:r>
            <a:endParaRPr lang="en-US" altLang="zh-CN" sz="25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5" name="Rounded Rectangle 7">
            <a:extLst>
              <a:ext uri="{FF2B5EF4-FFF2-40B4-BE49-F238E27FC236}">
                <a16:creationId xmlns:a16="http://schemas.microsoft.com/office/drawing/2014/main" id="{7AB8EC4A-4776-034D-1634-BD6DC051B1D2}"/>
              </a:ext>
            </a:extLst>
          </p:cNvPr>
          <p:cNvSpPr/>
          <p:nvPr/>
        </p:nvSpPr>
        <p:spPr>
          <a:xfrm>
            <a:off x="6120401" y="2738438"/>
            <a:ext cx="2749550" cy="5857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1C08701-596B-19F1-48C9-DCF68C8E64E5}"/>
              </a:ext>
            </a:extLst>
          </p:cNvPr>
          <p:cNvSpPr txBox="1"/>
          <p:nvPr/>
        </p:nvSpPr>
        <p:spPr>
          <a:xfrm>
            <a:off x="6863351" y="2655888"/>
            <a:ext cx="2749550" cy="6619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项目服务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  <a:cs typeface="等线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A73C497C-22E7-737C-5AB9-A568561F7FB9}"/>
              </a:ext>
            </a:extLst>
          </p:cNvPr>
          <p:cNvSpPr/>
          <p:nvPr/>
        </p:nvSpPr>
        <p:spPr>
          <a:xfrm>
            <a:off x="6199776" y="2749550"/>
            <a:ext cx="584200" cy="584200"/>
          </a:xfrm>
          <a:prstGeom prst="ellipse">
            <a:avLst/>
          </a:prstGeom>
          <a:solidFill>
            <a:srgbClr val="8C1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773072A-57E3-6A1F-0C83-2F2E5AF834ED}"/>
              </a:ext>
            </a:extLst>
          </p:cNvPr>
          <p:cNvSpPr txBox="1"/>
          <p:nvPr/>
        </p:nvSpPr>
        <p:spPr>
          <a:xfrm>
            <a:off x="6215651" y="2625725"/>
            <a:ext cx="1295400" cy="601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228600">
              <a:lnSpc>
                <a:spcPct val="150000"/>
              </a:lnSpc>
              <a:defRPr sz="2500">
                <a:solidFill>
                  <a:srgbClr val="404040"/>
                </a:solidFill>
                <a:latin typeface="PingFang SC Semibold"/>
                <a:ea typeface="PingFang SC Semibold"/>
                <a:cs typeface="PingFang SC Semibold"/>
                <a:sym typeface="PingFang SC Semibold"/>
              </a:defRPr>
            </a:pPr>
            <a:r>
              <a:rPr lang="zh-CN" altLang="en-US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六、</a:t>
            </a:r>
            <a:endParaRPr lang="en-US" altLang="zh-CN" sz="25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9" name="Rounded Rectangle 7">
            <a:extLst>
              <a:ext uri="{FF2B5EF4-FFF2-40B4-BE49-F238E27FC236}">
                <a16:creationId xmlns:a16="http://schemas.microsoft.com/office/drawing/2014/main" id="{26ABE0B2-DFA1-20B1-A38E-BFFC554EF381}"/>
              </a:ext>
            </a:extLst>
          </p:cNvPr>
          <p:cNvSpPr/>
          <p:nvPr/>
        </p:nvSpPr>
        <p:spPr>
          <a:xfrm>
            <a:off x="6145801" y="3657600"/>
            <a:ext cx="3741738" cy="584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4DC8AFF-31D8-C26E-2CD3-DD8AB6015E07}"/>
              </a:ext>
            </a:extLst>
          </p:cNvPr>
          <p:cNvSpPr txBox="1"/>
          <p:nvPr/>
        </p:nvSpPr>
        <p:spPr>
          <a:xfrm>
            <a:off x="6841126" y="3559175"/>
            <a:ext cx="2749550" cy="6619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国际市场开拓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  <a:cs typeface="等线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3AC58C39-1739-A900-5188-4AC5F5EC0D06}"/>
              </a:ext>
            </a:extLst>
          </p:cNvPr>
          <p:cNvSpPr/>
          <p:nvPr/>
        </p:nvSpPr>
        <p:spPr>
          <a:xfrm>
            <a:off x="6225176" y="3668713"/>
            <a:ext cx="584200" cy="584200"/>
          </a:xfrm>
          <a:prstGeom prst="ellipse">
            <a:avLst/>
          </a:prstGeom>
          <a:solidFill>
            <a:srgbClr val="8C1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4BAC498-63DC-85DA-DD3B-C1D45FBBEF6E}"/>
              </a:ext>
            </a:extLst>
          </p:cNvPr>
          <p:cNvSpPr txBox="1"/>
          <p:nvPr/>
        </p:nvSpPr>
        <p:spPr>
          <a:xfrm>
            <a:off x="6239464" y="3544888"/>
            <a:ext cx="1296987" cy="6016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228600">
              <a:lnSpc>
                <a:spcPct val="150000"/>
              </a:lnSpc>
              <a:defRPr sz="2500">
                <a:solidFill>
                  <a:srgbClr val="404040"/>
                </a:solidFill>
                <a:latin typeface="PingFang SC Semibold"/>
                <a:ea typeface="PingFang SC Semibold"/>
                <a:cs typeface="PingFang SC Semibold"/>
                <a:sym typeface="PingFang SC Semibold"/>
              </a:defRPr>
            </a:pPr>
            <a:r>
              <a:rPr lang="zh-CN" altLang="en-US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七、</a:t>
            </a:r>
            <a:endParaRPr lang="en-US" altLang="zh-CN" sz="25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7" name="Rounded Rectangle 7">
            <a:extLst>
              <a:ext uri="{FF2B5EF4-FFF2-40B4-BE49-F238E27FC236}">
                <a16:creationId xmlns:a16="http://schemas.microsoft.com/office/drawing/2014/main" id="{C743C1B0-5B48-3FB8-A5F5-B2F57B23F6CA}"/>
              </a:ext>
            </a:extLst>
          </p:cNvPr>
          <p:cNvSpPr/>
          <p:nvPr/>
        </p:nvSpPr>
        <p:spPr>
          <a:xfrm>
            <a:off x="6145801" y="4638675"/>
            <a:ext cx="3741738" cy="584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080386AB-5822-D566-4A9D-3F27D112FDF3}"/>
              </a:ext>
            </a:extLst>
          </p:cNvPr>
          <p:cNvSpPr txBox="1"/>
          <p:nvPr/>
        </p:nvSpPr>
        <p:spPr>
          <a:xfrm>
            <a:off x="6841126" y="4538663"/>
            <a:ext cx="2749550" cy="6635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附录备注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  <a:cs typeface="等线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A726C3CA-743D-049E-0726-73636EFE269A}"/>
              </a:ext>
            </a:extLst>
          </p:cNvPr>
          <p:cNvSpPr/>
          <p:nvPr/>
        </p:nvSpPr>
        <p:spPr>
          <a:xfrm>
            <a:off x="6225176" y="4648200"/>
            <a:ext cx="584200" cy="585788"/>
          </a:xfrm>
          <a:prstGeom prst="ellipse">
            <a:avLst/>
          </a:prstGeom>
          <a:solidFill>
            <a:srgbClr val="8C1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CA9DAC2D-1D95-BFB2-D66A-D0022D03C2CC}"/>
              </a:ext>
            </a:extLst>
          </p:cNvPr>
          <p:cNvSpPr txBox="1"/>
          <p:nvPr/>
        </p:nvSpPr>
        <p:spPr>
          <a:xfrm>
            <a:off x="6239464" y="4525963"/>
            <a:ext cx="1296987" cy="6016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228600">
              <a:lnSpc>
                <a:spcPct val="150000"/>
              </a:lnSpc>
              <a:defRPr sz="2500">
                <a:solidFill>
                  <a:srgbClr val="404040"/>
                </a:solidFill>
                <a:latin typeface="PingFang SC Semibold"/>
                <a:ea typeface="PingFang SC Semibold"/>
                <a:cs typeface="PingFang SC Semibold"/>
                <a:sym typeface="PingFang SC Semibold"/>
              </a:defRPr>
            </a:pPr>
            <a:r>
              <a:rPr lang="zh-CN" altLang="en-US" sz="25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八、</a:t>
            </a:r>
            <a:endParaRPr lang="en-US" altLang="zh-CN" sz="25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91FE8CA3-30A7-641C-BDB0-AD7C9FDCE2B7}"/>
              </a:ext>
            </a:extLst>
          </p:cNvPr>
          <p:cNvSpPr/>
          <p:nvPr/>
        </p:nvSpPr>
        <p:spPr>
          <a:xfrm>
            <a:off x="12700" y="6683375"/>
            <a:ext cx="9485313" cy="119063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102" name="组合 5">
            <a:extLst>
              <a:ext uri="{FF2B5EF4-FFF2-40B4-BE49-F238E27FC236}">
                <a16:creationId xmlns:a16="http://schemas.microsoft.com/office/drawing/2014/main" id="{DE43A684-4EAB-F80C-C153-13107F45A46B}"/>
              </a:ext>
            </a:extLst>
          </p:cNvPr>
          <p:cNvGrpSpPr>
            <a:grpSpLocks/>
          </p:cNvGrpSpPr>
          <p:nvPr/>
        </p:nvGrpSpPr>
        <p:grpSpPr bwMode="auto">
          <a:xfrm>
            <a:off x="188701" y="3361529"/>
            <a:ext cx="4048125" cy="1871663"/>
            <a:chOff x="6578535" y="4426325"/>
            <a:chExt cx="4048594" cy="1870892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B57A30BD-9582-73D9-A5B6-A50CC1160B20}"/>
                </a:ext>
              </a:extLst>
            </p:cNvPr>
            <p:cNvSpPr/>
            <p:nvPr/>
          </p:nvSpPr>
          <p:spPr>
            <a:xfrm>
              <a:off x="6578535" y="4465997"/>
              <a:ext cx="2011596" cy="891807"/>
            </a:xfrm>
            <a:prstGeom prst="roundRect">
              <a:avLst>
                <a:gd name="adj" fmla="val 9733"/>
              </a:avLst>
            </a:prstGeom>
            <a:gradFill>
              <a:gsLst>
                <a:gs pos="0">
                  <a:srgbClr val="BE0001">
                    <a:alpha val="0"/>
                  </a:srgbClr>
                </a:gs>
                <a:gs pos="100000">
                  <a:srgbClr val="BE000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B8E4E0E2-DA09-CB72-32D1-FA207D74D98E}"/>
                </a:ext>
              </a:extLst>
            </p:cNvPr>
            <p:cNvSpPr/>
            <p:nvPr/>
          </p:nvSpPr>
          <p:spPr>
            <a:xfrm>
              <a:off x="6578535" y="5405410"/>
              <a:ext cx="2011596" cy="891807"/>
            </a:xfrm>
            <a:prstGeom prst="roundRect">
              <a:avLst>
                <a:gd name="adj" fmla="val 9733"/>
              </a:avLst>
            </a:prstGeom>
            <a:gradFill>
              <a:gsLst>
                <a:gs pos="0">
                  <a:srgbClr val="BE0001">
                    <a:alpha val="0"/>
                  </a:srgbClr>
                </a:gs>
                <a:gs pos="100000">
                  <a:srgbClr val="BE000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DB4C84A3-F788-14C9-C3DB-70E7302DED0E}"/>
                </a:ext>
              </a:extLst>
            </p:cNvPr>
            <p:cNvSpPr/>
            <p:nvPr/>
          </p:nvSpPr>
          <p:spPr>
            <a:xfrm>
              <a:off x="8615534" y="4465997"/>
              <a:ext cx="2011595" cy="891807"/>
            </a:xfrm>
            <a:prstGeom prst="roundRect">
              <a:avLst>
                <a:gd name="adj" fmla="val 9733"/>
              </a:avLst>
            </a:prstGeom>
            <a:gradFill>
              <a:gsLst>
                <a:gs pos="0">
                  <a:srgbClr val="BE0001">
                    <a:alpha val="0"/>
                  </a:srgbClr>
                </a:gs>
                <a:gs pos="100000">
                  <a:srgbClr val="BE000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7E2C4458-CD04-5E88-73D6-AA1FF821C318}"/>
                </a:ext>
              </a:extLst>
            </p:cNvPr>
            <p:cNvSpPr/>
            <p:nvPr/>
          </p:nvSpPr>
          <p:spPr>
            <a:xfrm>
              <a:off x="8615534" y="5405410"/>
              <a:ext cx="2011595" cy="891807"/>
            </a:xfrm>
            <a:prstGeom prst="roundRect">
              <a:avLst>
                <a:gd name="adj" fmla="val 9733"/>
              </a:avLst>
            </a:prstGeom>
            <a:gradFill>
              <a:gsLst>
                <a:gs pos="0">
                  <a:srgbClr val="BE0001">
                    <a:alpha val="0"/>
                  </a:srgbClr>
                </a:gs>
                <a:gs pos="100000">
                  <a:srgbClr val="BE0001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00" name="文本占位符 31">
              <a:extLst>
                <a:ext uri="{FF2B5EF4-FFF2-40B4-BE49-F238E27FC236}">
                  <a16:creationId xmlns:a16="http://schemas.microsoft.com/office/drawing/2014/main" id="{EA710D13-6A35-743D-0AE0-34788C0F13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6498" y="4426325"/>
              <a:ext cx="825596" cy="896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defTabSz="18272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6858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540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10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2" name="文本占位符 31">
              <a:extLst>
                <a:ext uri="{FF2B5EF4-FFF2-40B4-BE49-F238E27FC236}">
                  <a16:creationId xmlns:a16="http://schemas.microsoft.com/office/drawing/2014/main" id="{1BE39FE1-4EF3-A925-C8FC-CEEFA4BE94F2}"/>
                </a:ext>
              </a:extLst>
            </p:cNvPr>
            <p:cNvSpPr txBox="1"/>
            <p:nvPr/>
          </p:nvSpPr>
          <p:spPr>
            <a:xfrm>
              <a:off x="7553695" y="4693560"/>
              <a:ext cx="654165" cy="465888"/>
            </a:xfrm>
            <a:prstGeom prst="rect">
              <a:avLst/>
            </a:prstGeom>
          </p:spPr>
          <p:txBody>
            <a:bodyPr lIns="0" tIns="0" rIns="0" bIns="0" anchor="b"/>
            <a:lstStyle>
              <a:lvl1pPr marL="0" marR="0" indent="0" algn="l" defTabSz="1828165" rtl="0" eaLnBrk="1" fontAlgn="auto" latinLnBrk="0" hangingPunct="1">
                <a:lnSpc>
                  <a:spcPct val="150000"/>
                </a:lnSpc>
                <a:spcBef>
                  <a:spcPts val="2000"/>
                </a:spcBef>
                <a:spcAft>
                  <a:spcPts val="0"/>
                </a:spcAft>
                <a:buClrTx/>
                <a:buSzPct val="100000"/>
                <a:buFontTx/>
                <a:buNone/>
                <a:defRPr sz="2400" kern="1200" spc="0" baseline="0">
                  <a:solidFill>
                    <a:schemeClr val="tx1">
                      <a:alpha val="80000"/>
                    </a:schemeClr>
                  </a:solidFill>
                  <a:latin typeface="+mn-lt"/>
                  <a:ea typeface="Work Sans"/>
                  <a:cs typeface="Work Sans"/>
                  <a:sym typeface="Work Sans"/>
                </a:defRPr>
              </a:lvl1pPr>
              <a:lvl2pPr marL="0" indent="0" algn="l" defTabSz="894080" rtl="0" eaLnBrk="1" latinLnBrk="0" hangingPunct="1">
                <a:lnSpc>
                  <a:spcPct val="100000"/>
                </a:lnSpc>
                <a:spcBef>
                  <a:spcPts val="990"/>
                </a:spcBef>
                <a:buSzPct val="100000"/>
                <a:buFontTx/>
                <a:buNone/>
                <a:defRPr sz="3610" b="1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0" indent="0" algn="l" defTabSz="894080" rtl="0" eaLnBrk="1" latinLnBrk="0" hangingPunct="1">
                <a:lnSpc>
                  <a:spcPct val="150000"/>
                </a:lnSpc>
                <a:spcBef>
                  <a:spcPts val="990"/>
                </a:spcBef>
                <a:buSzPct val="100000"/>
                <a:buFontTx/>
                <a:buNone/>
                <a:defRPr sz="2005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1813560" rtl="0" eaLnBrk="1" latinLnBrk="0" hangingPunct="1">
                <a:lnSpc>
                  <a:spcPct val="100000"/>
                </a:lnSpc>
                <a:spcBef>
                  <a:spcPts val="990"/>
                </a:spcBef>
                <a:buSzPct val="100000"/>
                <a:buFontTx/>
                <a:buNone/>
                <a:defRPr sz="3005" b="1" kern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0" indent="0" algn="l" defTabSz="1813560" rtl="0" eaLnBrk="1" latinLnBrk="0" hangingPunct="1">
                <a:lnSpc>
                  <a:spcPct val="100000"/>
                </a:lnSpc>
                <a:spcBef>
                  <a:spcPts val="990"/>
                </a:spcBef>
                <a:buSzPct val="100000"/>
                <a:buFontTx/>
                <a:buNone/>
                <a:defRPr sz="2405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0" indent="0" algn="l" defTabSz="1813560" rtl="0" eaLnBrk="1" latinLnBrk="0" hangingPunct="1">
                <a:lnSpc>
                  <a:spcPct val="100000"/>
                </a:lnSpc>
                <a:spcBef>
                  <a:spcPts val="990"/>
                </a:spcBef>
                <a:buFontTx/>
                <a:buNone/>
                <a:defRPr sz="1605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1813560" rtl="0" eaLnBrk="1" latinLnBrk="0" hangingPunct="1">
                <a:lnSpc>
                  <a:spcPct val="100000"/>
                </a:lnSpc>
                <a:spcBef>
                  <a:spcPts val="990"/>
                </a:spcBef>
                <a:buFontTx/>
                <a:buNone/>
                <a:defRPr sz="1605" b="1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marR="0" indent="0" algn="l" defTabSz="1813560" rtl="0" eaLnBrk="1" fontAlgn="auto" latinLnBrk="0" hangingPunct="1">
                <a:lnSpc>
                  <a:spcPct val="90000"/>
                </a:lnSpc>
                <a:spcBef>
                  <a:spcPts val="990"/>
                </a:spcBef>
                <a:spcAft>
                  <a:spcPts val="0"/>
                </a:spcAft>
                <a:buClrTx/>
                <a:buSzTx/>
                <a:buFontTx/>
                <a:buNone/>
                <a:defRPr sz="1605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58140" indent="0" algn="l" defTabSz="1813560" rtl="0" eaLnBrk="1" latinLnBrk="0" hangingPunct="1">
                <a:lnSpc>
                  <a:spcPct val="90000"/>
                </a:lnSpc>
                <a:spcBef>
                  <a:spcPts val="990"/>
                </a:spcBef>
                <a:buFont typeface="Arial" panose="020B0604020202020204" pitchFamily="34" charset="0"/>
                <a:buNone/>
                <a:defRPr sz="357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zh-CN" altLang="en-US" sz="1100" kern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2.0 75 SemiBold" panose="00020600040101010101" pitchFamily="18" charset="-122"/>
                  <a:sym typeface="微软雅黑" panose="020B0503020204020204" pitchFamily="34" charset="-122"/>
                </a:rPr>
                <a:t>项</a:t>
              </a:r>
              <a:endParaRPr lang="en-US" altLang="zh-CN" sz="1100" kern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2.0 75 SemiBold" panose="00020600040101010101" pitchFamily="18" charset="-122"/>
                <a:sym typeface="微软雅黑" panose="020B0503020204020204" pitchFamily="34" charset="-122"/>
              </a:endParaRPr>
            </a:p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zh-CN" altLang="en-US" sz="1100" kern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2.0 75 SemiBold" panose="00020600040101010101" pitchFamily="18" charset="-122"/>
                  <a:sym typeface="微软雅黑" panose="020B0503020204020204" pitchFamily="34" charset="-122"/>
                </a:rPr>
                <a:t>发明专利</a:t>
              </a:r>
            </a:p>
          </p:txBody>
        </p:sp>
        <p:sp>
          <p:nvSpPr>
            <p:cNvPr id="7202" name="文本占位符 31">
              <a:extLst>
                <a:ext uri="{FF2B5EF4-FFF2-40B4-BE49-F238E27FC236}">
                  <a16:creationId xmlns:a16="http://schemas.microsoft.com/office/drawing/2014/main" id="{611A9256-26CE-892D-A62F-705963285A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59492" y="4784952"/>
              <a:ext cx="1479779" cy="527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defTabSz="18272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6858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540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20+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4" name="文本占位符 31">
              <a:extLst>
                <a:ext uri="{FF2B5EF4-FFF2-40B4-BE49-F238E27FC236}">
                  <a16:creationId xmlns:a16="http://schemas.microsoft.com/office/drawing/2014/main" id="{3B1D8FD9-EC93-B8B7-A77F-89BD07D8DF26}"/>
                </a:ext>
              </a:extLst>
            </p:cNvPr>
            <p:cNvSpPr txBox="1"/>
            <p:nvPr/>
          </p:nvSpPr>
          <p:spPr>
            <a:xfrm>
              <a:off x="9972964" y="4703578"/>
              <a:ext cx="654165" cy="465888"/>
            </a:xfrm>
            <a:prstGeom prst="rect">
              <a:avLst/>
            </a:prstGeom>
          </p:spPr>
          <p:txBody>
            <a:bodyPr lIns="0" tIns="0" rIns="0" bIns="0" anchor="b"/>
            <a:lstStyle>
              <a:lvl1pPr marL="0" marR="0" indent="0" algn="l" defTabSz="1828165" rtl="0" eaLnBrk="1" fontAlgn="auto" latinLnBrk="0" hangingPunct="1">
                <a:lnSpc>
                  <a:spcPct val="150000"/>
                </a:lnSpc>
                <a:spcBef>
                  <a:spcPts val="2000"/>
                </a:spcBef>
                <a:spcAft>
                  <a:spcPts val="0"/>
                </a:spcAft>
                <a:buClrTx/>
                <a:buSzPct val="100000"/>
                <a:buFontTx/>
                <a:buNone/>
                <a:defRPr sz="2400" kern="1200" spc="0" baseline="0">
                  <a:solidFill>
                    <a:schemeClr val="tx1">
                      <a:alpha val="80000"/>
                    </a:schemeClr>
                  </a:solidFill>
                  <a:latin typeface="+mn-lt"/>
                  <a:ea typeface="Work Sans"/>
                  <a:cs typeface="Work Sans"/>
                  <a:sym typeface="Work Sans"/>
                </a:defRPr>
              </a:lvl1pPr>
              <a:lvl2pPr marL="0" indent="0" algn="l" defTabSz="894080" rtl="0" eaLnBrk="1" latinLnBrk="0" hangingPunct="1">
                <a:lnSpc>
                  <a:spcPct val="100000"/>
                </a:lnSpc>
                <a:spcBef>
                  <a:spcPts val="990"/>
                </a:spcBef>
                <a:buSzPct val="100000"/>
                <a:buFontTx/>
                <a:buNone/>
                <a:defRPr sz="3610" b="1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0" indent="0" algn="l" defTabSz="894080" rtl="0" eaLnBrk="1" latinLnBrk="0" hangingPunct="1">
                <a:lnSpc>
                  <a:spcPct val="150000"/>
                </a:lnSpc>
                <a:spcBef>
                  <a:spcPts val="990"/>
                </a:spcBef>
                <a:buSzPct val="100000"/>
                <a:buFontTx/>
                <a:buNone/>
                <a:defRPr sz="2005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1813560" rtl="0" eaLnBrk="1" latinLnBrk="0" hangingPunct="1">
                <a:lnSpc>
                  <a:spcPct val="100000"/>
                </a:lnSpc>
                <a:spcBef>
                  <a:spcPts val="990"/>
                </a:spcBef>
                <a:buSzPct val="100000"/>
                <a:buFontTx/>
                <a:buNone/>
                <a:defRPr sz="3005" b="1" kern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0" indent="0" algn="l" defTabSz="1813560" rtl="0" eaLnBrk="1" latinLnBrk="0" hangingPunct="1">
                <a:lnSpc>
                  <a:spcPct val="100000"/>
                </a:lnSpc>
                <a:spcBef>
                  <a:spcPts val="990"/>
                </a:spcBef>
                <a:buSzPct val="100000"/>
                <a:buFontTx/>
                <a:buNone/>
                <a:defRPr sz="2405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0" indent="0" algn="l" defTabSz="1813560" rtl="0" eaLnBrk="1" latinLnBrk="0" hangingPunct="1">
                <a:lnSpc>
                  <a:spcPct val="100000"/>
                </a:lnSpc>
                <a:spcBef>
                  <a:spcPts val="990"/>
                </a:spcBef>
                <a:buFontTx/>
                <a:buNone/>
                <a:defRPr sz="1605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1813560" rtl="0" eaLnBrk="1" latinLnBrk="0" hangingPunct="1">
                <a:lnSpc>
                  <a:spcPct val="100000"/>
                </a:lnSpc>
                <a:spcBef>
                  <a:spcPts val="990"/>
                </a:spcBef>
                <a:buFontTx/>
                <a:buNone/>
                <a:defRPr sz="1605" b="1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marR="0" indent="0" algn="l" defTabSz="1813560" rtl="0" eaLnBrk="1" fontAlgn="auto" latinLnBrk="0" hangingPunct="1">
                <a:lnSpc>
                  <a:spcPct val="90000"/>
                </a:lnSpc>
                <a:spcBef>
                  <a:spcPts val="990"/>
                </a:spcBef>
                <a:spcAft>
                  <a:spcPts val="0"/>
                </a:spcAft>
                <a:buClrTx/>
                <a:buSzTx/>
                <a:buFontTx/>
                <a:buNone/>
                <a:defRPr sz="1605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58140" indent="0" algn="l" defTabSz="1813560" rtl="0" eaLnBrk="1" latinLnBrk="0" hangingPunct="1">
                <a:lnSpc>
                  <a:spcPct val="90000"/>
                </a:lnSpc>
                <a:spcBef>
                  <a:spcPts val="990"/>
                </a:spcBef>
                <a:buFont typeface="Arial" panose="020B0604020202020204" pitchFamily="34" charset="0"/>
                <a:buNone/>
                <a:defRPr sz="357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zh-CN" altLang="en-US" sz="1100" kern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2.0 75 SemiBold" panose="00020600040101010101" pitchFamily="18" charset="-122"/>
                  <a:sym typeface="微软雅黑" panose="020B0503020204020204" pitchFamily="34" charset="-122"/>
                </a:rPr>
                <a:t>项</a:t>
              </a:r>
              <a:endParaRPr lang="en-US" altLang="zh-CN" sz="1100" kern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2.0 75 SemiBold" panose="00020600040101010101" pitchFamily="18" charset="-122"/>
                <a:sym typeface="微软雅黑" panose="020B0503020204020204" pitchFamily="34" charset="-122"/>
              </a:endParaRPr>
            </a:p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zh-CN" altLang="en-US" sz="1100" kern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2.0 75 SemiBold" panose="00020600040101010101" pitchFamily="18" charset="-122"/>
                  <a:sym typeface="微软雅黑" panose="020B0503020204020204" pitchFamily="34" charset="-122"/>
                </a:rPr>
                <a:t>实用新型专利</a:t>
              </a:r>
            </a:p>
          </p:txBody>
        </p:sp>
        <p:sp>
          <p:nvSpPr>
            <p:cNvPr id="7204" name="文本占位符 31">
              <a:extLst>
                <a:ext uri="{FF2B5EF4-FFF2-40B4-BE49-F238E27FC236}">
                  <a16:creationId xmlns:a16="http://schemas.microsoft.com/office/drawing/2014/main" id="{82EBAAD5-B4F5-DE08-4D0D-F1B97F918C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6498" y="5360977"/>
              <a:ext cx="825596" cy="896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defTabSz="18272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6858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540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4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16" name="文本占位符 31">
              <a:extLst>
                <a:ext uri="{FF2B5EF4-FFF2-40B4-BE49-F238E27FC236}">
                  <a16:creationId xmlns:a16="http://schemas.microsoft.com/office/drawing/2014/main" id="{152C927B-3B50-F857-AC35-AF992DA755BF}"/>
                </a:ext>
              </a:extLst>
            </p:cNvPr>
            <p:cNvSpPr txBox="1"/>
            <p:nvPr/>
          </p:nvSpPr>
          <p:spPr>
            <a:xfrm>
              <a:off x="7432989" y="5640114"/>
              <a:ext cx="929433" cy="555303"/>
            </a:xfrm>
            <a:prstGeom prst="rect">
              <a:avLst/>
            </a:prstGeom>
          </p:spPr>
          <p:txBody>
            <a:bodyPr lIns="0" tIns="0" rIns="0" bIns="0" anchor="b"/>
            <a:lstStyle>
              <a:lvl1pPr marL="0" marR="0" indent="0" algn="l" defTabSz="1828165" rtl="0" eaLnBrk="1" fontAlgn="auto" latinLnBrk="0" hangingPunct="1">
                <a:lnSpc>
                  <a:spcPct val="150000"/>
                </a:lnSpc>
                <a:spcBef>
                  <a:spcPts val="2000"/>
                </a:spcBef>
                <a:spcAft>
                  <a:spcPts val="0"/>
                </a:spcAft>
                <a:buClrTx/>
                <a:buSzPct val="100000"/>
                <a:buFontTx/>
                <a:buNone/>
                <a:defRPr sz="2400" kern="1200" spc="0" baseline="0">
                  <a:solidFill>
                    <a:schemeClr val="tx1">
                      <a:alpha val="80000"/>
                    </a:schemeClr>
                  </a:solidFill>
                  <a:latin typeface="+mn-lt"/>
                  <a:ea typeface="Work Sans"/>
                  <a:cs typeface="Work Sans"/>
                  <a:sym typeface="Work Sans"/>
                </a:defRPr>
              </a:lvl1pPr>
              <a:lvl2pPr marL="0" indent="0" algn="l" defTabSz="894080" rtl="0" eaLnBrk="1" latinLnBrk="0" hangingPunct="1">
                <a:lnSpc>
                  <a:spcPct val="100000"/>
                </a:lnSpc>
                <a:spcBef>
                  <a:spcPts val="990"/>
                </a:spcBef>
                <a:buSzPct val="100000"/>
                <a:buFontTx/>
                <a:buNone/>
                <a:defRPr sz="3610" b="1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defRPr>
              </a:lvl2pPr>
              <a:lvl3pPr marL="0" indent="0" algn="l" defTabSz="894080" rtl="0" eaLnBrk="1" latinLnBrk="0" hangingPunct="1">
                <a:lnSpc>
                  <a:spcPct val="150000"/>
                </a:lnSpc>
                <a:spcBef>
                  <a:spcPts val="990"/>
                </a:spcBef>
                <a:buSzPct val="100000"/>
                <a:buFontTx/>
                <a:buNone/>
                <a:defRPr sz="2005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1813560" rtl="0" eaLnBrk="1" latinLnBrk="0" hangingPunct="1">
                <a:lnSpc>
                  <a:spcPct val="100000"/>
                </a:lnSpc>
                <a:spcBef>
                  <a:spcPts val="990"/>
                </a:spcBef>
                <a:buSzPct val="100000"/>
                <a:buFontTx/>
                <a:buNone/>
                <a:defRPr sz="3005" b="1" kern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defRPr>
              </a:lvl4pPr>
              <a:lvl5pPr marL="0" indent="0" algn="l" defTabSz="1813560" rtl="0" eaLnBrk="1" latinLnBrk="0" hangingPunct="1">
                <a:lnSpc>
                  <a:spcPct val="100000"/>
                </a:lnSpc>
                <a:spcBef>
                  <a:spcPts val="990"/>
                </a:spcBef>
                <a:buSzPct val="100000"/>
                <a:buFontTx/>
                <a:buNone/>
                <a:defRPr sz="2405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defRPr>
              </a:lvl5pPr>
              <a:lvl6pPr marL="0" indent="0" algn="l" defTabSz="1813560" rtl="0" eaLnBrk="1" latinLnBrk="0" hangingPunct="1">
                <a:lnSpc>
                  <a:spcPct val="100000"/>
                </a:lnSpc>
                <a:spcBef>
                  <a:spcPts val="990"/>
                </a:spcBef>
                <a:buFontTx/>
                <a:buNone/>
                <a:defRPr sz="1605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1813560" rtl="0" eaLnBrk="1" latinLnBrk="0" hangingPunct="1">
                <a:lnSpc>
                  <a:spcPct val="100000"/>
                </a:lnSpc>
                <a:spcBef>
                  <a:spcPts val="990"/>
                </a:spcBef>
                <a:buFontTx/>
                <a:buNone/>
                <a:defRPr sz="1605" b="1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0" marR="0" indent="0" algn="l" defTabSz="1813560" rtl="0" eaLnBrk="1" fontAlgn="auto" latinLnBrk="0" hangingPunct="1">
                <a:lnSpc>
                  <a:spcPct val="90000"/>
                </a:lnSpc>
                <a:spcBef>
                  <a:spcPts val="990"/>
                </a:spcBef>
                <a:spcAft>
                  <a:spcPts val="0"/>
                </a:spcAft>
                <a:buClrTx/>
                <a:buSzTx/>
                <a:buFontTx/>
                <a:buNone/>
                <a:defRPr sz="1605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58140" indent="0" algn="l" defTabSz="1813560" rtl="0" eaLnBrk="1" latinLnBrk="0" hangingPunct="1">
                <a:lnSpc>
                  <a:spcPct val="90000"/>
                </a:lnSpc>
                <a:spcBef>
                  <a:spcPts val="990"/>
                </a:spcBef>
                <a:buFont typeface="Arial" panose="020B0604020202020204" pitchFamily="34" charset="0"/>
                <a:buNone/>
                <a:defRPr sz="357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zh-CN" altLang="en-US" sz="1100" kern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2.0 75 SemiBold" panose="00020600040101010101" pitchFamily="18" charset="-122"/>
                  <a:sym typeface="微软雅黑" panose="020B0503020204020204" pitchFamily="34" charset="-122"/>
                </a:rPr>
                <a:t>项</a:t>
              </a:r>
              <a:endParaRPr lang="en-US" altLang="zh-CN" sz="1100" kern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2.0 75 SemiBold" panose="00020600040101010101" pitchFamily="18" charset="-122"/>
                <a:sym typeface="微软雅黑" panose="020B0503020204020204" pitchFamily="34" charset="-122"/>
              </a:endParaRPr>
            </a:p>
            <a:p>
              <a:pPr>
                <a:lnSpc>
                  <a:spcPct val="100000"/>
                </a:lnSpc>
                <a:spcBef>
                  <a:spcPts val="0"/>
                </a:spcBef>
                <a:defRPr/>
              </a:pPr>
              <a:r>
                <a:rPr lang="zh-CN" altLang="en-US" sz="1100" kern="3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2.0 75 SemiBold" panose="00020600040101010101" pitchFamily="18" charset="-122"/>
                  <a:sym typeface="微软雅黑" panose="020B0503020204020204" pitchFamily="34" charset="-122"/>
                </a:rPr>
                <a:t>国家标准、行业和团体标准起草、参与</a:t>
              </a:r>
            </a:p>
          </p:txBody>
        </p:sp>
        <p:sp>
          <p:nvSpPr>
            <p:cNvPr id="7206" name="文本占位符 31">
              <a:extLst>
                <a:ext uri="{FF2B5EF4-FFF2-40B4-BE49-F238E27FC236}">
                  <a16:creationId xmlns:a16="http://schemas.microsoft.com/office/drawing/2014/main" id="{BAC8F18A-7722-FCBB-C9D1-F5ACF73B97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88438" y="5330859"/>
              <a:ext cx="1391605" cy="896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defTabSz="18272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6858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8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540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10+</a:t>
              </a: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7207" name="文本占位符 31">
              <a:extLst>
                <a:ext uri="{FF2B5EF4-FFF2-40B4-BE49-F238E27FC236}">
                  <a16:creationId xmlns:a16="http://schemas.microsoft.com/office/drawing/2014/main" id="{D48CC49C-1846-A29E-6286-CCCDE84236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26888" y="5638675"/>
              <a:ext cx="654126" cy="466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18272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6858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8272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8272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100">
                <a:latin typeface="微软雅黑" panose="020B0503020204020204" pitchFamily="34" charset="-122"/>
                <a:ea typeface="微软雅黑" panose="020B0503020204020204" pitchFamily="34" charset="-122"/>
                <a:cs typeface="阿里巴巴普惠体 2.0 75 SemiBold"/>
                <a:sym typeface="微软雅黑" panose="020B0503020204020204" pitchFamily="34" charset="-122"/>
              </a:endParaRPr>
            </a:p>
          </p:txBody>
        </p:sp>
      </p:grpSp>
      <p:sp>
        <p:nvSpPr>
          <p:cNvPr id="4103" name="文本框 35">
            <a:extLst>
              <a:ext uri="{FF2B5EF4-FFF2-40B4-BE49-F238E27FC236}">
                <a16:creationId xmlns:a16="http://schemas.microsoft.com/office/drawing/2014/main" id="{D0EC8231-6382-8FC3-C80B-08FB28DC4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81" y="1597024"/>
            <a:ext cx="47117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defTabSz="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公司成立：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2011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年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cs typeface="PingFang SC Semibold" panose="020B0400000000000000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公司地点：山东省德州市临邑县东部高新开发区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PingFang SC Semibold" panose="020B0400000000000000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公司占地：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256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亩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PingFang SC Semibold" panose="020B0400000000000000" pitchFamily="34" charset="-122"/>
              <a:sym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公司资质：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ISO9001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ISO14001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、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ISO45001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56ECD9D-06E5-5C27-57D5-615AE20956C8}"/>
              </a:ext>
            </a:extLst>
          </p:cNvPr>
          <p:cNvSpPr txBox="1"/>
          <p:nvPr/>
        </p:nvSpPr>
        <p:spPr>
          <a:xfrm>
            <a:off x="188701" y="2842417"/>
            <a:ext cx="3878263" cy="41751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获得的自主知识产权数量：</a:t>
            </a:r>
            <a:endParaRPr lang="en-US" altLang="zh-CN" sz="1600" b="1">
              <a:latin typeface="微软雅黑" panose="020B0503020204020204" pitchFamily="34" charset="-122"/>
              <a:ea typeface="微软雅黑" panose="020B0503020204020204" pitchFamily="34" charset="-122"/>
              <a:cs typeface="等线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4C3C79F-F0BE-6BB2-D60A-9171ADEC069D}"/>
              </a:ext>
            </a:extLst>
          </p:cNvPr>
          <p:cNvSpPr txBox="1"/>
          <p:nvPr/>
        </p:nvSpPr>
        <p:spPr>
          <a:xfrm>
            <a:off x="0" y="328613"/>
            <a:ext cx="4119563" cy="76835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E498B25-79A3-69D4-95D2-850C5AC37E37}"/>
              </a:ext>
            </a:extLst>
          </p:cNvPr>
          <p:cNvSpPr txBox="1"/>
          <p:nvPr/>
        </p:nvSpPr>
        <p:spPr>
          <a:xfrm>
            <a:off x="4742656" y="719214"/>
            <a:ext cx="6969754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一家专业从事塑料复合管道研发、生产、销售、售后的高新技术企业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79" name="文本框 40">
            <a:extLst>
              <a:ext uri="{FF2B5EF4-FFF2-40B4-BE49-F238E27FC236}">
                <a16:creationId xmlns:a16="http://schemas.microsoft.com/office/drawing/2014/main" id="{AFCAE63D-4346-6BE5-A98E-8D9F9EBB9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344488"/>
            <a:ext cx="42656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顺方管业有限公司</a:t>
            </a:r>
          </a:p>
        </p:txBody>
      </p:sp>
      <p:pic>
        <p:nvPicPr>
          <p:cNvPr id="7180" name="图片 57">
            <a:extLst>
              <a:ext uri="{FF2B5EF4-FFF2-40B4-BE49-F238E27FC236}">
                <a16:creationId xmlns:a16="http://schemas.microsoft.com/office/drawing/2014/main" id="{A6B11823-40CB-2DDB-5234-A9C0F9C45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31575" y="-793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占位符 31">
            <a:extLst>
              <a:ext uri="{FF2B5EF4-FFF2-40B4-BE49-F238E27FC236}">
                <a16:creationId xmlns:a16="http://schemas.microsoft.com/office/drawing/2014/main" id="{49294B36-2E4A-CE84-AC5E-707100F0D188}"/>
              </a:ext>
            </a:extLst>
          </p:cNvPr>
          <p:cNvSpPr txBox="1"/>
          <p:nvPr/>
        </p:nvSpPr>
        <p:spPr bwMode="auto">
          <a:xfrm>
            <a:off x="3587981" y="4532283"/>
            <a:ext cx="654089" cy="466080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1828165" rtl="0" eaLnBrk="1" fontAlgn="auto" latinLnBrk="0" hangingPunct="1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Tx/>
              <a:buSzPct val="100000"/>
              <a:buFontTx/>
              <a:buNone/>
              <a:defRPr sz="2400" kern="1200" spc="0" baseline="0">
                <a:solidFill>
                  <a:schemeClr val="tx1">
                    <a:alpha val="80000"/>
                  </a:schemeClr>
                </a:solidFill>
                <a:latin typeface="+mn-lt"/>
                <a:ea typeface="Work Sans"/>
                <a:cs typeface="Work Sans"/>
                <a:sym typeface="Work Sans"/>
              </a:defRPr>
            </a:lvl1pPr>
            <a:lvl2pPr marL="0" indent="0" algn="l" defTabSz="894080" rtl="0" eaLnBrk="1" latinLnBrk="0" hangingPunct="1">
              <a:lnSpc>
                <a:spcPct val="100000"/>
              </a:lnSpc>
              <a:spcBef>
                <a:spcPts val="990"/>
              </a:spcBef>
              <a:buSzPct val="100000"/>
              <a:buFontTx/>
              <a:buNone/>
              <a:defRPr sz="3610" b="1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0" indent="0" algn="l" defTabSz="894080" rtl="0" eaLnBrk="1" latinLnBrk="0" hangingPunct="1">
              <a:lnSpc>
                <a:spcPct val="150000"/>
              </a:lnSpc>
              <a:spcBef>
                <a:spcPts val="990"/>
              </a:spcBef>
              <a:buSzPct val="100000"/>
              <a:buFontTx/>
              <a:buNone/>
              <a:defRPr sz="20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0" algn="l" defTabSz="1813560" rtl="0" eaLnBrk="1" latinLnBrk="0" hangingPunct="1">
              <a:lnSpc>
                <a:spcPct val="100000"/>
              </a:lnSpc>
              <a:spcBef>
                <a:spcPts val="990"/>
              </a:spcBef>
              <a:buSzPct val="100000"/>
              <a:buFontTx/>
              <a:buNone/>
              <a:defRPr sz="3005" b="1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0" indent="0" algn="l" defTabSz="1813560" rtl="0" eaLnBrk="1" latinLnBrk="0" hangingPunct="1">
              <a:lnSpc>
                <a:spcPct val="100000"/>
              </a:lnSpc>
              <a:spcBef>
                <a:spcPts val="990"/>
              </a:spcBef>
              <a:buSzPct val="100000"/>
              <a:buFontTx/>
              <a:buNone/>
              <a:defRPr sz="2405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0" indent="0" algn="l" defTabSz="1813560" rtl="0" eaLnBrk="1" latinLnBrk="0" hangingPunct="1">
              <a:lnSpc>
                <a:spcPct val="100000"/>
              </a:lnSpc>
              <a:spcBef>
                <a:spcPts val="990"/>
              </a:spcBef>
              <a:buFontTx/>
              <a:buNone/>
              <a:defRPr sz="1605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1813560" rtl="0" eaLnBrk="1" latinLnBrk="0" hangingPunct="1">
              <a:lnSpc>
                <a:spcPct val="100000"/>
              </a:lnSpc>
              <a:spcBef>
                <a:spcPts val="990"/>
              </a:spcBef>
              <a:buFontTx/>
              <a:buNone/>
              <a:defRPr sz="1605" b="1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marR="0" indent="0" algn="l" defTabSz="1813560" rtl="0" eaLnBrk="1" fontAlgn="auto" latinLnBrk="0" hangingPunct="1">
              <a:lnSpc>
                <a:spcPct val="90000"/>
              </a:lnSpc>
              <a:spcBef>
                <a:spcPts val="990"/>
              </a:spcBef>
              <a:spcAft>
                <a:spcPts val="0"/>
              </a:spcAft>
              <a:buClrTx/>
              <a:buSzTx/>
              <a:buFontTx/>
              <a:buNone/>
              <a:defRPr sz="160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58140" indent="0" algn="l" defTabSz="1813560" rtl="0" eaLnBrk="1" latinLnBrk="0" hangingPunct="1">
              <a:lnSpc>
                <a:spcPct val="90000"/>
              </a:lnSpc>
              <a:spcBef>
                <a:spcPts val="990"/>
              </a:spcBef>
              <a:buFont typeface="Arial" panose="020B0604020202020204" pitchFamily="34" charset="0"/>
              <a:buNone/>
              <a:defRPr sz="35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1100" kern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2.0 75 SemiBold" panose="00020600040101010101" pitchFamily="18" charset="-122"/>
                <a:sym typeface="微软雅黑" panose="020B0503020204020204" pitchFamily="34" charset="-122"/>
              </a:rPr>
              <a:t>余项</a:t>
            </a:r>
            <a:endParaRPr lang="en-US" altLang="zh-CN" sz="1100" kern="3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阿里巴巴普惠体 2.0 75 SemiBold" panose="00020600040101010101" pitchFamily="18" charset="-122"/>
              <a:sym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zh-CN" altLang="en-US" sz="1100" kern="3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阿里巴巴普惠体 2.0 75 SemiBold" panose="00020600040101010101" pitchFamily="18" charset="-122"/>
                <a:sym typeface="微软雅黑" panose="020B0503020204020204" pitchFamily="34" charset="-122"/>
              </a:rPr>
              <a:t>产品技术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2B78820-66F7-E5B4-1E1D-092027D781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445" t="4588" r="15444" b="6960"/>
          <a:stretch/>
        </p:blipFill>
        <p:spPr>
          <a:xfrm rot="16200000">
            <a:off x="5493099" y="2532518"/>
            <a:ext cx="1414293" cy="21630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A33B7EC4-8A78-3B71-00F0-CC65C91EFF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12" t="13095" r="6090" b="8559"/>
          <a:stretch/>
        </p:blipFill>
        <p:spPr>
          <a:xfrm>
            <a:off x="7513392" y="2906888"/>
            <a:ext cx="2163036" cy="14075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D3531374-E21B-D28E-E81E-ECDD8DE7B72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59" t="12529" r="2705" b="6299"/>
          <a:stretch/>
        </p:blipFill>
        <p:spPr>
          <a:xfrm>
            <a:off x="9935534" y="2915717"/>
            <a:ext cx="2119142" cy="13987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A6F6CA3D-E021-41E4-D4D2-82A5111B04B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593" t="15900" r="10006" b="14258"/>
          <a:stretch/>
        </p:blipFill>
        <p:spPr>
          <a:xfrm>
            <a:off x="5111223" y="4763759"/>
            <a:ext cx="2159272" cy="13726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800C28A5-2010-A4E2-E8E4-2B28F0AED21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167" t="10662" r="4360" b="11129"/>
          <a:stretch/>
        </p:blipFill>
        <p:spPr>
          <a:xfrm>
            <a:off x="7587797" y="4759520"/>
            <a:ext cx="2093756" cy="13726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31EA60E4-A0C5-2912-488E-1D00A2F14C5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149" t="15099" r="6734" b="7873"/>
          <a:stretch/>
        </p:blipFill>
        <p:spPr>
          <a:xfrm>
            <a:off x="9984568" y="4759520"/>
            <a:ext cx="2105249" cy="136476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8" name="Rounded Rectangle 7">
            <a:extLst>
              <a:ext uri="{FF2B5EF4-FFF2-40B4-BE49-F238E27FC236}">
                <a16:creationId xmlns:a16="http://schemas.microsoft.com/office/drawing/2014/main" id="{3F1A08B1-DBFF-A1AB-10A6-697E83E507AD}"/>
              </a:ext>
            </a:extLst>
          </p:cNvPr>
          <p:cNvSpPr/>
          <p:nvPr/>
        </p:nvSpPr>
        <p:spPr>
          <a:xfrm>
            <a:off x="6643688" y="1519238"/>
            <a:ext cx="3984625" cy="4778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8BC594F-ACC4-2249-3E11-9C1C44B0C874}"/>
              </a:ext>
            </a:extLst>
          </p:cNvPr>
          <p:cNvSpPr txBox="1"/>
          <p:nvPr/>
        </p:nvSpPr>
        <p:spPr>
          <a:xfrm>
            <a:off x="7412038" y="1404938"/>
            <a:ext cx="2749550" cy="60166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5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公司荣誉及资质</a:t>
            </a:r>
            <a:endParaRPr lang="en-US" altLang="zh-CN" sz="2500">
              <a:latin typeface="微软雅黑" panose="020B0503020204020204" pitchFamily="34" charset="-122"/>
              <a:ea typeface="微软雅黑" panose="020B0503020204020204" pitchFamily="34" charset="-122"/>
              <a:cs typeface="等线" panose="02010600030101010101" pitchFamily="2" charset="-122"/>
              <a:sym typeface="微软雅黑" panose="020B0503020204020204" pitchFamily="34" charset="-122"/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89F9E471-A7A5-DD35-A3F4-2D4DAD2BCBB2}"/>
              </a:ext>
            </a:extLst>
          </p:cNvPr>
          <p:cNvSpPr/>
          <p:nvPr/>
        </p:nvSpPr>
        <p:spPr>
          <a:xfrm>
            <a:off x="6743700" y="1538288"/>
            <a:ext cx="450850" cy="450850"/>
          </a:xfrm>
          <a:prstGeom prst="ellipse">
            <a:avLst/>
          </a:prstGeom>
          <a:solidFill>
            <a:srgbClr val="8C1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19" name="文本框 35">
            <a:extLst>
              <a:ext uri="{FF2B5EF4-FFF2-40B4-BE49-F238E27FC236}">
                <a16:creationId xmlns:a16="http://schemas.microsoft.com/office/drawing/2014/main" id="{551A6275-219B-2E80-D61D-8057EEA2A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386" y="2148099"/>
            <a:ext cx="62406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公司从事塑料复合管的研发及生产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15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PingFang SC Semibold" panose="020B0400000000000000" pitchFamily="34" charset="-122"/>
                <a:sym typeface="微软雅黑" panose="020B0503020204020204" pitchFamily="34" charset="-122"/>
              </a:rPr>
              <a:t>余年，先后被评为国家高新技术企业、山东省瞪羚企业、专精特新中小企业、创新型中小企业等。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PingFang SC Semibold" panose="020B0400000000000000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半闭框 51">
            <a:extLst>
              <a:ext uri="{FF2B5EF4-FFF2-40B4-BE49-F238E27FC236}">
                <a16:creationId xmlns:a16="http://schemas.microsoft.com/office/drawing/2014/main" id="{C0C229D2-EEF0-DC06-30B4-0ADECDF338FB}"/>
              </a:ext>
            </a:extLst>
          </p:cNvPr>
          <p:cNvSpPr/>
          <p:nvPr/>
        </p:nvSpPr>
        <p:spPr>
          <a:xfrm rot="8100000">
            <a:off x="11353800" y="6438900"/>
            <a:ext cx="190500" cy="190500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半闭框 52">
            <a:extLst>
              <a:ext uri="{FF2B5EF4-FFF2-40B4-BE49-F238E27FC236}">
                <a16:creationId xmlns:a16="http://schemas.microsoft.com/office/drawing/2014/main" id="{A80D7EDC-0D63-E570-7BAD-BB7208CF84A7}"/>
              </a:ext>
            </a:extLst>
          </p:cNvPr>
          <p:cNvSpPr/>
          <p:nvPr/>
        </p:nvSpPr>
        <p:spPr>
          <a:xfrm rot="8100000">
            <a:off x="11080750" y="6438900"/>
            <a:ext cx="192088" cy="190500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半闭框 53">
            <a:extLst>
              <a:ext uri="{FF2B5EF4-FFF2-40B4-BE49-F238E27FC236}">
                <a16:creationId xmlns:a16="http://schemas.microsoft.com/office/drawing/2014/main" id="{1B788DE9-FE2B-CBF2-1589-87C0E6C41AFF}"/>
              </a:ext>
            </a:extLst>
          </p:cNvPr>
          <p:cNvSpPr/>
          <p:nvPr/>
        </p:nvSpPr>
        <p:spPr>
          <a:xfrm rot="8100000">
            <a:off x="11625263" y="6438900"/>
            <a:ext cx="192087" cy="190500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23" name="文本框 12">
            <a:extLst>
              <a:ext uri="{FF2B5EF4-FFF2-40B4-BE49-F238E27FC236}">
                <a16:creationId xmlns:a16="http://schemas.microsoft.com/office/drawing/2014/main" id="{2BB10F9F-FCBC-D6D4-969F-DA737DFC0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5526088"/>
            <a:ext cx="47117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defTabSz="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参编的加筋聚乙烯（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PE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）复合管产品的国家团体标准，</a:t>
            </a:r>
            <a:b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于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日颁布实施。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标准号：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T/CWEC 10-2019  《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加筋聚乙烯（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PE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）复合管</a:t>
            </a:r>
            <a:r>
              <a:rPr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A1FAE22-75A7-8A0A-0B8D-0F87CD83850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flipV="1">
            <a:off x="-25400" y="1341438"/>
            <a:ext cx="12192000" cy="5522912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95000"/>
                  <a:lumOff val="5000"/>
                  <a:alpha val="68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FF3969B-E94D-442E-C45E-E22C20331D71}"/>
              </a:ext>
            </a:extLst>
          </p:cNvPr>
          <p:cNvSpPr/>
          <p:nvPr/>
        </p:nvSpPr>
        <p:spPr>
          <a:xfrm>
            <a:off x="-168275" y="6767513"/>
            <a:ext cx="9485313" cy="119062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1354F28-FEAE-17C5-6823-E8F9B5F3CE0D}"/>
              </a:ext>
            </a:extLst>
          </p:cNvPr>
          <p:cNvSpPr txBox="1"/>
          <p:nvPr/>
        </p:nvSpPr>
        <p:spPr>
          <a:xfrm>
            <a:off x="0" y="245853"/>
            <a:ext cx="4119563" cy="76835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199" name="文本框 40">
            <a:extLst>
              <a:ext uri="{FF2B5EF4-FFF2-40B4-BE49-F238E27FC236}">
                <a16:creationId xmlns:a16="http://schemas.microsoft.com/office/drawing/2014/main" id="{5B4322F6-0C3F-F18A-2FA3-12751C2EB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275640"/>
            <a:ext cx="543287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研发团队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公司内部</a:t>
            </a:r>
          </a:p>
        </p:txBody>
      </p:sp>
      <p:pic>
        <p:nvPicPr>
          <p:cNvPr id="8200" name="图片 57">
            <a:extLst>
              <a:ext uri="{FF2B5EF4-FFF2-40B4-BE49-F238E27FC236}">
                <a16:creationId xmlns:a16="http://schemas.microsoft.com/office/drawing/2014/main" id="{9B35EBBC-48CD-E9C5-5034-74362FC66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31575" y="-793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8" name="原创设计师QQ598969553      _6">
            <a:extLst>
              <a:ext uri="{FF2B5EF4-FFF2-40B4-BE49-F238E27FC236}">
                <a16:creationId xmlns:a16="http://schemas.microsoft.com/office/drawing/2014/main" id="{8932B7CE-4B09-3DF4-2AD9-77CF5105E38D}"/>
              </a:ext>
            </a:extLst>
          </p:cNvPr>
          <p:cNvGrpSpPr>
            <a:grpSpLocks/>
          </p:cNvGrpSpPr>
          <p:nvPr/>
        </p:nvGrpSpPr>
        <p:grpSpPr bwMode="auto">
          <a:xfrm>
            <a:off x="5251450" y="1055684"/>
            <a:ext cx="2373313" cy="607226"/>
            <a:chOff x="1793812" y="4421617"/>
            <a:chExt cx="2208374" cy="404384"/>
          </a:xfrm>
        </p:grpSpPr>
        <p:sp>
          <p:nvSpPr>
            <p:cNvPr id="119" name="圆角矩形 60">
              <a:extLst>
                <a:ext uri="{FF2B5EF4-FFF2-40B4-BE49-F238E27FC236}">
                  <a16:creationId xmlns:a16="http://schemas.microsoft.com/office/drawing/2014/main" id="{A4A35004-5E95-159C-4D1A-AECEDCFFA405}"/>
                </a:ext>
              </a:extLst>
            </p:cNvPr>
            <p:cNvSpPr/>
            <p:nvPr/>
          </p:nvSpPr>
          <p:spPr>
            <a:xfrm>
              <a:off x="1793812" y="4421987"/>
              <a:ext cx="1702648" cy="404014"/>
            </a:xfrm>
            <a:prstGeom prst="round1Rect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lIns="68564" tIns="34282" rIns="68564" bIns="34282"/>
            <a:lstStyle/>
            <a:p>
              <a:pPr>
                <a:defRPr/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0" name="文本框 48">
              <a:extLst>
                <a:ext uri="{FF2B5EF4-FFF2-40B4-BE49-F238E27FC236}">
                  <a16:creationId xmlns:a16="http://schemas.microsoft.com/office/drawing/2014/main" id="{DA0A0485-003F-9B14-BCF6-7D9EEEF7B85B}"/>
                </a:ext>
              </a:extLst>
            </p:cNvPr>
            <p:cNvSpPr txBox="1"/>
            <p:nvPr/>
          </p:nvSpPr>
          <p:spPr>
            <a:xfrm>
              <a:off x="2018342" y="4421617"/>
              <a:ext cx="1983844" cy="389432"/>
            </a:xfrm>
            <a:prstGeom prst="round1Rect">
              <a:avLst/>
            </a:prstGeom>
            <a:noFill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latin typeface="Arial" panose="020B0604020202020204" pitchFamily="34" charset="0"/>
                  <a:ea typeface="微软雅黑" panose="020B0503020204020204" pitchFamily="34" charset="-122"/>
                </a:rPr>
                <a:t>刘可岭 </a:t>
              </a:r>
              <a:br>
                <a:rPr lang="en-US" altLang="zh-CN" sz="1600">
                  <a:latin typeface="Arial" panose="020B0604020202020204" pitchFamily="34" charset="0"/>
                  <a:ea typeface="微软雅黑" panose="020B0503020204020204" pitchFamily="34" charset="-122"/>
                </a:rPr>
              </a:b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</a:rPr>
                <a:t>董事长兼总经理</a:t>
              </a: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9" name="原创设计师QQ598969553      _6">
            <a:extLst>
              <a:ext uri="{FF2B5EF4-FFF2-40B4-BE49-F238E27FC236}">
                <a16:creationId xmlns:a16="http://schemas.microsoft.com/office/drawing/2014/main" id="{B994DD70-D95E-B4A8-0C24-71ACF1F85C95}"/>
              </a:ext>
            </a:extLst>
          </p:cNvPr>
          <p:cNvGrpSpPr>
            <a:grpSpLocks/>
          </p:cNvGrpSpPr>
          <p:nvPr/>
        </p:nvGrpSpPr>
        <p:grpSpPr bwMode="auto">
          <a:xfrm>
            <a:off x="8045450" y="1277146"/>
            <a:ext cx="2286000" cy="627637"/>
            <a:chOff x="1793812" y="4421987"/>
            <a:chExt cx="2291648" cy="417638"/>
          </a:xfrm>
        </p:grpSpPr>
        <p:sp>
          <p:nvSpPr>
            <p:cNvPr id="140" name="圆角矩形 60">
              <a:extLst>
                <a:ext uri="{FF2B5EF4-FFF2-40B4-BE49-F238E27FC236}">
                  <a16:creationId xmlns:a16="http://schemas.microsoft.com/office/drawing/2014/main" id="{CADB3970-6BE0-5066-C01E-650683110D6B}"/>
                </a:ext>
              </a:extLst>
            </p:cNvPr>
            <p:cNvSpPr/>
            <p:nvPr/>
          </p:nvSpPr>
          <p:spPr>
            <a:xfrm>
              <a:off x="1793812" y="4421987"/>
              <a:ext cx="1702648" cy="404014"/>
            </a:xfrm>
            <a:prstGeom prst="round1Rect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lIns="68564" tIns="34282" rIns="68564" bIns="34282"/>
            <a:lstStyle/>
            <a:p>
              <a:pPr>
                <a:defRPr/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1" name="文本框 48">
              <a:extLst>
                <a:ext uri="{FF2B5EF4-FFF2-40B4-BE49-F238E27FC236}">
                  <a16:creationId xmlns:a16="http://schemas.microsoft.com/office/drawing/2014/main" id="{DA6A9E3A-1D51-6642-F7F3-7342C4482C8E}"/>
                </a:ext>
              </a:extLst>
            </p:cNvPr>
            <p:cNvSpPr txBox="1"/>
            <p:nvPr/>
          </p:nvSpPr>
          <p:spPr>
            <a:xfrm>
              <a:off x="2100956" y="4450508"/>
              <a:ext cx="1984504" cy="389117"/>
            </a:xfrm>
            <a:prstGeom prst="round1Rect">
              <a:avLst/>
            </a:prstGeom>
            <a:noFill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 dirty="0">
                  <a:latin typeface="Arial" panose="020B0604020202020204" pitchFamily="34" charset="0"/>
                  <a:ea typeface="微软雅黑" panose="020B0503020204020204" pitchFamily="34" charset="-122"/>
                </a:rPr>
                <a:t>刘占旭</a:t>
              </a:r>
              <a:br>
                <a:rPr lang="en-US" altLang="zh-CN" dirty="0">
                  <a:latin typeface="Arial" panose="020B0604020202020204" pitchFamily="34" charset="0"/>
                  <a:ea typeface="微软雅黑" panose="020B0503020204020204" pitchFamily="34" charset="-122"/>
                </a:rPr>
              </a:b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</a:rPr>
                <a:t>研发部部长</a:t>
              </a:r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2" name="原创设计师QQ598969553      _6">
            <a:extLst>
              <a:ext uri="{FF2B5EF4-FFF2-40B4-BE49-F238E27FC236}">
                <a16:creationId xmlns:a16="http://schemas.microsoft.com/office/drawing/2014/main" id="{1F5D10AF-4D27-0E9C-44D4-5720FD4EFFD8}"/>
              </a:ext>
            </a:extLst>
          </p:cNvPr>
          <p:cNvGrpSpPr>
            <a:grpSpLocks/>
          </p:cNvGrpSpPr>
          <p:nvPr/>
        </p:nvGrpSpPr>
        <p:grpSpPr bwMode="auto">
          <a:xfrm>
            <a:off x="10344150" y="1628779"/>
            <a:ext cx="2436813" cy="632401"/>
            <a:chOff x="1793812" y="4421987"/>
            <a:chExt cx="2268772" cy="421448"/>
          </a:xfrm>
        </p:grpSpPr>
        <p:sp>
          <p:nvSpPr>
            <p:cNvPr id="143" name="圆角矩形 60">
              <a:extLst>
                <a:ext uri="{FF2B5EF4-FFF2-40B4-BE49-F238E27FC236}">
                  <a16:creationId xmlns:a16="http://schemas.microsoft.com/office/drawing/2014/main" id="{FF09AB8C-FF63-B2A2-8D2E-986D1C7351CF}"/>
                </a:ext>
              </a:extLst>
            </p:cNvPr>
            <p:cNvSpPr/>
            <p:nvPr/>
          </p:nvSpPr>
          <p:spPr>
            <a:xfrm>
              <a:off x="1793812" y="4421987"/>
              <a:ext cx="1702648" cy="404014"/>
            </a:xfrm>
            <a:prstGeom prst="round1Rect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lIns="68564" tIns="34282" rIns="68564" bIns="34282"/>
            <a:lstStyle/>
            <a:p>
              <a:pPr>
                <a:defRPr/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4" name="文本框 48">
              <a:extLst>
                <a:ext uri="{FF2B5EF4-FFF2-40B4-BE49-F238E27FC236}">
                  <a16:creationId xmlns:a16="http://schemas.microsoft.com/office/drawing/2014/main" id="{97F7C086-447F-3A70-5A02-F0B67B0CF16E}"/>
                </a:ext>
              </a:extLst>
            </p:cNvPr>
            <p:cNvSpPr txBox="1"/>
            <p:nvPr/>
          </p:nvSpPr>
          <p:spPr>
            <a:xfrm>
              <a:off x="2079072" y="4453726"/>
              <a:ext cx="1983512" cy="389709"/>
            </a:xfrm>
            <a:prstGeom prst="round1Rect">
              <a:avLst/>
            </a:prstGeom>
            <a:noFill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latin typeface="Arial" panose="020B0604020202020204" pitchFamily="34" charset="0"/>
                  <a:ea typeface="微软雅黑" panose="020B0503020204020204" pitchFamily="34" charset="-122"/>
                </a:rPr>
                <a:t>王青荣</a:t>
              </a:r>
              <a:br>
                <a:rPr lang="en-US" altLang="zh-CN">
                  <a:latin typeface="Arial" panose="020B0604020202020204" pitchFamily="34" charset="0"/>
                  <a:ea typeface="微软雅黑" panose="020B0503020204020204" pitchFamily="34" charset="-122"/>
                </a:rPr>
              </a:b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</a:rPr>
                <a:t>质检部部长</a:t>
              </a: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5" name="原创设计师QQ598969553      _6">
            <a:extLst>
              <a:ext uri="{FF2B5EF4-FFF2-40B4-BE49-F238E27FC236}">
                <a16:creationId xmlns:a16="http://schemas.microsoft.com/office/drawing/2014/main" id="{D950E6FB-C448-F397-A422-DF30E099F790}"/>
              </a:ext>
            </a:extLst>
          </p:cNvPr>
          <p:cNvGrpSpPr>
            <a:grpSpLocks/>
          </p:cNvGrpSpPr>
          <p:nvPr/>
        </p:nvGrpSpPr>
        <p:grpSpPr bwMode="auto">
          <a:xfrm>
            <a:off x="277813" y="1541463"/>
            <a:ext cx="2217737" cy="606688"/>
            <a:chOff x="1793812" y="4421987"/>
            <a:chExt cx="2295243" cy="404014"/>
          </a:xfrm>
        </p:grpSpPr>
        <p:sp>
          <p:nvSpPr>
            <p:cNvPr id="146" name="圆角矩形 60">
              <a:extLst>
                <a:ext uri="{FF2B5EF4-FFF2-40B4-BE49-F238E27FC236}">
                  <a16:creationId xmlns:a16="http://schemas.microsoft.com/office/drawing/2014/main" id="{BEB8082F-F2EE-0165-8BD5-D3399CBA32BB}"/>
                </a:ext>
              </a:extLst>
            </p:cNvPr>
            <p:cNvSpPr/>
            <p:nvPr/>
          </p:nvSpPr>
          <p:spPr>
            <a:xfrm>
              <a:off x="1793812" y="4421987"/>
              <a:ext cx="1702648" cy="404014"/>
            </a:xfrm>
            <a:prstGeom prst="round1Rect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lIns="68564" tIns="34282" rIns="68564" bIns="34282"/>
            <a:lstStyle/>
            <a:p>
              <a:pPr>
                <a:defRPr/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7" name="文本框 48">
              <a:extLst>
                <a:ext uri="{FF2B5EF4-FFF2-40B4-BE49-F238E27FC236}">
                  <a16:creationId xmlns:a16="http://schemas.microsoft.com/office/drawing/2014/main" id="{E36BC2A0-20C7-AC2A-1D25-9F0A3656DDC4}"/>
                </a:ext>
              </a:extLst>
            </p:cNvPr>
            <p:cNvSpPr txBox="1"/>
            <p:nvPr/>
          </p:nvSpPr>
          <p:spPr>
            <a:xfrm>
              <a:off x="2105978" y="4424101"/>
              <a:ext cx="1983077" cy="389421"/>
            </a:xfrm>
            <a:prstGeom prst="round1Rect">
              <a:avLst/>
            </a:prstGeom>
            <a:noFill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latin typeface="Arial" panose="020B0604020202020204" pitchFamily="34" charset="0"/>
                  <a:ea typeface="微软雅黑" panose="020B0503020204020204" pitchFamily="34" charset="-122"/>
                </a:rPr>
                <a:t>张晓东</a:t>
              </a:r>
              <a:br>
                <a:rPr lang="en-US" altLang="zh-CN">
                  <a:latin typeface="Arial" panose="020B0604020202020204" pitchFamily="34" charset="0"/>
                  <a:ea typeface="微软雅黑" panose="020B0503020204020204" pitchFamily="34" charset="-122"/>
                </a:rPr>
              </a:b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</a:rPr>
                <a:t>生产主任</a:t>
              </a: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49" name="Rounded Rectangle 7">
            <a:extLst>
              <a:ext uri="{FF2B5EF4-FFF2-40B4-BE49-F238E27FC236}">
                <a16:creationId xmlns:a16="http://schemas.microsoft.com/office/drawing/2014/main" id="{BD058ED3-BDEB-1DEC-2883-12B75FFE32D4}"/>
              </a:ext>
            </a:extLst>
          </p:cNvPr>
          <p:cNvSpPr/>
          <p:nvPr/>
        </p:nvSpPr>
        <p:spPr>
          <a:xfrm rot="5400000">
            <a:off x="4083844" y="3785394"/>
            <a:ext cx="4002088" cy="19939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  <a:endParaRPr 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4" name="Rounded Rectangle 7">
            <a:extLst>
              <a:ext uri="{FF2B5EF4-FFF2-40B4-BE49-F238E27FC236}">
                <a16:creationId xmlns:a16="http://schemas.microsoft.com/office/drawing/2014/main" id="{9FC9D4BD-C3FD-728B-920E-BA2F928A0B05}"/>
              </a:ext>
            </a:extLst>
          </p:cNvPr>
          <p:cNvSpPr/>
          <p:nvPr/>
        </p:nvSpPr>
        <p:spPr>
          <a:xfrm rot="5400000">
            <a:off x="6821488" y="3721100"/>
            <a:ext cx="4022725" cy="21621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155" name="Rounded Rectangle 7">
            <a:extLst>
              <a:ext uri="{FF2B5EF4-FFF2-40B4-BE49-F238E27FC236}">
                <a16:creationId xmlns:a16="http://schemas.microsoft.com/office/drawing/2014/main" id="{CF58281E-DC1C-BCE1-81FD-5C80A4A84682}"/>
              </a:ext>
            </a:extLst>
          </p:cNvPr>
          <p:cNvSpPr/>
          <p:nvPr/>
        </p:nvSpPr>
        <p:spPr>
          <a:xfrm rot="5400000">
            <a:off x="9198769" y="4028281"/>
            <a:ext cx="4003675" cy="156686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159" name="Rounded Rectangle 7">
            <a:extLst>
              <a:ext uri="{FF2B5EF4-FFF2-40B4-BE49-F238E27FC236}">
                <a16:creationId xmlns:a16="http://schemas.microsoft.com/office/drawing/2014/main" id="{A15566A5-7BE9-39A3-B784-C52D94EC62E8}"/>
              </a:ext>
            </a:extLst>
          </p:cNvPr>
          <p:cNvSpPr/>
          <p:nvPr/>
        </p:nvSpPr>
        <p:spPr>
          <a:xfrm rot="5400000">
            <a:off x="-919955" y="4018756"/>
            <a:ext cx="3884612" cy="16287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pic>
        <p:nvPicPr>
          <p:cNvPr id="160" name="图片 159">
            <a:extLst>
              <a:ext uri="{FF2B5EF4-FFF2-40B4-BE49-F238E27FC236}">
                <a16:creationId xmlns:a16="http://schemas.microsoft.com/office/drawing/2014/main" id="{307F096D-01AA-5230-DF13-062609ACF7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479" r="6832"/>
          <a:stretch/>
        </p:blipFill>
        <p:spPr>
          <a:xfrm>
            <a:off x="5179963" y="1830188"/>
            <a:ext cx="1890220" cy="14870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6" name="图片 165">
            <a:extLst>
              <a:ext uri="{FF2B5EF4-FFF2-40B4-BE49-F238E27FC236}">
                <a16:creationId xmlns:a16="http://schemas.microsoft.com/office/drawing/2014/main" id="{BED00ABD-B00F-551E-9DF8-D48E0114FF8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1209" t="19694" r="4646" b="26739"/>
          <a:stretch/>
        </p:blipFill>
        <p:spPr>
          <a:xfrm>
            <a:off x="10531213" y="2423519"/>
            <a:ext cx="1397435" cy="17975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7" name="文本框 166">
            <a:extLst>
              <a:ext uri="{FF2B5EF4-FFF2-40B4-BE49-F238E27FC236}">
                <a16:creationId xmlns:a16="http://schemas.microsoft.com/office/drawing/2014/main" id="{44AB25F6-B0B5-02E5-EA75-3D8843EC8C77}"/>
              </a:ext>
            </a:extLst>
          </p:cNvPr>
          <p:cNvSpPr txBox="1"/>
          <p:nvPr/>
        </p:nvSpPr>
        <p:spPr>
          <a:xfrm>
            <a:off x="5232400" y="3349625"/>
            <a:ext cx="1806575" cy="301621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1970</a:t>
            </a: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年， 本科学历</a:t>
            </a:r>
            <a:endParaRPr lang="en-US" altLang="zh-CN" sz="1000" b="1">
              <a:latin typeface="微软雅黑" panose="020B0503020204020204" pitchFamily="34" charset="-122"/>
              <a:ea typeface="微软雅黑" panose="020B0503020204020204" pitchFamily="34" charset="-122"/>
              <a:cs typeface="幼圆" pitchFamily="49" charset="-122"/>
              <a:sym typeface="Gill Sans" panose="020B0502020104020203" pitchFamily="34" charset="-79"/>
            </a:endParaRPr>
          </a:p>
          <a:p>
            <a:pPr>
              <a:lnSpc>
                <a:spcPct val="150000"/>
              </a:lnSpc>
            </a:pPr>
            <a:b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</a:b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20</a:t>
            </a: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余年管道行业经验</a:t>
            </a:r>
            <a:endParaRPr lang="en-US" altLang="zh-CN" sz="1000" b="1">
              <a:latin typeface="微软雅黑" panose="020B0503020204020204" pitchFamily="34" charset="-122"/>
              <a:ea typeface="微软雅黑" panose="020B0503020204020204" pitchFamily="34" charset="-122"/>
              <a:cs typeface="幼圆" pitchFamily="49" charset="-122"/>
              <a:sym typeface="Gill Sans" panose="020B0502020104020203" pitchFamily="34" charset="-79"/>
            </a:endParaRPr>
          </a:p>
          <a:p>
            <a:pPr>
              <a:lnSpc>
                <a:spcPct val="150000"/>
              </a:lnSpc>
            </a:pP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工作履历：</a:t>
            </a:r>
            <a:endParaRPr lang="en-US" altLang="zh-CN" sz="1000" b="1">
              <a:latin typeface="微软雅黑" panose="020B0503020204020204" pitchFamily="34" charset="-122"/>
              <a:ea typeface="微软雅黑" panose="020B0503020204020204" pitchFamily="34" charset="-122"/>
              <a:cs typeface="幼圆" pitchFamily="49" charset="-122"/>
              <a:sym typeface="Gill Sans" panose="020B0502020104020203" pitchFamily="34" charset="-79"/>
            </a:endParaRPr>
          </a:p>
          <a:p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1993</a:t>
            </a:r>
            <a:r>
              <a:rPr lang="zh-CN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年至</a:t>
            </a: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2002</a:t>
            </a:r>
            <a:r>
              <a:rPr lang="zh-CN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年：济南长清鲁能工业园下属企业任技术员，开发部经理，副总经理；</a:t>
            </a:r>
          </a:p>
          <a:p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2002</a:t>
            </a:r>
            <a:r>
              <a:rPr lang="zh-CN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年至</a:t>
            </a: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2006</a:t>
            </a:r>
            <a:r>
              <a:rPr lang="zh-CN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年：参与创建济南金岚新型建材有限公</a:t>
            </a: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 </a:t>
            </a:r>
            <a:r>
              <a:rPr lang="zh-CN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司，任总经理，企业从零开始，开发了</a:t>
            </a: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PP-R</a:t>
            </a:r>
            <a:r>
              <a:rPr lang="zh-CN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塑料管配套产品</a:t>
            </a: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；</a:t>
            </a:r>
            <a:endParaRPr lang="en-US" altLang="zh-CN" sz="1000" b="1">
              <a:latin typeface="微软雅黑" panose="020B0503020204020204" pitchFamily="34" charset="-122"/>
              <a:ea typeface="微软雅黑" panose="020B0503020204020204" pitchFamily="34" charset="-122"/>
              <a:cs typeface="幼圆" pitchFamily="49" charset="-122"/>
            </a:endParaRPr>
          </a:p>
          <a:p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2010</a:t>
            </a: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年</a:t>
            </a: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7</a:t>
            </a: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月    创立山东融汇管通股份有限公司；</a:t>
            </a:r>
            <a:b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</a:b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2011</a:t>
            </a: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年至今任子公司顺方管业总经理。</a:t>
            </a:r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  <a:cs typeface="幼圆" pitchFamily="49" charset="-122"/>
            </a:endParaRPr>
          </a:p>
        </p:txBody>
      </p:sp>
      <p:sp>
        <p:nvSpPr>
          <p:cNvPr id="7193" name="文本框 168">
            <a:extLst>
              <a:ext uri="{FF2B5EF4-FFF2-40B4-BE49-F238E27FC236}">
                <a16:creationId xmlns:a16="http://schemas.microsoft.com/office/drawing/2014/main" id="{AF365543-263F-632B-E9B8-A1A984960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9725" y="4208463"/>
            <a:ext cx="1476375" cy="211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1989</a:t>
            </a:r>
            <a:r>
              <a: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年，专科学历</a:t>
            </a:r>
            <a:endParaRPr lang="en-US" altLang="zh-CN" sz="1100" b="1">
              <a:latin typeface="微软雅黑" panose="020B0503020204020204" pitchFamily="34" charset="-122"/>
              <a:ea typeface="微软雅黑" panose="020B0503020204020204" pitchFamily="34" charset="-122"/>
              <a:sym typeface="Gill Sans" panose="020B0502020104020203" pitchFamily="34" charset="-79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br>
              <a:rPr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</a:br>
            <a:r>
              <a: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从事塑料复合管道行业生产工艺、质量检测、风险把控等近十年，有着丰富的管道评估经验。</a:t>
            </a:r>
            <a:br>
              <a:rPr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</a:b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  <a:sym typeface="Gill Sans" panose="020B0502020104020203" pitchFamily="34" charset="-79"/>
            </a:endParaRPr>
          </a:p>
        </p:txBody>
      </p:sp>
      <p:sp>
        <p:nvSpPr>
          <p:cNvPr id="7194" name="文本框 169">
            <a:extLst>
              <a:ext uri="{FF2B5EF4-FFF2-40B4-BE49-F238E27FC236}">
                <a16:creationId xmlns:a16="http://schemas.microsoft.com/office/drawing/2014/main" id="{27646CED-8A67-97EF-FF75-A95243D07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788" y="3573463"/>
            <a:ext cx="2078037" cy="30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1996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年， 硕士学历</a:t>
            </a:r>
            <a:endParaRPr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  <a:cs typeface="幼圆" pitchFamily="49" charset="-122"/>
              <a:sym typeface="Gill Sans" panose="020B0502020104020203" pitchFamily="34" charset="-79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b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</a:b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高分子材料专业，</a:t>
            </a: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SCI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论文</a:t>
            </a: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1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区</a:t>
            </a: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2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篇（</a:t>
            </a: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1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作）、</a:t>
            </a: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2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区</a:t>
            </a: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1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篇（</a:t>
            </a: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1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作）、发明专利</a:t>
            </a: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8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个，实用新型专利</a:t>
            </a: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7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个，创新大赛一等奖（第</a:t>
            </a: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1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负责人）。</a:t>
            </a:r>
            <a:b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</a:br>
            <a:endParaRPr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  <a:cs typeface="幼圆" pitchFamily="49" charset="-122"/>
              <a:sym typeface="Gill Sans" panose="020B0502020104020203" pitchFamily="34" charset="-79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2022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年青岛大学毕业后从事纳米纤维静电纺丝行业，</a:t>
            </a: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2023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年表面能量集团</a:t>
            </a: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MSF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技术主管；</a:t>
            </a:r>
            <a:b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</a:b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2024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年</a:t>
            </a:r>
            <a: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11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月至今，顺方管业研发部部长。</a:t>
            </a:r>
            <a:br>
              <a:rPr lang="en-US" altLang="zh-CN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</a:br>
            <a:endParaRPr lang="zh-CN" altLang="en-US" sz="1000" b="1" dirty="0">
              <a:latin typeface="微软雅黑" panose="020B0503020204020204" pitchFamily="34" charset="-122"/>
              <a:ea typeface="微软雅黑" panose="020B0503020204020204" pitchFamily="34" charset="-122"/>
              <a:cs typeface="幼圆" pitchFamily="49" charset="-122"/>
            </a:endParaRPr>
          </a:p>
        </p:txBody>
      </p:sp>
      <p:sp>
        <p:nvSpPr>
          <p:cNvPr id="7195" name="文本框 170">
            <a:extLst>
              <a:ext uri="{FF2B5EF4-FFF2-40B4-BE49-F238E27FC236}">
                <a16:creationId xmlns:a16="http://schemas.microsoft.com/office/drawing/2014/main" id="{92B9E602-5E23-5E42-6028-8519B6065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8" y="3825875"/>
            <a:ext cx="1465262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1974</a:t>
            </a:r>
            <a:r>
              <a: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年 专科科学历</a:t>
            </a:r>
            <a:endParaRPr lang="en-US" altLang="zh-CN" sz="1100" b="1">
              <a:latin typeface="微软雅黑" panose="020B0503020204020204" pitchFamily="34" charset="-122"/>
              <a:ea typeface="微软雅黑" panose="020B0503020204020204" pitchFamily="34" charset="-122"/>
              <a:cs typeface="幼圆" pitchFamily="49" charset="-122"/>
              <a:sym typeface="Gill Sans" panose="020B0502020104020203" pitchFamily="34" charset="-79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2008</a:t>
            </a:r>
            <a:r>
              <a: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年至</a:t>
            </a:r>
            <a:r>
              <a:rPr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2010</a:t>
            </a:r>
            <a:r>
              <a: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年：山东时风集团从事技术工作；</a:t>
            </a:r>
            <a:endParaRPr lang="en-US" altLang="zh-CN" sz="1100" b="1">
              <a:latin typeface="微软雅黑" panose="020B0503020204020204" pitchFamily="34" charset="-122"/>
              <a:ea typeface="微软雅黑" panose="020B0503020204020204" pitchFamily="34" charset="-122"/>
              <a:cs typeface="幼圆" pitchFamily="49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2010</a:t>
            </a:r>
            <a:r>
              <a: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年至今：加入顺方管业有限公司负责产品技术和车间工艺改造</a:t>
            </a:r>
            <a:r>
              <a: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；</a:t>
            </a:r>
            <a:br>
              <a:rPr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</a:br>
            <a:r>
              <a: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有着</a:t>
            </a:r>
            <a:r>
              <a:rPr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15</a:t>
            </a:r>
            <a:r>
              <a:rPr lang="zh-CN" altLang="en-US" sz="11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年的管道一线实践经验。</a:t>
            </a:r>
            <a:br>
              <a:rPr lang="en-US" altLang="zh-CN" sz="11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</a:br>
            <a:endParaRPr lang="zh-CN" altLang="en-US" sz="1200" b="1">
              <a:latin typeface="微软雅黑" panose="020B0503020204020204" pitchFamily="34" charset="-122"/>
              <a:ea typeface="微软雅黑" panose="020B0503020204020204" pitchFamily="34" charset="-122"/>
              <a:cs typeface="幼圆" pitchFamily="49" charset="-122"/>
              <a:sym typeface="Gill Sans" panose="020B0502020104020203" pitchFamily="34" charset="-79"/>
            </a:endParaRPr>
          </a:p>
        </p:txBody>
      </p:sp>
      <p:pic>
        <p:nvPicPr>
          <p:cNvPr id="173" name="图片 172">
            <a:extLst>
              <a:ext uri="{FF2B5EF4-FFF2-40B4-BE49-F238E27FC236}">
                <a16:creationId xmlns:a16="http://schemas.microsoft.com/office/drawing/2014/main" id="{94739A45-C8FB-05EC-D9F5-CEB3B274773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398" t="19549" r="1853" b="4723"/>
          <a:stretch/>
        </p:blipFill>
        <p:spPr>
          <a:xfrm>
            <a:off x="309886" y="2259486"/>
            <a:ext cx="1465262" cy="15298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" name="原创设计师QQ598969553      _6">
            <a:extLst>
              <a:ext uri="{FF2B5EF4-FFF2-40B4-BE49-F238E27FC236}">
                <a16:creationId xmlns:a16="http://schemas.microsoft.com/office/drawing/2014/main" id="{824C0D52-E4BC-914F-1383-FAD27FD2F9C7}"/>
              </a:ext>
            </a:extLst>
          </p:cNvPr>
          <p:cNvGrpSpPr>
            <a:grpSpLocks/>
          </p:cNvGrpSpPr>
          <p:nvPr/>
        </p:nvGrpSpPr>
        <p:grpSpPr bwMode="auto">
          <a:xfrm>
            <a:off x="2584450" y="1309688"/>
            <a:ext cx="2351088" cy="606425"/>
            <a:chOff x="1793812" y="4421987"/>
            <a:chExt cx="2295243" cy="404014"/>
          </a:xfrm>
        </p:grpSpPr>
        <p:sp>
          <p:nvSpPr>
            <p:cNvPr id="6" name="圆角矩形 60">
              <a:extLst>
                <a:ext uri="{FF2B5EF4-FFF2-40B4-BE49-F238E27FC236}">
                  <a16:creationId xmlns:a16="http://schemas.microsoft.com/office/drawing/2014/main" id="{963CB615-AF9C-B88D-7ED9-19C3269825ED}"/>
                </a:ext>
              </a:extLst>
            </p:cNvPr>
            <p:cNvSpPr/>
            <p:nvPr/>
          </p:nvSpPr>
          <p:spPr>
            <a:xfrm>
              <a:off x="1793812" y="4421987"/>
              <a:ext cx="1702648" cy="404014"/>
            </a:xfrm>
            <a:prstGeom prst="round1Rect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lIns="68564" tIns="34282" rIns="68564" bIns="34282"/>
            <a:lstStyle/>
            <a:p>
              <a:pPr>
                <a:defRPr/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48">
              <a:extLst>
                <a:ext uri="{FF2B5EF4-FFF2-40B4-BE49-F238E27FC236}">
                  <a16:creationId xmlns:a16="http://schemas.microsoft.com/office/drawing/2014/main" id="{A44E240B-5A9D-F17E-BB8C-B4ECA6893473}"/>
                </a:ext>
              </a:extLst>
            </p:cNvPr>
            <p:cNvSpPr txBox="1"/>
            <p:nvPr/>
          </p:nvSpPr>
          <p:spPr>
            <a:xfrm>
              <a:off x="2105321" y="4424102"/>
              <a:ext cx="1983734" cy="389207"/>
            </a:xfrm>
            <a:prstGeom prst="round1Rect">
              <a:avLst/>
            </a:prstGeom>
            <a:noFill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zh-CN" altLang="en-US">
                  <a:latin typeface="Arial" panose="020B0604020202020204" pitchFamily="34" charset="0"/>
                  <a:ea typeface="微软雅黑" panose="020B0503020204020204" pitchFamily="34" charset="-122"/>
                </a:rPr>
                <a:t>章继雷</a:t>
              </a:r>
              <a:br>
                <a:rPr lang="en-US" altLang="zh-CN">
                  <a:latin typeface="Arial" panose="020B0604020202020204" pitchFamily="34" charset="0"/>
                  <a:ea typeface="微软雅黑" panose="020B0503020204020204" pitchFamily="34" charset="-122"/>
                </a:rPr>
              </a:b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</a:rPr>
                <a:t>设备总工</a:t>
              </a: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C89D630-2014-BCD0-B865-7C4EC7785B08}"/>
              </a:ext>
            </a:extLst>
          </p:cNvPr>
          <p:cNvSpPr/>
          <p:nvPr/>
        </p:nvSpPr>
        <p:spPr>
          <a:xfrm rot="5400000">
            <a:off x="1471612" y="3841751"/>
            <a:ext cx="3952875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7199" name="文本框 170">
            <a:extLst>
              <a:ext uri="{FF2B5EF4-FFF2-40B4-BE49-F238E27FC236}">
                <a16:creationId xmlns:a16="http://schemas.microsoft.com/office/drawing/2014/main" id="{EB3250C7-833E-798E-678A-EDA1EC979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3175" y="3389313"/>
            <a:ext cx="1906588" cy="30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1970</a:t>
            </a: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年，本科学历</a:t>
            </a:r>
            <a:b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</a:b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20</a:t>
            </a: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多年非标设备设计制造经验</a:t>
            </a:r>
            <a:b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</a:br>
            <a:b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</a:b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工作简历：</a:t>
            </a:r>
            <a:b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</a:b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1993-1997</a:t>
            </a: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：北新建村有限公司，技术员，工程师；</a:t>
            </a:r>
            <a:b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</a:b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1997-2007</a:t>
            </a: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新加坡丰源科技有限公司任设计工程师，项目经理；</a:t>
            </a:r>
            <a:b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</a:b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2008-2016</a:t>
            </a: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北京莱恩斯高新技术有限公司设备部顾问经理；</a:t>
            </a:r>
            <a:b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</a:br>
            <a:r>
              <a:rPr lang="en-US" altLang="zh-CN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2017</a:t>
            </a:r>
            <a:r>
              <a:rPr lang="zh-CN" altLang="en-US" sz="10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  <a:sym typeface="Gill Sans" panose="020B0502020104020203" pitchFamily="34" charset="-79"/>
              </a:rPr>
              <a:t>加入顺方管业，负责设备改造提升。</a:t>
            </a:r>
            <a:endParaRPr lang="en-US" altLang="zh-CN" sz="1000" b="1">
              <a:latin typeface="微软雅黑" panose="020B0503020204020204" pitchFamily="34" charset="-122"/>
              <a:ea typeface="微软雅黑" panose="020B0503020204020204" pitchFamily="34" charset="-122"/>
              <a:cs typeface="幼圆" pitchFamily="49" charset="-122"/>
              <a:sym typeface="Gill Sans" panose="020B0502020104020203" pitchFamily="34" charset="-79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101839D-3CEB-E846-E843-A5CC237EE72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3198" b="39936"/>
          <a:stretch/>
        </p:blipFill>
        <p:spPr>
          <a:xfrm>
            <a:off x="2600946" y="2049998"/>
            <a:ext cx="1644046" cy="13198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图片 9" descr="穿着蓝色衬衫的男子&#10;&#10;AI 生成的内容可能不正确。">
            <a:extLst>
              <a:ext uri="{FF2B5EF4-FFF2-40B4-BE49-F238E27FC236}">
                <a16:creationId xmlns:a16="http://schemas.microsoft.com/office/drawing/2014/main" id="{BE986068-800C-59F8-29C2-34607419AB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1" b="13698"/>
          <a:stretch/>
        </p:blipFill>
        <p:spPr>
          <a:xfrm>
            <a:off x="8161745" y="2065874"/>
            <a:ext cx="1365165" cy="13926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6F85F57-A4DB-10B2-FD52-C002BB84577F}"/>
              </a:ext>
            </a:extLst>
          </p:cNvPr>
          <p:cNvSpPr/>
          <p:nvPr/>
        </p:nvSpPr>
        <p:spPr>
          <a:xfrm>
            <a:off x="25400" y="6686550"/>
            <a:ext cx="9485313" cy="119063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E193AA20-5DA8-B5D6-786D-39797D902DCD}"/>
              </a:ext>
            </a:extLst>
          </p:cNvPr>
          <p:cNvSpPr txBox="1"/>
          <p:nvPr/>
        </p:nvSpPr>
        <p:spPr>
          <a:xfrm>
            <a:off x="-25400" y="-3175"/>
            <a:ext cx="6888163" cy="76835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247" name="文本框 40">
            <a:extLst>
              <a:ext uri="{FF2B5EF4-FFF2-40B4-BE49-F238E27FC236}">
                <a16:creationId xmlns:a16="http://schemas.microsoft.com/office/drawing/2014/main" id="{CD54EC99-58D2-109A-43B3-961A22AF9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13" y="-11113"/>
            <a:ext cx="4929187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研发团队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校企合作</a:t>
            </a:r>
          </a:p>
        </p:txBody>
      </p:sp>
      <p:pic>
        <p:nvPicPr>
          <p:cNvPr id="10248" name="图片 57">
            <a:extLst>
              <a:ext uri="{FF2B5EF4-FFF2-40B4-BE49-F238E27FC236}">
                <a16:creationId xmlns:a16="http://schemas.microsoft.com/office/drawing/2014/main" id="{2C10CF9F-D50C-F1FC-175C-30352E800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31575" y="-2698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2" name="Rounded Rectangle 7">
            <a:extLst>
              <a:ext uri="{FF2B5EF4-FFF2-40B4-BE49-F238E27FC236}">
                <a16:creationId xmlns:a16="http://schemas.microsoft.com/office/drawing/2014/main" id="{F8389722-1BB1-9038-8F2C-4F572AC03C1C}"/>
              </a:ext>
            </a:extLst>
          </p:cNvPr>
          <p:cNvSpPr/>
          <p:nvPr/>
        </p:nvSpPr>
        <p:spPr>
          <a:xfrm>
            <a:off x="2247900" y="3662363"/>
            <a:ext cx="9001125" cy="12747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pic>
        <p:nvPicPr>
          <p:cNvPr id="153" name="图片 152">
            <a:extLst>
              <a:ext uri="{FF2B5EF4-FFF2-40B4-BE49-F238E27FC236}">
                <a16:creationId xmlns:a16="http://schemas.microsoft.com/office/drawing/2014/main" id="{44687102-F430-A7E7-A1BA-100403FCAE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632" r="1768" b="15433"/>
          <a:stretch/>
        </p:blipFill>
        <p:spPr>
          <a:xfrm>
            <a:off x="576663" y="3779409"/>
            <a:ext cx="1085811" cy="10098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192" name="文本框 167">
            <a:extLst>
              <a:ext uri="{FF2B5EF4-FFF2-40B4-BE49-F238E27FC236}">
                <a16:creationId xmlns:a16="http://schemas.microsoft.com/office/drawing/2014/main" id="{C06D0FFE-1F0E-D374-D0FA-1B068D614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1100" y="3667125"/>
            <a:ext cx="8823325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牟其善，山东教育学院，物理学教授</a:t>
            </a:r>
            <a:b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</a:b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中国水利企业协会的团体标准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T/CWEC 10-2019《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加筋聚乙烯（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PE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）复合管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》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。</a:t>
            </a:r>
            <a:endParaRPr lang="en-US" altLang="zh-CN" sz="1600" b="1">
              <a:latin typeface="微软雅黑" panose="020B0503020204020204" pitchFamily="34" charset="-122"/>
              <a:ea typeface="微软雅黑" panose="020B0503020204020204" pitchFamily="34" charset="-122"/>
              <a:sym typeface="Gill Sans" panose="020B0502020104020203" pitchFamily="34" charset="-79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2020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年完成的项目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《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超高分子量聚乙烯膜片与金属板的粘接方法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》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荣获科学技术进步奖三等奖。</a:t>
            </a:r>
          </a:p>
        </p:txBody>
      </p:sp>
      <p:pic>
        <p:nvPicPr>
          <p:cNvPr id="9" name="图片 1" descr="C:\Users\Administrator\Desktop\hao.jpghao">
            <a:extLst>
              <a:ext uri="{FF2B5EF4-FFF2-40B4-BE49-F238E27FC236}">
                <a16:creationId xmlns:a16="http://schemas.microsoft.com/office/drawing/2014/main" id="{FE02A6DF-6CD7-CBB0-2381-10BD6BAC8AC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630054" y="2279707"/>
            <a:ext cx="973449" cy="1236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CF8BCAFA-FE00-4530-DD3F-A6199E77DE66}"/>
              </a:ext>
            </a:extLst>
          </p:cNvPr>
          <p:cNvSpPr/>
          <p:nvPr/>
        </p:nvSpPr>
        <p:spPr>
          <a:xfrm>
            <a:off x="2195513" y="2300288"/>
            <a:ext cx="8855075" cy="10747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18" name="文本框 167">
            <a:extLst>
              <a:ext uri="{FF2B5EF4-FFF2-40B4-BE49-F238E27FC236}">
                <a16:creationId xmlns:a16="http://schemas.microsoft.com/office/drawing/2014/main" id="{79F5F13D-E8E6-46B5-0251-C96812557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5350" y="2370138"/>
            <a:ext cx="8653463" cy="7874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0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zh-CN" altLang="en-US" sz="16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郝霄鹏，齐鲁工业大学，材料学教授，教育部</a:t>
            </a:r>
            <a:r>
              <a:rPr lang="en-US" altLang="zh-CN" sz="16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1600" b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“新世纪优秀人才“，泰山学者特聘专家。</a:t>
            </a:r>
            <a:endParaRPr lang="en-US" altLang="zh-CN" sz="1600" b="1">
              <a:latin typeface="微软雅黑" panose="020B0503020204020204" pitchFamily="34" charset="-122"/>
              <a:ea typeface="微软雅黑" panose="020B0503020204020204" pitchFamily="34" charset="-122"/>
              <a:sym typeface="Gill Sans" panose="020B0502020104020203" pitchFamily="34" charset="-79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    2025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年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4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月份，与顺方管业签订创新能力提升项目，旨在提升“加筋聚乙烯（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PE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）复合管”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23F6A369-C569-0884-7EA6-6DADF3BC26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732" y="798695"/>
            <a:ext cx="1058398" cy="12179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Rounded Rectangle 7">
            <a:extLst>
              <a:ext uri="{FF2B5EF4-FFF2-40B4-BE49-F238E27FC236}">
                <a16:creationId xmlns:a16="http://schemas.microsoft.com/office/drawing/2014/main" id="{EAE2C05F-9E61-B1FB-6F1B-B826E2610585}"/>
              </a:ext>
            </a:extLst>
          </p:cNvPr>
          <p:cNvSpPr/>
          <p:nvPr/>
        </p:nvSpPr>
        <p:spPr>
          <a:xfrm>
            <a:off x="2187575" y="1012825"/>
            <a:ext cx="8855075" cy="10953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32" name="文本框 167">
            <a:extLst>
              <a:ext uri="{FF2B5EF4-FFF2-40B4-BE49-F238E27FC236}">
                <a16:creationId xmlns:a16="http://schemas.microsoft.com/office/drawing/2014/main" id="{B6C1A495-D864-B651-5975-09B12B32D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8075" y="1114425"/>
            <a:ext cx="8577263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郭宝华，清华大学，高分子材料教授</a:t>
            </a:r>
            <a:b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</a:b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顺方管业高级顾问，主要从事环境友好高分子材料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  <a:sym typeface="Gill Sans" panose="020B0502020104020203" pitchFamily="34" charset="-79"/>
            </a:endParaRPr>
          </a:p>
        </p:txBody>
      </p:sp>
      <p:pic>
        <p:nvPicPr>
          <p:cNvPr id="55298" name="Picture 2">
            <a:extLst>
              <a:ext uri="{FF2B5EF4-FFF2-40B4-BE49-F238E27FC236}">
                <a16:creationId xmlns:a16="http://schemas.microsoft.com/office/drawing/2014/main" id="{141D9105-9563-61B3-AFDD-61476BF12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7560" y="5062914"/>
            <a:ext cx="997751" cy="1484258"/>
          </a:xfrm>
          <a:prstGeom prst="round2DiagRect">
            <a:avLst>
              <a:gd name="adj1" fmla="val 16667"/>
              <a:gd name="adj2" fmla="val 2864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09B4AFEE-6169-DA00-F043-F173B86DBAD4}"/>
              </a:ext>
            </a:extLst>
          </p:cNvPr>
          <p:cNvSpPr/>
          <p:nvPr/>
        </p:nvSpPr>
        <p:spPr>
          <a:xfrm>
            <a:off x="2228850" y="5291138"/>
            <a:ext cx="9140825" cy="12430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38" name="文本框 167">
            <a:extLst>
              <a:ext uri="{FF2B5EF4-FFF2-40B4-BE49-F238E27FC236}">
                <a16:creationId xmlns:a16="http://schemas.microsoft.com/office/drawing/2014/main" id="{BEF18234-4388-7E54-3095-676E9116D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5445125"/>
            <a:ext cx="8869362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滕谋勇，聊城大学，材料学教授</a:t>
            </a:r>
            <a:endParaRPr lang="en-US" altLang="zh-CN" sz="1600" b="1">
              <a:latin typeface="微软雅黑" panose="020B0503020204020204" pitchFamily="34" charset="-122"/>
              <a:ea typeface="微软雅黑" panose="020B0503020204020204" pitchFamily="34" charset="-122"/>
              <a:sym typeface="Gill Sans" panose="020B0502020104020203" pitchFamily="34" charset="-79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中国塑料加工工业协会专家委员会专家，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TC48/SC3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塑料管材、管件及阀门分技术委员会委员。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  <a:sym typeface="Gill Sans" panose="020B0502020104020203" pitchFamily="34" charset="-79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半闭框 228">
            <a:extLst>
              <a:ext uri="{FF2B5EF4-FFF2-40B4-BE49-F238E27FC236}">
                <a16:creationId xmlns:a16="http://schemas.microsoft.com/office/drawing/2014/main" id="{9FB3C91A-2D15-CF9B-653C-2CBCE67368D6}"/>
              </a:ext>
            </a:extLst>
          </p:cNvPr>
          <p:cNvSpPr/>
          <p:nvPr/>
        </p:nvSpPr>
        <p:spPr>
          <a:xfrm rot="8100000">
            <a:off x="11569700" y="6581775"/>
            <a:ext cx="190500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0" name="半闭框 229">
            <a:extLst>
              <a:ext uri="{FF2B5EF4-FFF2-40B4-BE49-F238E27FC236}">
                <a16:creationId xmlns:a16="http://schemas.microsoft.com/office/drawing/2014/main" id="{5800D981-09EE-B021-2803-C77A099B6B50}"/>
              </a:ext>
            </a:extLst>
          </p:cNvPr>
          <p:cNvSpPr/>
          <p:nvPr/>
        </p:nvSpPr>
        <p:spPr>
          <a:xfrm rot="8100000">
            <a:off x="11296650" y="6581775"/>
            <a:ext cx="192088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1" name="半闭框 230">
            <a:extLst>
              <a:ext uri="{FF2B5EF4-FFF2-40B4-BE49-F238E27FC236}">
                <a16:creationId xmlns:a16="http://schemas.microsoft.com/office/drawing/2014/main" id="{5134C3D6-88A9-5F89-00DC-A919320FABCD}"/>
              </a:ext>
            </a:extLst>
          </p:cNvPr>
          <p:cNvSpPr/>
          <p:nvPr/>
        </p:nvSpPr>
        <p:spPr>
          <a:xfrm rot="8100000">
            <a:off x="11841163" y="6581775"/>
            <a:ext cx="192087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2295" name="图片 57">
            <a:extLst>
              <a:ext uri="{FF2B5EF4-FFF2-40B4-BE49-F238E27FC236}">
                <a16:creationId xmlns:a16="http://schemas.microsoft.com/office/drawing/2014/main" id="{DAD0E248-BC12-7F79-92DA-D162EE491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31575" y="-793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" name="矩形: 圆角 255">
            <a:extLst>
              <a:ext uri="{FF2B5EF4-FFF2-40B4-BE49-F238E27FC236}">
                <a16:creationId xmlns:a16="http://schemas.microsoft.com/office/drawing/2014/main" id="{22C2B765-DCEF-9C45-A32B-97B2F59A008C}"/>
              </a:ext>
            </a:extLst>
          </p:cNvPr>
          <p:cNvSpPr/>
          <p:nvPr/>
        </p:nvSpPr>
        <p:spPr>
          <a:xfrm>
            <a:off x="512763" y="2754313"/>
            <a:ext cx="1660525" cy="585787"/>
          </a:xfrm>
          <a:prstGeom prst="roundRect">
            <a:avLst/>
          </a:prstGeom>
          <a:gradFill>
            <a:gsLst>
              <a:gs pos="0">
                <a:srgbClr val="9D1424"/>
              </a:gs>
              <a:gs pos="100000">
                <a:srgbClr val="8C1221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630D17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7" name="矩形: 圆角 256">
            <a:extLst>
              <a:ext uri="{FF2B5EF4-FFF2-40B4-BE49-F238E27FC236}">
                <a16:creationId xmlns:a16="http://schemas.microsoft.com/office/drawing/2014/main" id="{8FE321E5-D375-2B83-FE8B-3290D3FF27E3}"/>
              </a:ext>
            </a:extLst>
          </p:cNvPr>
          <p:cNvSpPr/>
          <p:nvPr/>
        </p:nvSpPr>
        <p:spPr>
          <a:xfrm>
            <a:off x="3446463" y="2754313"/>
            <a:ext cx="1538287" cy="585787"/>
          </a:xfrm>
          <a:prstGeom prst="roundRect">
            <a:avLst/>
          </a:prstGeom>
          <a:gradFill>
            <a:gsLst>
              <a:gs pos="0">
                <a:srgbClr val="9D1424"/>
              </a:gs>
              <a:gs pos="100000">
                <a:srgbClr val="8C1221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630D17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8" name="矩形: 圆角 257">
            <a:extLst>
              <a:ext uri="{FF2B5EF4-FFF2-40B4-BE49-F238E27FC236}">
                <a16:creationId xmlns:a16="http://schemas.microsoft.com/office/drawing/2014/main" id="{8EEEE195-9788-1F9F-3B9F-87285C844CC9}"/>
              </a:ext>
            </a:extLst>
          </p:cNvPr>
          <p:cNvSpPr/>
          <p:nvPr/>
        </p:nvSpPr>
        <p:spPr>
          <a:xfrm>
            <a:off x="6243638" y="2754313"/>
            <a:ext cx="1703387" cy="585787"/>
          </a:xfrm>
          <a:prstGeom prst="roundRect">
            <a:avLst/>
          </a:prstGeom>
          <a:gradFill>
            <a:gsLst>
              <a:gs pos="0">
                <a:srgbClr val="9D1424"/>
              </a:gs>
              <a:gs pos="100000">
                <a:srgbClr val="8C1221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630D17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9" name="矩形: 圆角 258">
            <a:extLst>
              <a:ext uri="{FF2B5EF4-FFF2-40B4-BE49-F238E27FC236}">
                <a16:creationId xmlns:a16="http://schemas.microsoft.com/office/drawing/2014/main" id="{9E919C52-825D-1C03-BC08-0566EEF482E7}"/>
              </a:ext>
            </a:extLst>
          </p:cNvPr>
          <p:cNvSpPr/>
          <p:nvPr/>
        </p:nvSpPr>
        <p:spPr>
          <a:xfrm>
            <a:off x="9409113" y="2754313"/>
            <a:ext cx="2147887" cy="585787"/>
          </a:xfrm>
          <a:prstGeom prst="roundRect">
            <a:avLst/>
          </a:prstGeom>
          <a:gradFill>
            <a:gsLst>
              <a:gs pos="0">
                <a:srgbClr val="9D1424"/>
              </a:gs>
              <a:gs pos="100000">
                <a:srgbClr val="8C1221"/>
              </a:gs>
            </a:gsLst>
            <a:lin ang="5400000" scaled="0"/>
          </a:gradFill>
          <a:ln>
            <a:noFill/>
          </a:ln>
          <a:effectLst>
            <a:outerShdw blurRad="50800" dist="38100" dir="5400000" algn="t" rotWithShape="0">
              <a:srgbClr val="630D17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0" name="箭头: 右 259">
            <a:extLst>
              <a:ext uri="{FF2B5EF4-FFF2-40B4-BE49-F238E27FC236}">
                <a16:creationId xmlns:a16="http://schemas.microsoft.com/office/drawing/2014/main" id="{78BB6F10-ED6D-E726-CDBB-89336FCA73B1}"/>
              </a:ext>
            </a:extLst>
          </p:cNvPr>
          <p:cNvSpPr/>
          <p:nvPr/>
        </p:nvSpPr>
        <p:spPr>
          <a:xfrm>
            <a:off x="8224838" y="2979738"/>
            <a:ext cx="1069975" cy="261937"/>
          </a:xfrm>
          <a:prstGeom prst="rightArrow">
            <a:avLst/>
          </a:prstGeom>
          <a:solidFill>
            <a:srgbClr val="630D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81" name="文本框 262">
            <a:extLst>
              <a:ext uri="{FF2B5EF4-FFF2-40B4-BE49-F238E27FC236}">
                <a16:creationId xmlns:a16="http://schemas.microsoft.com/office/drawing/2014/main" id="{26F6B9F3-CEF5-3169-DDC3-C5203C6C9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1700" y="2803525"/>
            <a:ext cx="1587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HDPE</a:t>
            </a:r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中空壁缠绕</a:t>
            </a:r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-A</a:t>
            </a:r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型结构壁管</a:t>
            </a:r>
          </a:p>
        </p:txBody>
      </p:sp>
      <p:sp>
        <p:nvSpPr>
          <p:cNvPr id="7182" name="文本框 263">
            <a:extLst>
              <a:ext uri="{FF2B5EF4-FFF2-40B4-BE49-F238E27FC236}">
                <a16:creationId xmlns:a16="http://schemas.microsoft.com/office/drawing/2014/main" id="{F5AC0C1E-F5A4-10B8-35C3-54E7E20AB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8800" y="2782888"/>
            <a:ext cx="21510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加筋聚乙烯（</a:t>
            </a:r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PE</a:t>
            </a:r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）复合管</a:t>
            </a:r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（简称</a:t>
            </a:r>
            <a:r>
              <a:rPr kumimoji="1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RPEP</a:t>
            </a:r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</a:t>
            </a:r>
            <a:endParaRPr kumimoji="1" lang="zh-CN" altLang="en-US" sz="1400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8" name="箭头: 右 267">
            <a:extLst>
              <a:ext uri="{FF2B5EF4-FFF2-40B4-BE49-F238E27FC236}">
                <a16:creationId xmlns:a16="http://schemas.microsoft.com/office/drawing/2014/main" id="{B44DDAEF-130F-99C6-8BC8-ADB199E9CA1C}"/>
              </a:ext>
            </a:extLst>
          </p:cNvPr>
          <p:cNvSpPr/>
          <p:nvPr/>
        </p:nvSpPr>
        <p:spPr>
          <a:xfrm>
            <a:off x="796925" y="2327275"/>
            <a:ext cx="10355263" cy="268288"/>
          </a:xfrm>
          <a:prstGeom prst="rightArrow">
            <a:avLst/>
          </a:prstGeom>
          <a:gradFill>
            <a:gsLst>
              <a:gs pos="0">
                <a:srgbClr val="FE2222"/>
              </a:gs>
              <a:gs pos="67000">
                <a:srgbClr val="BB0102"/>
              </a:gs>
              <a:gs pos="100000">
                <a:srgbClr val="BA0404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9" name="椭圆 268">
            <a:extLst>
              <a:ext uri="{FF2B5EF4-FFF2-40B4-BE49-F238E27FC236}">
                <a16:creationId xmlns:a16="http://schemas.microsoft.com/office/drawing/2014/main" id="{837AABC0-B95E-43FE-5544-EE4994563CBC}"/>
              </a:ext>
            </a:extLst>
          </p:cNvPr>
          <p:cNvSpPr/>
          <p:nvPr/>
        </p:nvSpPr>
        <p:spPr>
          <a:xfrm>
            <a:off x="1354138" y="2286000"/>
            <a:ext cx="182562" cy="1841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0" name="椭圆 269">
            <a:extLst>
              <a:ext uri="{FF2B5EF4-FFF2-40B4-BE49-F238E27FC236}">
                <a16:creationId xmlns:a16="http://schemas.microsoft.com/office/drawing/2014/main" id="{58DB332F-1B21-EDCB-0E88-C0C0F8A18EBC}"/>
              </a:ext>
            </a:extLst>
          </p:cNvPr>
          <p:cNvSpPr/>
          <p:nvPr/>
        </p:nvSpPr>
        <p:spPr>
          <a:xfrm>
            <a:off x="4059238" y="2286000"/>
            <a:ext cx="182562" cy="1841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1" name="椭圆 270">
            <a:extLst>
              <a:ext uri="{FF2B5EF4-FFF2-40B4-BE49-F238E27FC236}">
                <a16:creationId xmlns:a16="http://schemas.microsoft.com/office/drawing/2014/main" id="{E33BCCA0-8C25-9A39-5162-57C1F6DB57F8}"/>
              </a:ext>
            </a:extLst>
          </p:cNvPr>
          <p:cNvSpPr/>
          <p:nvPr/>
        </p:nvSpPr>
        <p:spPr>
          <a:xfrm>
            <a:off x="7031038" y="2286000"/>
            <a:ext cx="184150" cy="1841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2" name="椭圆 271">
            <a:extLst>
              <a:ext uri="{FF2B5EF4-FFF2-40B4-BE49-F238E27FC236}">
                <a16:creationId xmlns:a16="http://schemas.microsoft.com/office/drawing/2014/main" id="{7810B4FA-52EB-C9AD-41C2-54C48A576605}"/>
              </a:ext>
            </a:extLst>
          </p:cNvPr>
          <p:cNvSpPr/>
          <p:nvPr/>
        </p:nvSpPr>
        <p:spPr>
          <a:xfrm>
            <a:off x="10109200" y="2286000"/>
            <a:ext cx="182563" cy="18415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3" name="矩形: 圆角 272">
            <a:extLst>
              <a:ext uri="{FF2B5EF4-FFF2-40B4-BE49-F238E27FC236}">
                <a16:creationId xmlns:a16="http://schemas.microsoft.com/office/drawing/2014/main" id="{1F287CD2-5967-0C59-D460-7A5E7A293154}"/>
              </a:ext>
            </a:extLst>
          </p:cNvPr>
          <p:cNvSpPr/>
          <p:nvPr/>
        </p:nvSpPr>
        <p:spPr>
          <a:xfrm>
            <a:off x="3521075" y="1703388"/>
            <a:ext cx="1254125" cy="473075"/>
          </a:xfrm>
          <a:prstGeom prst="roundRect">
            <a:avLst/>
          </a:prstGeom>
          <a:noFill/>
          <a:ln>
            <a:solidFill>
              <a:schemeClr val="bg1"/>
            </a:solidFill>
            <a:prstDash val="dash"/>
          </a:ln>
          <a:effectLst>
            <a:outerShdw blurRad="50800" dist="38100" dir="5400000" algn="t" rotWithShape="0">
              <a:srgbClr val="630D17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74" name="直接连接符 273">
            <a:extLst>
              <a:ext uri="{FF2B5EF4-FFF2-40B4-BE49-F238E27FC236}">
                <a16:creationId xmlns:a16="http://schemas.microsoft.com/office/drawing/2014/main" id="{6B938E3F-4171-831B-4471-858A46EBED9E}"/>
              </a:ext>
            </a:extLst>
          </p:cNvPr>
          <p:cNvCxnSpPr>
            <a:cxnSpLocks/>
            <a:stCxn id="269" idx="0"/>
          </p:cNvCxnSpPr>
          <p:nvPr/>
        </p:nvCxnSpPr>
        <p:spPr>
          <a:xfrm flipV="1">
            <a:off x="1444625" y="2176463"/>
            <a:ext cx="0" cy="10953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直接连接符 274">
            <a:extLst>
              <a:ext uri="{FF2B5EF4-FFF2-40B4-BE49-F238E27FC236}">
                <a16:creationId xmlns:a16="http://schemas.microsoft.com/office/drawing/2014/main" id="{4F4235E7-3436-77AD-A66F-48809C8F43C1}"/>
              </a:ext>
            </a:extLst>
          </p:cNvPr>
          <p:cNvCxnSpPr/>
          <p:nvPr/>
        </p:nvCxnSpPr>
        <p:spPr>
          <a:xfrm flipV="1">
            <a:off x="4149725" y="2176463"/>
            <a:ext cx="0" cy="10953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直接连接符 275">
            <a:extLst>
              <a:ext uri="{FF2B5EF4-FFF2-40B4-BE49-F238E27FC236}">
                <a16:creationId xmlns:a16="http://schemas.microsoft.com/office/drawing/2014/main" id="{E80193F2-F88D-F12F-3F5A-4F52B3EDCEA2}"/>
              </a:ext>
            </a:extLst>
          </p:cNvPr>
          <p:cNvCxnSpPr/>
          <p:nvPr/>
        </p:nvCxnSpPr>
        <p:spPr>
          <a:xfrm flipV="1">
            <a:off x="7126288" y="2176463"/>
            <a:ext cx="0" cy="10953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直接连接符 276">
            <a:extLst>
              <a:ext uri="{FF2B5EF4-FFF2-40B4-BE49-F238E27FC236}">
                <a16:creationId xmlns:a16="http://schemas.microsoft.com/office/drawing/2014/main" id="{17813990-3404-E5AE-3C11-569311BF9A62}"/>
              </a:ext>
            </a:extLst>
          </p:cNvPr>
          <p:cNvCxnSpPr/>
          <p:nvPr/>
        </p:nvCxnSpPr>
        <p:spPr>
          <a:xfrm flipV="1">
            <a:off x="10199688" y="2176463"/>
            <a:ext cx="0" cy="10953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93" name="文本框 277">
            <a:extLst>
              <a:ext uri="{FF2B5EF4-FFF2-40B4-BE49-F238E27FC236}">
                <a16:creationId xmlns:a16="http://schemas.microsoft.com/office/drawing/2014/main" id="{E5AF72B6-507C-CD7F-7CFB-A474B1B6E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63" y="1797050"/>
            <a:ext cx="954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第一代产品</a:t>
            </a:r>
          </a:p>
        </p:txBody>
      </p:sp>
      <p:sp>
        <p:nvSpPr>
          <p:cNvPr id="7194" name="文本框 278">
            <a:extLst>
              <a:ext uri="{FF2B5EF4-FFF2-40B4-BE49-F238E27FC236}">
                <a16:creationId xmlns:a16="http://schemas.microsoft.com/office/drawing/2014/main" id="{4104A585-388F-5F7C-66D9-55CCD0BDD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6963" y="1797050"/>
            <a:ext cx="954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第二代产品</a:t>
            </a:r>
          </a:p>
        </p:txBody>
      </p:sp>
      <p:sp>
        <p:nvSpPr>
          <p:cNvPr id="7195" name="文本框 279">
            <a:extLst>
              <a:ext uri="{FF2B5EF4-FFF2-40B4-BE49-F238E27FC236}">
                <a16:creationId xmlns:a16="http://schemas.microsoft.com/office/drawing/2014/main" id="{426FD9E3-626C-6F35-851F-41D3BACBC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7963" y="1797050"/>
            <a:ext cx="9540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第三代产品</a:t>
            </a:r>
          </a:p>
        </p:txBody>
      </p:sp>
      <p:sp>
        <p:nvSpPr>
          <p:cNvPr id="7196" name="文本框 280">
            <a:extLst>
              <a:ext uri="{FF2B5EF4-FFF2-40B4-BE49-F238E27FC236}">
                <a16:creationId xmlns:a16="http://schemas.microsoft.com/office/drawing/2014/main" id="{6C8D794E-8C95-11BB-EF74-91F55A78A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4075" y="1797050"/>
            <a:ext cx="9540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第四代产品</a:t>
            </a:r>
          </a:p>
        </p:txBody>
      </p:sp>
      <p:sp>
        <p:nvSpPr>
          <p:cNvPr id="285" name="矩形 284">
            <a:extLst>
              <a:ext uri="{FF2B5EF4-FFF2-40B4-BE49-F238E27FC236}">
                <a16:creationId xmlns:a16="http://schemas.microsoft.com/office/drawing/2014/main" id="{416D85A2-DD48-E6D8-7EDE-8D6560273D3B}"/>
              </a:ext>
            </a:extLst>
          </p:cNvPr>
          <p:cNvSpPr/>
          <p:nvPr/>
        </p:nvSpPr>
        <p:spPr>
          <a:xfrm>
            <a:off x="0" y="6767513"/>
            <a:ext cx="9485313" cy="119062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2" name="箭头: 右 321">
            <a:extLst>
              <a:ext uri="{FF2B5EF4-FFF2-40B4-BE49-F238E27FC236}">
                <a16:creationId xmlns:a16="http://schemas.microsoft.com/office/drawing/2014/main" id="{0C8DCB0B-A84E-8FBB-2216-26BA32A398FB}"/>
              </a:ext>
            </a:extLst>
          </p:cNvPr>
          <p:cNvSpPr/>
          <p:nvPr/>
        </p:nvSpPr>
        <p:spPr>
          <a:xfrm>
            <a:off x="5159375" y="2979738"/>
            <a:ext cx="1069975" cy="261937"/>
          </a:xfrm>
          <a:prstGeom prst="rightArrow">
            <a:avLst/>
          </a:prstGeom>
          <a:solidFill>
            <a:srgbClr val="630D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3" name="箭头: 右 322">
            <a:extLst>
              <a:ext uri="{FF2B5EF4-FFF2-40B4-BE49-F238E27FC236}">
                <a16:creationId xmlns:a16="http://schemas.microsoft.com/office/drawing/2014/main" id="{53AF4F5D-0E5A-B5D8-4929-A8F7C231EC48}"/>
              </a:ext>
            </a:extLst>
          </p:cNvPr>
          <p:cNvSpPr/>
          <p:nvPr/>
        </p:nvSpPr>
        <p:spPr>
          <a:xfrm>
            <a:off x="2362200" y="2979738"/>
            <a:ext cx="946150" cy="261937"/>
          </a:xfrm>
          <a:prstGeom prst="rightArrow">
            <a:avLst/>
          </a:prstGeom>
          <a:solidFill>
            <a:srgbClr val="630D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4" name="矩形: 圆角 323">
            <a:extLst>
              <a:ext uri="{FF2B5EF4-FFF2-40B4-BE49-F238E27FC236}">
                <a16:creationId xmlns:a16="http://schemas.microsoft.com/office/drawing/2014/main" id="{D5927625-DC00-132E-57F6-2315F8C585D2}"/>
              </a:ext>
            </a:extLst>
          </p:cNvPr>
          <p:cNvSpPr/>
          <p:nvPr/>
        </p:nvSpPr>
        <p:spPr>
          <a:xfrm>
            <a:off x="796925" y="1703388"/>
            <a:ext cx="1254125" cy="473075"/>
          </a:xfrm>
          <a:prstGeom prst="roundRect">
            <a:avLst/>
          </a:prstGeom>
          <a:noFill/>
          <a:ln>
            <a:solidFill>
              <a:schemeClr val="bg1"/>
            </a:solidFill>
            <a:prstDash val="dash"/>
          </a:ln>
          <a:effectLst>
            <a:outerShdw blurRad="50800" dist="38100" dir="5400000" algn="t" rotWithShape="0">
              <a:srgbClr val="630D17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5" name="矩形: 圆角 324">
            <a:extLst>
              <a:ext uri="{FF2B5EF4-FFF2-40B4-BE49-F238E27FC236}">
                <a16:creationId xmlns:a16="http://schemas.microsoft.com/office/drawing/2014/main" id="{A80FA3A8-AB16-1A33-79B4-CA5B05F13889}"/>
              </a:ext>
            </a:extLst>
          </p:cNvPr>
          <p:cNvSpPr/>
          <p:nvPr/>
        </p:nvSpPr>
        <p:spPr>
          <a:xfrm>
            <a:off x="6472238" y="1703388"/>
            <a:ext cx="1254125" cy="473075"/>
          </a:xfrm>
          <a:prstGeom prst="roundRect">
            <a:avLst/>
          </a:prstGeom>
          <a:noFill/>
          <a:ln>
            <a:solidFill>
              <a:schemeClr val="bg1"/>
            </a:solidFill>
            <a:prstDash val="dash"/>
          </a:ln>
          <a:effectLst>
            <a:outerShdw blurRad="50800" dist="38100" dir="5400000" algn="t" rotWithShape="0">
              <a:srgbClr val="630D17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6" name="矩形: 圆角 325">
            <a:extLst>
              <a:ext uri="{FF2B5EF4-FFF2-40B4-BE49-F238E27FC236}">
                <a16:creationId xmlns:a16="http://schemas.microsoft.com/office/drawing/2014/main" id="{9272BB73-C959-E592-441A-3398689C4921}"/>
              </a:ext>
            </a:extLst>
          </p:cNvPr>
          <p:cNvSpPr/>
          <p:nvPr/>
        </p:nvSpPr>
        <p:spPr>
          <a:xfrm>
            <a:off x="9572625" y="1703388"/>
            <a:ext cx="1254125" cy="473075"/>
          </a:xfrm>
          <a:prstGeom prst="roundRect">
            <a:avLst/>
          </a:prstGeom>
          <a:noFill/>
          <a:ln>
            <a:solidFill>
              <a:schemeClr val="bg1"/>
            </a:solidFill>
            <a:prstDash val="dash"/>
          </a:ln>
          <a:effectLst>
            <a:outerShdw blurRad="50800" dist="38100" dir="5400000" algn="t" rotWithShape="0">
              <a:srgbClr val="630D17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" name="文本框 326">
            <a:extLst>
              <a:ext uri="{FF2B5EF4-FFF2-40B4-BE49-F238E27FC236}">
                <a16:creationId xmlns:a16="http://schemas.microsoft.com/office/drawing/2014/main" id="{F21C943E-2B4A-7704-1282-60CF831984E6}"/>
              </a:ext>
            </a:extLst>
          </p:cNvPr>
          <p:cNvSpPr txBox="1"/>
          <p:nvPr/>
        </p:nvSpPr>
        <p:spPr>
          <a:xfrm>
            <a:off x="0" y="328613"/>
            <a:ext cx="4119563" cy="76835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8" name="文本框 327">
            <a:extLst>
              <a:ext uri="{FF2B5EF4-FFF2-40B4-BE49-F238E27FC236}">
                <a16:creationId xmlns:a16="http://schemas.microsoft.com/office/drawing/2014/main" id="{B4632856-249A-4920-4A66-6B2CE87715E9}"/>
              </a:ext>
            </a:extLst>
          </p:cNvPr>
          <p:cNvSpPr txBox="1"/>
          <p:nvPr/>
        </p:nvSpPr>
        <p:spPr>
          <a:xfrm>
            <a:off x="3113032" y="545588"/>
            <a:ext cx="7988534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公司持续加大新产品的投入和研发，从“制造”走向“智造”，自成立以来，产品升级了四代，第四代产品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加筋聚乙烯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PE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复合管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诞生于顺方管业研发生产基地，拥有完整的自主知识产权。</a:t>
            </a:r>
          </a:p>
        </p:txBody>
      </p:sp>
      <p:sp>
        <p:nvSpPr>
          <p:cNvPr id="12325" name="文本框 328">
            <a:extLst>
              <a:ext uri="{FF2B5EF4-FFF2-40B4-BE49-F238E27FC236}">
                <a16:creationId xmlns:a16="http://schemas.microsoft.com/office/drawing/2014/main" id="{BD02A752-896A-6D74-B6D3-BE08A52C0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13" y="357188"/>
            <a:ext cx="35909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公司产品</a:t>
            </a:r>
          </a:p>
        </p:txBody>
      </p:sp>
      <p:sp>
        <p:nvSpPr>
          <p:cNvPr id="7206" name="文本框 329">
            <a:extLst>
              <a:ext uri="{FF2B5EF4-FFF2-40B4-BE49-F238E27FC236}">
                <a16:creationId xmlns:a16="http://schemas.microsoft.com/office/drawing/2014/main" id="{5D334154-CD66-C832-B527-669BCF626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8250" y="2770188"/>
            <a:ext cx="1744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超高分子量管骨架增强塑料复合管</a:t>
            </a:r>
          </a:p>
        </p:txBody>
      </p:sp>
      <p:pic>
        <p:nvPicPr>
          <p:cNvPr id="332" name="图片 331">
            <a:extLst>
              <a:ext uri="{FF2B5EF4-FFF2-40B4-BE49-F238E27FC236}">
                <a16:creationId xmlns:a16="http://schemas.microsoft.com/office/drawing/2014/main" id="{0DC3E3DA-9F8F-BAAB-6B4A-16504D90A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6983" y="3528229"/>
            <a:ext cx="1249634" cy="3169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3" name="图片 332" descr="双平壁">
            <a:extLst>
              <a:ext uri="{FF2B5EF4-FFF2-40B4-BE49-F238E27FC236}">
                <a16:creationId xmlns:a16="http://schemas.microsoft.com/office/drawing/2014/main" id="{465C29A8-1B88-3B63-E41A-3A4609DBB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203" y="3533714"/>
            <a:ext cx="2192808" cy="13736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4" name="图片 333" descr="实壁管骨架">
            <a:extLst>
              <a:ext uri="{FF2B5EF4-FFF2-40B4-BE49-F238E27FC236}">
                <a16:creationId xmlns:a16="http://schemas.microsoft.com/office/drawing/2014/main" id="{8B81C2F0-9278-DC61-50CF-E744B4DA0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1971" y="3498822"/>
            <a:ext cx="1884610" cy="15863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35" name="图片 334" descr="201508251414433947">
            <a:extLst>
              <a:ext uri="{FF2B5EF4-FFF2-40B4-BE49-F238E27FC236}">
                <a16:creationId xmlns:a16="http://schemas.microsoft.com/office/drawing/2014/main" id="{0F8E7A4A-1D01-605C-5E9B-9F40426A2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62767" y="5157192"/>
            <a:ext cx="2061939" cy="1617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1" name="图片 340">
            <a:extLst>
              <a:ext uri="{FF2B5EF4-FFF2-40B4-BE49-F238E27FC236}">
                <a16:creationId xmlns:a16="http://schemas.microsoft.com/office/drawing/2014/main" id="{1FEBFC0E-8DFC-B21E-3ECC-E4FAE71B6B4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7181"/>
          <a:stretch/>
        </p:blipFill>
        <p:spPr>
          <a:xfrm>
            <a:off x="396931" y="5066725"/>
            <a:ext cx="2226613" cy="16214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3" name="图片 342">
            <a:extLst>
              <a:ext uri="{FF2B5EF4-FFF2-40B4-BE49-F238E27FC236}">
                <a16:creationId xmlns:a16="http://schemas.microsoft.com/office/drawing/2014/main" id="{DF560194-AF1D-D050-82BB-E038FA2004D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9465" r="8236"/>
          <a:stretch/>
        </p:blipFill>
        <p:spPr>
          <a:xfrm>
            <a:off x="9192344" y="5115400"/>
            <a:ext cx="2376567" cy="15643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7" name="图片 346">
            <a:extLst>
              <a:ext uri="{FF2B5EF4-FFF2-40B4-BE49-F238E27FC236}">
                <a16:creationId xmlns:a16="http://schemas.microsoft.com/office/drawing/2014/main" id="{5804DCAE-DF07-AE2F-DA14-09C372CD9C9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20656" r="12926"/>
          <a:stretch/>
        </p:blipFill>
        <p:spPr>
          <a:xfrm>
            <a:off x="9277307" y="3480159"/>
            <a:ext cx="2151341" cy="14702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8" name="Picture 1">
            <a:extLst>
              <a:ext uri="{FF2B5EF4-FFF2-40B4-BE49-F238E27FC236}">
                <a16:creationId xmlns:a16="http://schemas.microsoft.com/office/drawing/2014/main" id="{50675DFA-F8FF-DD23-C504-85CB6EC06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19488" y="5865829"/>
            <a:ext cx="1183446" cy="7962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49" name="图片 348">
            <a:extLst>
              <a:ext uri="{FF2B5EF4-FFF2-40B4-BE49-F238E27FC236}">
                <a16:creationId xmlns:a16="http://schemas.microsoft.com/office/drawing/2014/main" id="{7404751B-B61E-909F-58DD-19172E29E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634098" y="5900850"/>
            <a:ext cx="1227014" cy="789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50" name="文本框 349">
            <a:extLst>
              <a:ext uri="{FF2B5EF4-FFF2-40B4-BE49-F238E27FC236}">
                <a16:creationId xmlns:a16="http://schemas.microsoft.com/office/drawing/2014/main" id="{F31F75FF-6CDE-0713-B449-6BCB7D9E4175}"/>
              </a:ext>
            </a:extLst>
          </p:cNvPr>
          <p:cNvSpPr txBox="1"/>
          <p:nvPr/>
        </p:nvSpPr>
        <p:spPr>
          <a:xfrm>
            <a:off x="2422525" y="2760663"/>
            <a:ext cx="633413" cy="2540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2013</a:t>
            </a:r>
            <a:r>
              <a:rPr kumimoji="1"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</a:p>
        </p:txBody>
      </p:sp>
      <p:sp>
        <p:nvSpPr>
          <p:cNvPr id="351" name="文本框 350">
            <a:extLst>
              <a:ext uri="{FF2B5EF4-FFF2-40B4-BE49-F238E27FC236}">
                <a16:creationId xmlns:a16="http://schemas.microsoft.com/office/drawing/2014/main" id="{55F05CB6-818D-5DD9-7B49-429BF7D8D773}"/>
              </a:ext>
            </a:extLst>
          </p:cNvPr>
          <p:cNvSpPr txBox="1"/>
          <p:nvPr/>
        </p:nvSpPr>
        <p:spPr>
          <a:xfrm>
            <a:off x="5299075" y="2779713"/>
            <a:ext cx="633413" cy="2540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kumimoji="1"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</a:p>
        </p:txBody>
      </p:sp>
      <p:sp>
        <p:nvSpPr>
          <p:cNvPr id="352" name="文本框 351">
            <a:extLst>
              <a:ext uri="{FF2B5EF4-FFF2-40B4-BE49-F238E27FC236}">
                <a16:creationId xmlns:a16="http://schemas.microsoft.com/office/drawing/2014/main" id="{75E215F9-6AD4-77FD-962A-BBFCCBFC5F7F}"/>
              </a:ext>
            </a:extLst>
          </p:cNvPr>
          <p:cNvSpPr txBox="1"/>
          <p:nvPr/>
        </p:nvSpPr>
        <p:spPr>
          <a:xfrm>
            <a:off x="8374063" y="2787650"/>
            <a:ext cx="633412" cy="2540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2019</a:t>
            </a:r>
            <a:r>
              <a:rPr kumimoji="1"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</a:p>
        </p:txBody>
      </p:sp>
      <p:sp>
        <p:nvSpPr>
          <p:cNvPr id="7219" name="文本框 260">
            <a:extLst>
              <a:ext uri="{FF2B5EF4-FFF2-40B4-BE49-F238E27FC236}">
                <a16:creationId xmlns:a16="http://schemas.microsoft.com/office/drawing/2014/main" id="{2EA5867E-CE16-C2C9-2983-02600F832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" y="2789238"/>
            <a:ext cx="18938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HDPE</a:t>
            </a:r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双平壁钢  塑复合缠绕管（</a:t>
            </a:r>
            <a:r>
              <a:rPr kumimoji="1" lang="en-US" altLang="zh-CN" sz="1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2010</a:t>
            </a:r>
            <a:r>
              <a:rPr kumimoji="1"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图片 57">
            <a:extLst>
              <a:ext uri="{FF2B5EF4-FFF2-40B4-BE49-F238E27FC236}">
                <a16:creationId xmlns:a16="http://schemas.microsoft.com/office/drawing/2014/main" id="{DB13EA50-5288-2170-360B-C88EECB8F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695113" y="-7938"/>
            <a:ext cx="522287" cy="46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5" name="矩形 284">
            <a:extLst>
              <a:ext uri="{FF2B5EF4-FFF2-40B4-BE49-F238E27FC236}">
                <a16:creationId xmlns:a16="http://schemas.microsoft.com/office/drawing/2014/main" id="{55826223-B4DD-8440-79CC-A1E64D42AD05}"/>
              </a:ext>
            </a:extLst>
          </p:cNvPr>
          <p:cNvSpPr/>
          <p:nvPr/>
        </p:nvSpPr>
        <p:spPr>
          <a:xfrm>
            <a:off x="47625" y="6752869"/>
            <a:ext cx="9485313" cy="119062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" name="文本框 326">
            <a:extLst>
              <a:ext uri="{FF2B5EF4-FFF2-40B4-BE49-F238E27FC236}">
                <a16:creationId xmlns:a16="http://schemas.microsoft.com/office/drawing/2014/main" id="{5C4F1F21-B16C-9611-E531-01FDCE3BECA0}"/>
              </a:ext>
            </a:extLst>
          </p:cNvPr>
          <p:cNvSpPr txBox="1"/>
          <p:nvPr/>
        </p:nvSpPr>
        <p:spPr>
          <a:xfrm>
            <a:off x="-17463" y="334963"/>
            <a:ext cx="10660063" cy="763587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322" name="文本框 328">
            <a:extLst>
              <a:ext uri="{FF2B5EF4-FFF2-40B4-BE49-F238E27FC236}">
                <a16:creationId xmlns:a16="http://schemas.microsoft.com/office/drawing/2014/main" id="{9C10B469-2ED0-4A07-0B9E-D6C3CE33A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" y="334963"/>
            <a:ext cx="123856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公司产品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加筋聚乙烯（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PE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）复合管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给水管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CA33ECA4-2C14-8F8B-81B3-2618B487C30D}"/>
              </a:ext>
            </a:extLst>
          </p:cNvPr>
          <p:cNvSpPr/>
          <p:nvPr/>
        </p:nvSpPr>
        <p:spPr>
          <a:xfrm>
            <a:off x="1632744" y="5959780"/>
            <a:ext cx="1407256" cy="507840"/>
          </a:xfrm>
          <a:prstGeom prst="roundRect">
            <a:avLst>
              <a:gd name="adj" fmla="val 8251"/>
            </a:avLst>
          </a:prstGeom>
          <a:gradFill>
            <a:gsLst>
              <a:gs pos="0">
                <a:srgbClr val="FEF4F2"/>
              </a:gs>
              <a:gs pos="100000">
                <a:srgbClr val="FEF6F4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23D51167-2EFB-862D-8E40-33279A00F959}"/>
              </a:ext>
            </a:extLst>
          </p:cNvPr>
          <p:cNvSpPr/>
          <p:nvPr/>
        </p:nvSpPr>
        <p:spPr>
          <a:xfrm>
            <a:off x="3217069" y="5966130"/>
            <a:ext cx="1250950" cy="485151"/>
          </a:xfrm>
          <a:prstGeom prst="roundRect">
            <a:avLst>
              <a:gd name="adj" fmla="val 8251"/>
            </a:avLst>
          </a:prstGeom>
          <a:gradFill>
            <a:gsLst>
              <a:gs pos="0">
                <a:srgbClr val="FFFFFF"/>
              </a:gs>
              <a:gs pos="100000">
                <a:srgbClr val="FEF6F4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04921B95-D117-705A-6473-DA51C16D9FF2}"/>
              </a:ext>
            </a:extLst>
          </p:cNvPr>
          <p:cNvSpPr/>
          <p:nvPr/>
        </p:nvSpPr>
        <p:spPr>
          <a:xfrm>
            <a:off x="1656557" y="5445431"/>
            <a:ext cx="5930900" cy="399426"/>
          </a:xfrm>
          <a:prstGeom prst="roundRect">
            <a:avLst>
              <a:gd name="adj" fmla="val 11667"/>
            </a:avLst>
          </a:prstGeom>
          <a:gradFill>
            <a:gsLst>
              <a:gs pos="0">
                <a:srgbClr val="581019"/>
              </a:gs>
              <a:gs pos="100000">
                <a:srgbClr val="A11E2D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59619949-84BE-BA1E-B67C-46FDC1513A40}"/>
              </a:ext>
            </a:extLst>
          </p:cNvPr>
          <p:cNvSpPr/>
          <p:nvPr/>
        </p:nvSpPr>
        <p:spPr>
          <a:xfrm>
            <a:off x="4656932" y="5959780"/>
            <a:ext cx="1343025" cy="530225"/>
          </a:xfrm>
          <a:prstGeom prst="roundRect">
            <a:avLst>
              <a:gd name="adj" fmla="val 8251"/>
            </a:avLst>
          </a:prstGeom>
          <a:gradFill>
            <a:gsLst>
              <a:gs pos="0">
                <a:srgbClr val="FEF4F2"/>
              </a:gs>
              <a:gs pos="100000">
                <a:srgbClr val="FEF6F4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130A4BBE-2508-BBC2-9735-CEF8C15B2A5A}"/>
              </a:ext>
            </a:extLst>
          </p:cNvPr>
          <p:cNvSpPr/>
          <p:nvPr/>
        </p:nvSpPr>
        <p:spPr>
          <a:xfrm>
            <a:off x="6104733" y="5966130"/>
            <a:ext cx="1343026" cy="523875"/>
          </a:xfrm>
          <a:prstGeom prst="roundRect">
            <a:avLst>
              <a:gd name="adj" fmla="val 8251"/>
            </a:avLst>
          </a:prstGeom>
          <a:gradFill>
            <a:gsLst>
              <a:gs pos="0">
                <a:srgbClr val="FFFFFF"/>
              </a:gs>
              <a:gs pos="100000">
                <a:srgbClr val="FEF6F4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7CEFD1F2-2261-C3B3-50FB-3A9CFC41B6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455590"/>
              </p:ext>
            </p:extLst>
          </p:nvPr>
        </p:nvGraphicFramePr>
        <p:xfrm>
          <a:off x="1561307" y="5324780"/>
          <a:ext cx="6008687" cy="1241425"/>
        </p:xfrm>
        <a:graphic>
          <a:graphicData uri="http://schemas.openxmlformats.org/drawingml/2006/table">
            <a:tbl>
              <a:tblPr/>
              <a:tblGrid>
                <a:gridCol w="1373187">
                  <a:extLst>
                    <a:ext uri="{9D8B030D-6E8A-4147-A177-3AD203B41FA5}">
                      <a16:colId xmlns:a16="http://schemas.microsoft.com/office/drawing/2014/main" val="519815415"/>
                    </a:ext>
                  </a:extLst>
                </a:gridCol>
                <a:gridCol w="1630363">
                  <a:extLst>
                    <a:ext uri="{9D8B030D-6E8A-4147-A177-3AD203B41FA5}">
                      <a16:colId xmlns:a16="http://schemas.microsoft.com/office/drawing/2014/main" val="3412994661"/>
                    </a:ext>
                  </a:extLst>
                </a:gridCol>
                <a:gridCol w="1503362">
                  <a:extLst>
                    <a:ext uri="{9D8B030D-6E8A-4147-A177-3AD203B41FA5}">
                      <a16:colId xmlns:a16="http://schemas.microsoft.com/office/drawing/2014/main" val="4047253087"/>
                    </a:ext>
                  </a:extLst>
                </a:gridCol>
                <a:gridCol w="1501775">
                  <a:extLst>
                    <a:ext uri="{9D8B030D-6E8A-4147-A177-3AD203B41FA5}">
                      <a16:colId xmlns:a16="http://schemas.microsoft.com/office/drawing/2014/main" val="1828501293"/>
                    </a:ext>
                  </a:extLst>
                </a:gridCol>
              </a:tblGrid>
              <a:tr h="812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1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管道规格</a:t>
                      </a:r>
                    </a:p>
                  </a:txBody>
                  <a:tcPr marL="91428" marR="91428" marT="45731" marB="4573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环刚度</a:t>
                      </a:r>
                      <a:r>
                        <a:rPr kumimoji="0" lang="en-US" altLang="zh-CN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kN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/m</a:t>
                      </a:r>
                      <a:r>
                        <a:rPr kumimoji="0" lang="en-US" altLang="zh-CN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kumimoji="0" lang="zh-CN" altLang="en-US" sz="1400" b="1" i="0" u="none" strike="noStrike" cap="none" normalizeH="0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28" marR="91428" marT="45731" marB="4573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1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静液压强度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MPa</a:t>
                      </a:r>
                      <a:endParaRPr kumimoji="0" lang="zh-CN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28" marR="91428" marT="45731" marB="4573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受开裂稳定性</a:t>
                      </a:r>
                    </a:p>
                  </a:txBody>
                  <a:tcPr marL="91428" marR="91428" marT="45731" marB="4573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157524"/>
                  </a:ext>
                </a:extLst>
              </a:tr>
              <a:tr h="4286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DN2000</a:t>
                      </a: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28" marR="91428" marT="45731" marB="4573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428" marR="91428" marT="45731" marB="4573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1.0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无破裂</a:t>
                      </a:r>
                    </a:p>
                  </a:txBody>
                  <a:tcPr marL="91428" marR="91428" marT="45731" marB="4573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无裂纹和开裂</a:t>
                      </a:r>
                    </a:p>
                  </a:txBody>
                  <a:tcPr marL="91428" marR="91428" marT="45731" marB="4573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5595319"/>
                  </a:ext>
                </a:extLst>
              </a:tr>
            </a:tbl>
          </a:graphicData>
        </a:graphic>
      </p:graphicFrame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EB90E283-AB60-F76A-54BB-5FC97B8B31DC}"/>
              </a:ext>
            </a:extLst>
          </p:cNvPr>
          <p:cNvCxnSpPr/>
          <p:nvPr/>
        </p:nvCxnSpPr>
        <p:spPr>
          <a:xfrm>
            <a:off x="2000615" y="6467620"/>
            <a:ext cx="671513" cy="0"/>
          </a:xfrm>
          <a:prstGeom prst="line">
            <a:avLst/>
          </a:prstGeom>
          <a:ln>
            <a:solidFill>
              <a:schemeClr val="accent3">
                <a:alpha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1F0A0834-7CEB-1E88-B610-DE977405D371}"/>
              </a:ext>
            </a:extLst>
          </p:cNvPr>
          <p:cNvCxnSpPr/>
          <p:nvPr/>
        </p:nvCxnSpPr>
        <p:spPr>
          <a:xfrm>
            <a:off x="3472090" y="6451281"/>
            <a:ext cx="671512" cy="0"/>
          </a:xfrm>
          <a:prstGeom prst="line">
            <a:avLst/>
          </a:prstGeom>
          <a:ln>
            <a:solidFill>
              <a:schemeClr val="accent3">
                <a:alpha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425ABB18-27AB-5BC7-EF4D-1FDDC7400414}"/>
              </a:ext>
            </a:extLst>
          </p:cNvPr>
          <p:cNvCxnSpPr>
            <a:cxnSpLocks/>
          </p:cNvCxnSpPr>
          <p:nvPr/>
        </p:nvCxnSpPr>
        <p:spPr>
          <a:xfrm>
            <a:off x="5117307" y="6528105"/>
            <a:ext cx="671512" cy="0"/>
          </a:xfrm>
          <a:prstGeom prst="line">
            <a:avLst/>
          </a:prstGeom>
          <a:ln>
            <a:solidFill>
              <a:schemeClr val="accent3">
                <a:alpha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439F937F-B7D7-217A-E5E5-C8719EC60320}"/>
              </a:ext>
            </a:extLst>
          </p:cNvPr>
          <p:cNvCxnSpPr/>
          <p:nvPr/>
        </p:nvCxnSpPr>
        <p:spPr>
          <a:xfrm>
            <a:off x="6557169" y="6516993"/>
            <a:ext cx="671513" cy="0"/>
          </a:xfrm>
          <a:prstGeom prst="line">
            <a:avLst/>
          </a:prstGeom>
          <a:ln>
            <a:solidFill>
              <a:schemeClr val="accent3">
                <a:alpha val="5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" name="图片 4" descr="火车停在站台边&#10;&#10;AI 生成的内容可能不正确。">
            <a:extLst>
              <a:ext uri="{FF2B5EF4-FFF2-40B4-BE49-F238E27FC236}">
                <a16:creationId xmlns:a16="http://schemas.microsoft.com/office/drawing/2014/main" id="{BC595CF4-054E-DFD0-1B32-DEF95B9E1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483" y="1438399"/>
            <a:ext cx="4475364" cy="3356523"/>
          </a:xfrm>
          <a:prstGeom prst="rect">
            <a:avLst/>
          </a:prstGeom>
        </p:spPr>
      </p:pic>
      <p:pic>
        <p:nvPicPr>
          <p:cNvPr id="7" name="图片 6" descr="图片包含 户外, 飞机, 大, 飞机场&#10;&#10;AI 生成的内容可能不正确。">
            <a:extLst>
              <a:ext uri="{FF2B5EF4-FFF2-40B4-BE49-F238E27FC236}">
                <a16:creationId xmlns:a16="http://schemas.microsoft.com/office/drawing/2014/main" id="{7CFDF51B-6ABF-11D6-D728-A0B834D57E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64" y="1432133"/>
            <a:ext cx="4475364" cy="3352588"/>
          </a:xfrm>
          <a:prstGeom prst="rect">
            <a:avLst/>
          </a:prstGeom>
        </p:spPr>
      </p:pic>
      <p:pic>
        <p:nvPicPr>
          <p:cNvPr id="9" name="图片 8" descr="建筑的摆设布局&#10;&#10;AI 生成的内容可能不正确。">
            <a:extLst>
              <a:ext uri="{FF2B5EF4-FFF2-40B4-BE49-F238E27FC236}">
                <a16:creationId xmlns:a16="http://schemas.microsoft.com/office/drawing/2014/main" id="{CDA43826-092B-BECA-85FB-8130A7E662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702" y="4230277"/>
            <a:ext cx="3367404" cy="25225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图片 57">
            <a:extLst>
              <a:ext uri="{FF2B5EF4-FFF2-40B4-BE49-F238E27FC236}">
                <a16:creationId xmlns:a16="http://schemas.microsoft.com/office/drawing/2014/main" id="{BC12D180-1C22-5DBA-3ED2-B954D9141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31575" y="-2698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5" name="矩形 284">
            <a:extLst>
              <a:ext uri="{FF2B5EF4-FFF2-40B4-BE49-F238E27FC236}">
                <a16:creationId xmlns:a16="http://schemas.microsoft.com/office/drawing/2014/main" id="{5DF35326-33AA-21C3-94A0-05AEA2249A41}"/>
              </a:ext>
            </a:extLst>
          </p:cNvPr>
          <p:cNvSpPr/>
          <p:nvPr/>
        </p:nvSpPr>
        <p:spPr>
          <a:xfrm>
            <a:off x="-4763" y="6742113"/>
            <a:ext cx="9485313" cy="119062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" name="文本框 326">
            <a:extLst>
              <a:ext uri="{FF2B5EF4-FFF2-40B4-BE49-F238E27FC236}">
                <a16:creationId xmlns:a16="http://schemas.microsoft.com/office/drawing/2014/main" id="{76566F25-E9DA-7501-EA11-983E431C1404}"/>
              </a:ext>
            </a:extLst>
          </p:cNvPr>
          <p:cNvSpPr txBox="1"/>
          <p:nvPr/>
        </p:nvSpPr>
        <p:spPr>
          <a:xfrm>
            <a:off x="39688" y="100013"/>
            <a:ext cx="10660062" cy="763587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367" name="文本框 328">
            <a:extLst>
              <a:ext uri="{FF2B5EF4-FFF2-40B4-BE49-F238E27FC236}">
                <a16:creationId xmlns:a16="http://schemas.microsoft.com/office/drawing/2014/main" id="{672580AF-B081-6B52-3451-FFF2E9272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3" y="100013"/>
            <a:ext cx="115935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公司产品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加筋聚乙烯（</a:t>
            </a:r>
            <a:r>
              <a:rPr lang="en-US" altLang="zh-CN" sz="3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PE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）复合管</a:t>
            </a:r>
            <a:r>
              <a:rPr lang="en-US" altLang="zh-CN" sz="3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给水管</a:t>
            </a:r>
            <a:endParaRPr lang="zh-CN" altLang="en-US" sz="4000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 descr="图片包含 绿色, 大, 男人, 卡车&#10;&#10;AI 生成的内容可能不正确。">
            <a:extLst>
              <a:ext uri="{FF2B5EF4-FFF2-40B4-BE49-F238E27FC236}">
                <a16:creationId xmlns:a16="http://schemas.microsoft.com/office/drawing/2014/main" id="{FA4AD523-FDAD-9628-95F4-C581B05637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436" y="1137805"/>
            <a:ext cx="3115890" cy="2272892"/>
          </a:xfrm>
          <a:prstGeom prst="rect">
            <a:avLst/>
          </a:prstGeom>
        </p:spPr>
      </p:pic>
      <p:pic>
        <p:nvPicPr>
          <p:cNvPr id="5" name="图片 4" descr="图片包含 室内, 桌子, 发动机, 绿色&#10;&#10;AI 生成的内容可能不正确。">
            <a:extLst>
              <a:ext uri="{FF2B5EF4-FFF2-40B4-BE49-F238E27FC236}">
                <a16:creationId xmlns:a16="http://schemas.microsoft.com/office/drawing/2014/main" id="{77333A7A-887D-E7F9-B505-E7EAE9970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746" y="1137359"/>
            <a:ext cx="3115889" cy="2334177"/>
          </a:xfrm>
          <a:prstGeom prst="rect">
            <a:avLst/>
          </a:prstGeom>
        </p:spPr>
      </p:pic>
      <p:pic>
        <p:nvPicPr>
          <p:cNvPr id="10" name="图片 9" descr="水中的轮船&#10;&#10;AI 生成的内容可能不正确。">
            <a:extLst>
              <a:ext uri="{FF2B5EF4-FFF2-40B4-BE49-F238E27FC236}">
                <a16:creationId xmlns:a16="http://schemas.microsoft.com/office/drawing/2014/main" id="{88546850-4E57-6465-B2C0-D0BD58440B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39" y="3709718"/>
            <a:ext cx="5904656" cy="2723101"/>
          </a:xfrm>
          <a:prstGeom prst="rect">
            <a:avLst/>
          </a:prstGeom>
        </p:spPr>
      </p:pic>
      <p:sp>
        <p:nvSpPr>
          <p:cNvPr id="18" name="文本框 167">
            <a:extLst>
              <a:ext uri="{FF2B5EF4-FFF2-40B4-BE49-F238E27FC236}">
                <a16:creationId xmlns:a16="http://schemas.microsoft.com/office/drawing/2014/main" id="{4BD14DF8-F23D-C5FE-6335-B39102204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1746" y="4566838"/>
            <a:ext cx="5624854" cy="96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DN560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管道：设计压力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1.6MPa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2.4MPa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保压 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118h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，后继续升压爆破试验，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3.4Ma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Gill Sans" panose="020B0502020104020203" pitchFamily="34" charset="-79"/>
              </a:rPr>
              <a:t>破裂。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Gill Sans" panose="020B0502020104020203" pitchFamily="34" charset="-79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图片 57">
            <a:extLst>
              <a:ext uri="{FF2B5EF4-FFF2-40B4-BE49-F238E27FC236}">
                <a16:creationId xmlns:a16="http://schemas.microsoft.com/office/drawing/2014/main" id="{710F26B6-D2FE-F104-1365-D366AEEF8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52213" y="-100013"/>
            <a:ext cx="865187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" name="文本框 326">
            <a:extLst>
              <a:ext uri="{FF2B5EF4-FFF2-40B4-BE49-F238E27FC236}">
                <a16:creationId xmlns:a16="http://schemas.microsoft.com/office/drawing/2014/main" id="{1133B4FC-C831-215B-C043-97F923979F29}"/>
              </a:ext>
            </a:extLst>
          </p:cNvPr>
          <p:cNvSpPr txBox="1"/>
          <p:nvPr/>
        </p:nvSpPr>
        <p:spPr>
          <a:xfrm>
            <a:off x="-25400" y="-100013"/>
            <a:ext cx="10660063" cy="763588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654" name="文本框 328">
            <a:extLst>
              <a:ext uri="{FF2B5EF4-FFF2-40B4-BE49-F238E27FC236}">
                <a16:creationId xmlns:a16="http://schemas.microsoft.com/office/drawing/2014/main" id="{13B3D7FF-C635-76E5-BD30-00FB2AEA7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938" y="-49213"/>
            <a:ext cx="8002588" cy="58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方案优势（管道受力示意图）</a:t>
            </a:r>
          </a:p>
        </p:txBody>
      </p:sp>
      <p:grpSp>
        <p:nvGrpSpPr>
          <p:cNvPr id="22574" name="组合 22573">
            <a:extLst>
              <a:ext uri="{FF2B5EF4-FFF2-40B4-BE49-F238E27FC236}">
                <a16:creationId xmlns:a16="http://schemas.microsoft.com/office/drawing/2014/main" id="{484714DB-28CB-8E4D-268B-164949671DCA}"/>
              </a:ext>
            </a:extLst>
          </p:cNvPr>
          <p:cNvGrpSpPr>
            <a:grpSpLocks/>
          </p:cNvGrpSpPr>
          <p:nvPr/>
        </p:nvGrpSpPr>
        <p:grpSpPr bwMode="auto">
          <a:xfrm>
            <a:off x="2363788" y="730250"/>
            <a:ext cx="7296150" cy="3109913"/>
            <a:chOff x="2434299" y="1693138"/>
            <a:chExt cx="7296694" cy="3109401"/>
          </a:xfrm>
        </p:grpSpPr>
        <p:pic>
          <p:nvPicPr>
            <p:cNvPr id="27700" name="图片 25">
              <a:extLst>
                <a:ext uri="{FF2B5EF4-FFF2-40B4-BE49-F238E27FC236}">
                  <a16:creationId xmlns:a16="http://schemas.microsoft.com/office/drawing/2014/main" id="{7DA9E30E-DE2C-4640-1E68-A00AC8939E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0" y="1693138"/>
              <a:ext cx="3414952" cy="2177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01" name="图片 28">
              <a:extLst>
                <a:ext uri="{FF2B5EF4-FFF2-40B4-BE49-F238E27FC236}">
                  <a16:creationId xmlns:a16="http://schemas.microsoft.com/office/drawing/2014/main" id="{B8F6A135-2202-525D-7548-DD678B15A0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4042" y="1693285"/>
              <a:ext cx="3651958" cy="2174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6B7B21CF-8F22-761C-0907-E947BBCE0C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21678" y="3235934"/>
              <a:ext cx="165112" cy="13967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0A778174-C2DD-112E-5C44-9E84CAD0491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85202" y="3013721"/>
              <a:ext cx="139710" cy="13809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>
              <a:extLst>
                <a:ext uri="{FF2B5EF4-FFF2-40B4-BE49-F238E27FC236}">
                  <a16:creationId xmlns:a16="http://schemas.microsoft.com/office/drawing/2014/main" id="{1CAC910A-2F99-443C-CBA9-4EAFB12789D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53490" y="2780397"/>
              <a:ext cx="125422" cy="15554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箭头连接符 40">
              <a:extLst>
                <a:ext uri="{FF2B5EF4-FFF2-40B4-BE49-F238E27FC236}">
                  <a16:creationId xmlns:a16="http://schemas.microsoft.com/office/drawing/2014/main" id="{15D317F1-7DE8-2823-D37A-850868ECBBD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04333" y="2586754"/>
              <a:ext cx="84144" cy="13967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B0C97431-E6DF-305B-29E4-5FA3D8F809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31383" y="2504217"/>
              <a:ext cx="0" cy="15237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5D659AC8-84A3-0A23-085B-23E75BC3F0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80639" y="2502630"/>
              <a:ext cx="30164" cy="15396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id="{96F7438B-615A-298D-1FAF-9B3EE354FD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6555" y="2572468"/>
              <a:ext cx="73030" cy="15396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箭头连接符 53">
              <a:extLst>
                <a:ext uri="{FF2B5EF4-FFF2-40B4-BE49-F238E27FC236}">
                  <a16:creationId xmlns:a16="http://schemas.microsoft.com/office/drawing/2014/main" id="{432C8CCE-C463-393E-833C-51504E6169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48986" y="2704210"/>
              <a:ext cx="73030" cy="15396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90536F98-90DE-EBA5-5D64-8CD3D2FD9F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36325" y="2935946"/>
              <a:ext cx="103196" cy="13967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42A7D3B1-C261-D272-2C61-44BBD06992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39521" y="3170858"/>
              <a:ext cx="138122" cy="7142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01B65E07-67A1-678B-2268-F85F6549F6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12551" y="3375611"/>
              <a:ext cx="155587" cy="761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17" name="直接箭头连接符 43016">
              <a:extLst>
                <a:ext uri="{FF2B5EF4-FFF2-40B4-BE49-F238E27FC236}">
                  <a16:creationId xmlns:a16="http://schemas.microsoft.com/office/drawing/2014/main" id="{898C2856-5106-BF7C-20F5-3173AD67F3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25252" y="3583540"/>
              <a:ext cx="163524" cy="793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21" name="直接箭头连接符 43020">
              <a:extLst>
                <a:ext uri="{FF2B5EF4-FFF2-40B4-BE49-F238E27FC236}">
                  <a16:creationId xmlns:a16="http://schemas.microsoft.com/office/drawing/2014/main" id="{CD3E6B5A-CD2F-3DB5-5E50-A2F53D7A5D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21678" y="3553382"/>
              <a:ext cx="16352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715" name="图片 43029">
              <a:extLst>
                <a:ext uri="{FF2B5EF4-FFF2-40B4-BE49-F238E27FC236}">
                  <a16:creationId xmlns:a16="http://schemas.microsoft.com/office/drawing/2014/main" id="{4856326B-23AA-06EE-3B0B-BC5974A431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6160" y="2936120"/>
              <a:ext cx="181493" cy="167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16" name="图片 43031">
              <a:extLst>
                <a:ext uri="{FF2B5EF4-FFF2-40B4-BE49-F238E27FC236}">
                  <a16:creationId xmlns:a16="http://schemas.microsoft.com/office/drawing/2014/main" id="{5F1FDFB4-459E-16C5-AA8D-A68CEBDC50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5012" y="3064661"/>
              <a:ext cx="241296" cy="73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3033" name="直接箭头连接符 43032">
              <a:extLst>
                <a:ext uri="{FF2B5EF4-FFF2-40B4-BE49-F238E27FC236}">
                  <a16:creationId xmlns:a16="http://schemas.microsoft.com/office/drawing/2014/main" id="{2C2B7DC5-D527-40E9-0008-226B19D775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74827" y="2878806"/>
              <a:ext cx="166700" cy="13967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34" name="直接箭头连接符 43033">
              <a:extLst>
                <a:ext uri="{FF2B5EF4-FFF2-40B4-BE49-F238E27FC236}">
                  <a16:creationId xmlns:a16="http://schemas.microsoft.com/office/drawing/2014/main" id="{AC3C9677-9566-8C18-19E9-15B3CE5E2F3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39939" y="2655005"/>
              <a:ext cx="139710" cy="13967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35" name="直接箭头连接符 43034">
              <a:extLst>
                <a:ext uri="{FF2B5EF4-FFF2-40B4-BE49-F238E27FC236}">
                  <a16:creationId xmlns:a16="http://schemas.microsoft.com/office/drawing/2014/main" id="{4CF5B0BF-475E-E6D8-203B-4081B0B495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08227" y="2423268"/>
              <a:ext cx="125422" cy="15554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36" name="直接箭头连接符 43035">
              <a:extLst>
                <a:ext uri="{FF2B5EF4-FFF2-40B4-BE49-F238E27FC236}">
                  <a16:creationId xmlns:a16="http://schemas.microsoft.com/office/drawing/2014/main" id="{78C538B2-FE6A-8C67-FC0B-D7FC7FA4089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57484" y="2229625"/>
              <a:ext cx="85731" cy="13809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37" name="直接箭头连接符 43036">
              <a:extLst>
                <a:ext uri="{FF2B5EF4-FFF2-40B4-BE49-F238E27FC236}">
                  <a16:creationId xmlns:a16="http://schemas.microsoft.com/office/drawing/2014/main" id="{A5FF3D4B-02A0-4F6A-C9F7-BA3D03944E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86120" y="2145502"/>
              <a:ext cx="0" cy="15396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38" name="直接箭头连接符 43037">
              <a:extLst>
                <a:ext uri="{FF2B5EF4-FFF2-40B4-BE49-F238E27FC236}">
                  <a16:creationId xmlns:a16="http://schemas.microsoft.com/office/drawing/2014/main" id="{8F14F8E2-4F15-BC0A-7A1F-6F96D24A27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33789" y="2145502"/>
              <a:ext cx="30165" cy="15396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41" name="直接箭头连接符 43040">
              <a:extLst>
                <a:ext uri="{FF2B5EF4-FFF2-40B4-BE49-F238E27FC236}">
                  <a16:creationId xmlns:a16="http://schemas.microsoft.com/office/drawing/2014/main" id="{B5BB8536-A341-96A1-1C9A-1EBEA17B6C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89475" y="2578817"/>
              <a:ext cx="104783" cy="13967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42" name="直接箭头连接符 43041">
              <a:extLst>
                <a:ext uri="{FF2B5EF4-FFF2-40B4-BE49-F238E27FC236}">
                  <a16:creationId xmlns:a16="http://schemas.microsoft.com/office/drawing/2014/main" id="{82622AD9-C1B0-0E89-9431-0B3D18229A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4258" y="2813729"/>
              <a:ext cx="138122" cy="7142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43" name="直接箭头连接符 43042">
              <a:extLst>
                <a:ext uri="{FF2B5EF4-FFF2-40B4-BE49-F238E27FC236}">
                  <a16:creationId xmlns:a16="http://schemas.microsoft.com/office/drawing/2014/main" id="{A006B096-B7F4-98B6-2256-6D8E8ECB5B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67289" y="3018483"/>
              <a:ext cx="155587" cy="761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726" name="图片 43045">
              <a:extLst>
                <a:ext uri="{FF2B5EF4-FFF2-40B4-BE49-F238E27FC236}">
                  <a16:creationId xmlns:a16="http://schemas.microsoft.com/office/drawing/2014/main" id="{CCF9F7F0-0A47-48CA-9737-45D767A4CC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0254" y="2578675"/>
              <a:ext cx="181493" cy="167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27" name="图片 43063">
              <a:extLst>
                <a:ext uri="{FF2B5EF4-FFF2-40B4-BE49-F238E27FC236}">
                  <a16:creationId xmlns:a16="http://schemas.microsoft.com/office/drawing/2014/main" id="{E3CF75F1-99B5-2136-4EA6-A1E75EC7E5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1360" y="2980587"/>
              <a:ext cx="485775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728" name="文本框 8">
              <a:extLst>
                <a:ext uri="{FF2B5EF4-FFF2-40B4-BE49-F238E27FC236}">
                  <a16:creationId xmlns:a16="http://schemas.microsoft.com/office/drawing/2014/main" id="{2665CFC0-FD40-D768-FDA3-2D00A0C469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9147" y="3058181"/>
              <a:ext cx="2992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</a:t>
              </a:r>
              <a:endParaRPr lang="zh-CN" altLang="en-US" sz="1800"/>
            </a:p>
          </p:txBody>
        </p:sp>
        <p:cxnSp>
          <p:nvCxnSpPr>
            <p:cNvPr id="43067" name="直接箭头连接符 43066">
              <a:extLst>
                <a:ext uri="{FF2B5EF4-FFF2-40B4-BE49-F238E27FC236}">
                  <a16:creationId xmlns:a16="http://schemas.microsoft.com/office/drawing/2014/main" id="{924BBD8A-0C47-ABB9-8633-DAE0D13351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88717" y="2143914"/>
              <a:ext cx="539790" cy="542836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30" name="文本框 8">
              <a:extLst>
                <a:ext uri="{FF2B5EF4-FFF2-40B4-BE49-F238E27FC236}">
                  <a16:creationId xmlns:a16="http://schemas.microsoft.com/office/drawing/2014/main" id="{AB260801-5521-53A4-711B-8107DC15BB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08474" y="2144202"/>
              <a:ext cx="2992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L</a:t>
              </a:r>
              <a:endParaRPr lang="zh-CN" altLang="en-US" sz="1800"/>
            </a:p>
          </p:txBody>
        </p:sp>
        <p:cxnSp>
          <p:nvCxnSpPr>
            <p:cNvPr id="22540" name="直接箭头连接符 22539">
              <a:extLst>
                <a:ext uri="{FF2B5EF4-FFF2-40B4-BE49-F238E27FC236}">
                  <a16:creationId xmlns:a16="http://schemas.microsoft.com/office/drawing/2014/main" id="{10A82742-9AA5-ECB7-B7CE-FEAC5E886B2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43295" y="1709010"/>
              <a:ext cx="28577" cy="1517400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32" name="文本框 8">
              <a:extLst>
                <a:ext uri="{FF2B5EF4-FFF2-40B4-BE49-F238E27FC236}">
                  <a16:creationId xmlns:a16="http://schemas.microsoft.com/office/drawing/2014/main" id="{8B1E31B4-7830-49EF-7868-1CC8087D4D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31571" y="2758300"/>
              <a:ext cx="2992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</a:t>
              </a:r>
              <a:endParaRPr lang="zh-CN" altLang="en-US" sz="1800"/>
            </a:p>
          </p:txBody>
        </p:sp>
        <p:sp>
          <p:nvSpPr>
            <p:cNvPr id="22547" name="椭圆 22546">
              <a:extLst>
                <a:ext uri="{FF2B5EF4-FFF2-40B4-BE49-F238E27FC236}">
                  <a16:creationId xmlns:a16="http://schemas.microsoft.com/office/drawing/2014/main" id="{C51DFDD7-0F33-E816-E2B5-3411BC2748A9}"/>
                </a:ext>
              </a:extLst>
            </p:cNvPr>
            <p:cNvSpPr/>
            <p:nvPr/>
          </p:nvSpPr>
          <p:spPr>
            <a:xfrm>
              <a:off x="2699431" y="2428030"/>
              <a:ext cx="2308397" cy="2252291"/>
            </a:xfrm>
            <a:prstGeom prst="ellipse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549" name="椭圆 22548">
              <a:extLst>
                <a:ext uri="{FF2B5EF4-FFF2-40B4-BE49-F238E27FC236}">
                  <a16:creationId xmlns:a16="http://schemas.microsoft.com/office/drawing/2014/main" id="{0CFD6110-9AEB-FC4A-9960-7BF9F81D5DE0}"/>
                </a:ext>
              </a:extLst>
            </p:cNvPr>
            <p:cNvSpPr/>
            <p:nvPr/>
          </p:nvSpPr>
          <p:spPr>
            <a:xfrm>
              <a:off x="2659741" y="2405809"/>
              <a:ext cx="2383015" cy="2396730"/>
            </a:xfrm>
            <a:prstGeom prst="ellipse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736" name="文本框 8">
              <a:extLst>
                <a:ext uri="{FF2B5EF4-FFF2-40B4-BE49-F238E27FC236}">
                  <a16:creationId xmlns:a16="http://schemas.microsoft.com/office/drawing/2014/main" id="{87715148-52CA-100E-1038-1E09D389DC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4299" y="2227100"/>
              <a:ext cx="1053211" cy="307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环向应力</a:t>
              </a:r>
              <a:endParaRPr lang="zh-CN" altLang="en-US" sz="1400"/>
            </a:p>
          </p:txBody>
        </p:sp>
        <p:cxnSp>
          <p:nvCxnSpPr>
            <p:cNvPr id="22558" name="直接箭头连接符 22557">
              <a:extLst>
                <a:ext uri="{FF2B5EF4-FFF2-40B4-BE49-F238E27FC236}">
                  <a16:creationId xmlns:a16="http://schemas.microsoft.com/office/drawing/2014/main" id="{164AA1E9-154E-A1C2-B209-0AB7476262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68756" y="2239148"/>
              <a:ext cx="103196" cy="13809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59" name="直接箭头连接符 22558">
              <a:extLst>
                <a:ext uri="{FF2B5EF4-FFF2-40B4-BE49-F238E27FC236}">
                  <a16:creationId xmlns:a16="http://schemas.microsoft.com/office/drawing/2014/main" id="{DC2629CD-6544-3F3C-DE80-C72B23BFD5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65641" y="2366127"/>
              <a:ext cx="103195" cy="13967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60" name="椭圆 22559">
              <a:extLst>
                <a:ext uri="{FF2B5EF4-FFF2-40B4-BE49-F238E27FC236}">
                  <a16:creationId xmlns:a16="http://schemas.microsoft.com/office/drawing/2014/main" id="{74F19AB0-0B0D-0892-B66C-CE8676C8D235}"/>
                </a:ext>
              </a:extLst>
            </p:cNvPr>
            <p:cNvSpPr/>
            <p:nvPr/>
          </p:nvSpPr>
          <p:spPr>
            <a:xfrm>
              <a:off x="6527179" y="2070901"/>
              <a:ext cx="2462396" cy="2396730"/>
            </a:xfrm>
            <a:prstGeom prst="ellipse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561" name="椭圆 22560">
              <a:extLst>
                <a:ext uri="{FF2B5EF4-FFF2-40B4-BE49-F238E27FC236}">
                  <a16:creationId xmlns:a16="http://schemas.microsoft.com/office/drawing/2014/main" id="{F3788011-05BC-0B2D-6BBE-D294545698FC}"/>
                </a:ext>
              </a:extLst>
            </p:cNvPr>
            <p:cNvSpPr/>
            <p:nvPr/>
          </p:nvSpPr>
          <p:spPr>
            <a:xfrm>
              <a:off x="6562107" y="2026458"/>
              <a:ext cx="2410005" cy="2338003"/>
            </a:xfrm>
            <a:prstGeom prst="ellipse">
              <a:avLst/>
            </a:prstGeom>
            <a:noFill/>
            <a:ln w="635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22562" name="直接箭头连接符 22561">
              <a:extLst>
                <a:ext uri="{FF2B5EF4-FFF2-40B4-BE49-F238E27FC236}">
                  <a16:creationId xmlns:a16="http://schemas.microsoft.com/office/drawing/2014/main" id="{27C6EC0E-1078-D09E-2396-499554A1E2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79990" y="3226411"/>
              <a:ext cx="163524" cy="793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63" name="直接箭头连接符 22562">
              <a:extLst>
                <a:ext uri="{FF2B5EF4-FFF2-40B4-BE49-F238E27FC236}">
                  <a16:creationId xmlns:a16="http://schemas.microsoft.com/office/drawing/2014/main" id="{62F17156-1F2E-4457-11E5-4F32AC3E3C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74827" y="3196254"/>
              <a:ext cx="16511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64" name="直接箭头连接符 22563">
              <a:extLst>
                <a:ext uri="{FF2B5EF4-FFF2-40B4-BE49-F238E27FC236}">
                  <a16:creationId xmlns:a16="http://schemas.microsoft.com/office/drawing/2014/main" id="{51EDBD5C-20A6-8E55-22C0-024BA797F3A1}"/>
                </a:ext>
              </a:extLst>
            </p:cNvPr>
            <p:cNvCxnSpPr>
              <a:cxnSpLocks/>
            </p:cNvCxnSpPr>
            <p:nvPr/>
          </p:nvCxnSpPr>
          <p:spPr>
            <a:xfrm>
              <a:off x="6541467" y="3235934"/>
              <a:ext cx="6350" cy="36506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65" name="直接箭头连接符 22564">
              <a:extLst>
                <a:ext uri="{FF2B5EF4-FFF2-40B4-BE49-F238E27FC236}">
                  <a16:creationId xmlns:a16="http://schemas.microsoft.com/office/drawing/2014/main" id="{99583365-E815-3361-BCDE-86DA638D1295}"/>
                </a:ext>
              </a:extLst>
            </p:cNvPr>
            <p:cNvCxnSpPr>
              <a:cxnSpLocks/>
            </p:cNvCxnSpPr>
            <p:nvPr/>
          </p:nvCxnSpPr>
          <p:spPr>
            <a:xfrm>
              <a:off x="8972111" y="3235934"/>
              <a:ext cx="6350" cy="36506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745" name="文本框 8">
              <a:extLst>
                <a:ext uri="{FF2B5EF4-FFF2-40B4-BE49-F238E27FC236}">
                  <a16:creationId xmlns:a16="http://schemas.microsoft.com/office/drawing/2014/main" id="{7D79EC59-B8D1-415C-C57B-8376E17ECD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5827" y="3458507"/>
              <a:ext cx="60788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F</a:t>
              </a:r>
              <a:r>
                <a:rPr lang="en-US" altLang="zh-CN" sz="1800" b="1" baseline="-250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N</a:t>
              </a:r>
              <a:endParaRPr lang="zh-CN" altLang="en-US" sz="1800" baseline="-25000"/>
            </a:p>
          </p:txBody>
        </p:sp>
        <p:sp>
          <p:nvSpPr>
            <p:cNvPr id="27746" name="文本框 8">
              <a:extLst>
                <a:ext uri="{FF2B5EF4-FFF2-40B4-BE49-F238E27FC236}">
                  <a16:creationId xmlns:a16="http://schemas.microsoft.com/office/drawing/2014/main" id="{7CBFD0A7-0FC9-F1B4-0F18-1DDCBF7571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45803" y="3437076"/>
              <a:ext cx="60788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F</a:t>
              </a:r>
              <a:r>
                <a:rPr lang="en-US" altLang="zh-CN" sz="1800" b="1" baseline="-250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N</a:t>
              </a:r>
              <a:endParaRPr lang="zh-CN" altLang="en-US" sz="1800" baseline="-25000"/>
            </a:p>
          </p:txBody>
        </p:sp>
        <p:cxnSp>
          <p:nvCxnSpPr>
            <p:cNvPr id="22568" name="直接连接符 22567">
              <a:extLst>
                <a:ext uri="{FF2B5EF4-FFF2-40B4-BE49-F238E27FC236}">
                  <a16:creationId xmlns:a16="http://schemas.microsoft.com/office/drawing/2014/main" id="{BC3288EC-B2BC-1C16-545A-BD6EB2F2648C}"/>
                </a:ext>
              </a:extLst>
            </p:cNvPr>
            <p:cNvCxnSpPr/>
            <p:nvPr/>
          </p:nvCxnSpPr>
          <p:spPr>
            <a:xfrm>
              <a:off x="5998502" y="3274028"/>
              <a:ext cx="3732491" cy="7937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73" name="矩形 22572">
            <a:extLst>
              <a:ext uri="{FF2B5EF4-FFF2-40B4-BE49-F238E27FC236}">
                <a16:creationId xmlns:a16="http://schemas.microsoft.com/office/drawing/2014/main" id="{0B41E040-7514-091B-80A9-2F500ECBED81}"/>
              </a:ext>
            </a:extLst>
          </p:cNvPr>
          <p:cNvSpPr/>
          <p:nvPr/>
        </p:nvSpPr>
        <p:spPr>
          <a:xfrm>
            <a:off x="-96838" y="6743700"/>
            <a:ext cx="9485313" cy="119063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24650E4-4BD9-87CD-3ACB-A700F55839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2213" y="3010896"/>
            <a:ext cx="2529399" cy="18970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F9C9852-2140-0DAE-12D7-F28B6E80F1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3533094" y="2312663"/>
            <a:ext cx="1838963" cy="32692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椭圆 25">
            <a:extLst>
              <a:ext uri="{FF2B5EF4-FFF2-40B4-BE49-F238E27FC236}">
                <a16:creationId xmlns:a16="http://schemas.microsoft.com/office/drawing/2014/main" id="{CAADEEDB-B615-FEF7-8F50-73E5F1064CA8}"/>
              </a:ext>
            </a:extLst>
          </p:cNvPr>
          <p:cNvSpPr/>
          <p:nvPr/>
        </p:nvSpPr>
        <p:spPr>
          <a:xfrm>
            <a:off x="6478588" y="3190875"/>
            <a:ext cx="2006600" cy="48736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239" name="文本框 9">
            <a:extLst>
              <a:ext uri="{FF2B5EF4-FFF2-40B4-BE49-F238E27FC236}">
                <a16:creationId xmlns:a16="http://schemas.microsoft.com/office/drawing/2014/main" id="{64279887-FD5E-AA13-1A2E-1895D08D5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4913" y="3778250"/>
            <a:ext cx="23082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实壁</a:t>
            </a:r>
            <a:r>
              <a:rPr kumimoji="1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PE</a:t>
            </a:r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管打压爆破情况</a:t>
            </a:r>
          </a:p>
        </p:txBody>
      </p:sp>
      <p:sp>
        <p:nvSpPr>
          <p:cNvPr id="9240" name="文本框 9">
            <a:extLst>
              <a:ext uri="{FF2B5EF4-FFF2-40B4-BE49-F238E27FC236}">
                <a16:creationId xmlns:a16="http://schemas.microsoft.com/office/drawing/2014/main" id="{CBFFD37E-4D6B-5BCD-F9DF-5AD3AF7FF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9950" y="4240213"/>
            <a:ext cx="23082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RPEP </a:t>
            </a:r>
            <a:r>
              <a:rPr kumimoji="1"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打压爆破情况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5E4FC3C-1498-D7E4-9A0B-CB96E8F2303E}"/>
              </a:ext>
            </a:extLst>
          </p:cNvPr>
          <p:cNvSpPr/>
          <p:nvPr/>
        </p:nvSpPr>
        <p:spPr>
          <a:xfrm>
            <a:off x="3259138" y="3613150"/>
            <a:ext cx="2430462" cy="5032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CDD6EE25-349F-FD66-F283-FF6D83E637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489221"/>
              </p:ext>
            </p:extLst>
          </p:nvPr>
        </p:nvGraphicFramePr>
        <p:xfrm>
          <a:off x="2051050" y="4908550"/>
          <a:ext cx="8128000" cy="1864995"/>
        </p:xfrm>
        <a:graphic>
          <a:graphicData uri="http://schemas.openxmlformats.org/drawingml/2006/table">
            <a:tbl>
              <a:tblPr/>
              <a:tblGrid>
                <a:gridCol w="1354138">
                  <a:extLst>
                    <a:ext uri="{9D8B030D-6E8A-4147-A177-3AD203B41FA5}">
                      <a16:colId xmlns:a16="http://schemas.microsoft.com/office/drawing/2014/main" val="3293626417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2368110777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317111270"/>
                    </a:ext>
                  </a:extLst>
                </a:gridCol>
                <a:gridCol w="1354138">
                  <a:extLst>
                    <a:ext uri="{9D8B030D-6E8A-4147-A177-3AD203B41FA5}">
                      <a16:colId xmlns:a16="http://schemas.microsoft.com/office/drawing/2014/main" val="833242967"/>
                    </a:ext>
                  </a:extLst>
                </a:gridCol>
                <a:gridCol w="1354137">
                  <a:extLst>
                    <a:ext uri="{9D8B030D-6E8A-4147-A177-3AD203B41FA5}">
                      <a16:colId xmlns:a16="http://schemas.microsoft.com/office/drawing/2014/main" val="1873774784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3254930934"/>
                    </a:ext>
                  </a:extLst>
                </a:gridCol>
              </a:tblGrid>
              <a:tr h="371475">
                <a:tc gridSpan="6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径向尺寸变化试验（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mm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180739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管道类型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0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1.0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1.6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1.8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变形率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%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917980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RPEP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401.9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404.5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406.1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409.0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1.7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486114"/>
                  </a:ext>
                </a:extLst>
              </a:tr>
              <a:tr h="3714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实壁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PE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401.5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408.5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428.5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爆破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6.7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847899"/>
                  </a:ext>
                </a:extLst>
              </a:tr>
            </a:tbl>
          </a:graphicData>
        </a:graphic>
      </p:graphicFrame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BCE7A77C-B379-8F17-F10F-F33CFC4A291C}"/>
              </a:ext>
            </a:extLst>
          </p:cNvPr>
          <p:cNvCxnSpPr>
            <a:cxnSpLocks/>
          </p:cNvCxnSpPr>
          <p:nvPr/>
        </p:nvCxnSpPr>
        <p:spPr bwMode="auto">
          <a:xfrm flipV="1">
            <a:off x="2779713" y="1444625"/>
            <a:ext cx="558800" cy="407988"/>
          </a:xfrm>
          <a:prstGeom prst="straightConnector1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C7F54480-155F-49E5-1595-D3C3150F1890}"/>
              </a:ext>
            </a:extLst>
          </p:cNvPr>
          <p:cNvCxnSpPr>
            <a:cxnSpLocks/>
          </p:cNvCxnSpPr>
          <p:nvPr/>
        </p:nvCxnSpPr>
        <p:spPr bwMode="auto">
          <a:xfrm>
            <a:off x="3841750" y="1397000"/>
            <a:ext cx="519113" cy="15875"/>
          </a:xfrm>
          <a:prstGeom prst="straightConnector1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C051ABC9-56BE-969D-5016-FFDB7D06322A}"/>
              </a:ext>
            </a:extLst>
          </p:cNvPr>
          <p:cNvCxnSpPr>
            <a:cxnSpLocks/>
          </p:cNvCxnSpPr>
          <p:nvPr/>
        </p:nvCxnSpPr>
        <p:spPr bwMode="auto">
          <a:xfrm flipV="1">
            <a:off x="6527800" y="1198563"/>
            <a:ext cx="438150" cy="500062"/>
          </a:xfrm>
          <a:prstGeom prst="straightConnector1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8">
            <a:extLst>
              <a:ext uri="{FF2B5EF4-FFF2-40B4-BE49-F238E27FC236}">
                <a16:creationId xmlns:a16="http://schemas.microsoft.com/office/drawing/2014/main" id="{47BDB841-2413-0DA7-3B5F-D7F2D7619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25" y="1087438"/>
            <a:ext cx="1103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环向应力</a:t>
            </a:r>
            <a:endParaRPr lang="zh-CN" altLang="en-US" sz="1400"/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096C0FE6-B4D3-7A34-2432-974DF5216DBC}"/>
              </a:ext>
            </a:extLst>
          </p:cNvPr>
          <p:cNvCxnSpPr>
            <a:cxnSpLocks/>
          </p:cNvCxnSpPr>
          <p:nvPr/>
        </p:nvCxnSpPr>
        <p:spPr bwMode="auto">
          <a:xfrm>
            <a:off x="8199438" y="1133475"/>
            <a:ext cx="509587" cy="331788"/>
          </a:xfrm>
          <a:prstGeom prst="straightConnector1">
            <a:avLst/>
          </a:prstGeom>
          <a:ln w="190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6" name="图片 57">
            <a:extLst>
              <a:ext uri="{FF2B5EF4-FFF2-40B4-BE49-F238E27FC236}">
                <a16:creationId xmlns:a16="http://schemas.microsoft.com/office/drawing/2014/main" id="{888342BF-2D4A-5A96-DB67-1536D73FC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26813" y="-53182"/>
            <a:ext cx="865187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" name="文本框 326">
            <a:extLst>
              <a:ext uri="{FF2B5EF4-FFF2-40B4-BE49-F238E27FC236}">
                <a16:creationId xmlns:a16="http://schemas.microsoft.com/office/drawing/2014/main" id="{DBF01A6E-F04C-2C23-BE04-9D7F51E09D5E}"/>
              </a:ext>
            </a:extLst>
          </p:cNvPr>
          <p:cNvSpPr txBox="1"/>
          <p:nvPr/>
        </p:nvSpPr>
        <p:spPr>
          <a:xfrm>
            <a:off x="-25400" y="-100013"/>
            <a:ext cx="10660063" cy="763588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678" name="文本框 328">
            <a:extLst>
              <a:ext uri="{FF2B5EF4-FFF2-40B4-BE49-F238E27FC236}">
                <a16:creationId xmlns:a16="http://schemas.microsoft.com/office/drawing/2014/main" id="{8F1421A3-7944-D1B2-A16E-000A6D540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938" y="-49213"/>
            <a:ext cx="8002588" cy="584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RPEP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爆破试验</a:t>
            </a:r>
          </a:p>
        </p:txBody>
      </p:sp>
      <p:sp>
        <p:nvSpPr>
          <p:cNvPr id="22573" name="矩形 22572">
            <a:extLst>
              <a:ext uri="{FF2B5EF4-FFF2-40B4-BE49-F238E27FC236}">
                <a16:creationId xmlns:a16="http://schemas.microsoft.com/office/drawing/2014/main" id="{2F10A34D-B850-21CA-A107-7CF670049D59}"/>
              </a:ext>
            </a:extLst>
          </p:cNvPr>
          <p:cNvSpPr/>
          <p:nvPr/>
        </p:nvSpPr>
        <p:spPr>
          <a:xfrm>
            <a:off x="-96838" y="6743700"/>
            <a:ext cx="9485313" cy="119063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BED063A-B540-5388-1F9E-0B40FA576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16815" y="-57430"/>
            <a:ext cx="5112783" cy="68197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文本框 9">
            <a:extLst>
              <a:ext uri="{FF2B5EF4-FFF2-40B4-BE49-F238E27FC236}">
                <a16:creationId xmlns:a16="http://schemas.microsoft.com/office/drawing/2014/main" id="{28A9F4A2-74CB-62FA-5EB9-C35BA8DE5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838" y="6037401"/>
            <a:ext cx="95583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2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RPEP</a:t>
            </a:r>
            <a:r>
              <a:rPr kumimoji="1"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爆破试验，最高压力</a:t>
            </a:r>
            <a:r>
              <a:rPr kumimoji="1"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3.4MPa</a:t>
            </a:r>
            <a:endParaRPr kumimoji="1"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D4FE005-DF8B-5EEF-74BF-DF87705F9F3B}"/>
              </a:ext>
            </a:extLst>
          </p:cNvPr>
          <p:cNvSpPr/>
          <p:nvPr/>
        </p:nvSpPr>
        <p:spPr>
          <a:xfrm>
            <a:off x="5664200" y="2708275"/>
            <a:ext cx="2016125" cy="5048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 descr="玻璃窗上有商标&#10;&#10;AI 生成的内容可能不正确。">
            <a:extLst>
              <a:ext uri="{FF2B5EF4-FFF2-40B4-BE49-F238E27FC236}">
                <a16:creationId xmlns:a16="http://schemas.microsoft.com/office/drawing/2014/main" id="{A1CE8F1A-7598-A6B6-F599-D9DAC1FFD4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15107" y="723459"/>
            <a:ext cx="3935923" cy="525405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半闭框 228">
            <a:extLst>
              <a:ext uri="{FF2B5EF4-FFF2-40B4-BE49-F238E27FC236}">
                <a16:creationId xmlns:a16="http://schemas.microsoft.com/office/drawing/2014/main" id="{4DF09ABE-FC5C-1090-E0D8-29EB29398DD5}"/>
              </a:ext>
            </a:extLst>
          </p:cNvPr>
          <p:cNvSpPr/>
          <p:nvPr/>
        </p:nvSpPr>
        <p:spPr>
          <a:xfrm rot="8100000">
            <a:off x="11569700" y="6564313"/>
            <a:ext cx="190500" cy="192087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0" name="半闭框 229">
            <a:extLst>
              <a:ext uri="{FF2B5EF4-FFF2-40B4-BE49-F238E27FC236}">
                <a16:creationId xmlns:a16="http://schemas.microsoft.com/office/drawing/2014/main" id="{DE6D87B1-8F07-2B2A-8541-5D64C9F69573}"/>
              </a:ext>
            </a:extLst>
          </p:cNvPr>
          <p:cNvSpPr/>
          <p:nvPr/>
        </p:nvSpPr>
        <p:spPr>
          <a:xfrm rot="8100000">
            <a:off x="11296650" y="6564313"/>
            <a:ext cx="192088" cy="192087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1" name="半闭框 230">
            <a:extLst>
              <a:ext uri="{FF2B5EF4-FFF2-40B4-BE49-F238E27FC236}">
                <a16:creationId xmlns:a16="http://schemas.microsoft.com/office/drawing/2014/main" id="{4F882280-1A00-6898-57CD-EBA3511792AD}"/>
              </a:ext>
            </a:extLst>
          </p:cNvPr>
          <p:cNvSpPr/>
          <p:nvPr/>
        </p:nvSpPr>
        <p:spPr>
          <a:xfrm rot="8100000">
            <a:off x="11841163" y="6564313"/>
            <a:ext cx="192087" cy="192087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1271" name="图片 57">
            <a:extLst>
              <a:ext uri="{FF2B5EF4-FFF2-40B4-BE49-F238E27FC236}">
                <a16:creationId xmlns:a16="http://schemas.microsoft.com/office/drawing/2014/main" id="{DE4E0F98-5FAD-DB65-FE66-1A1309C83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31575" y="-793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5" name="矩形 284">
            <a:extLst>
              <a:ext uri="{FF2B5EF4-FFF2-40B4-BE49-F238E27FC236}">
                <a16:creationId xmlns:a16="http://schemas.microsoft.com/office/drawing/2014/main" id="{861AF751-19FE-3B2D-9C2A-B9E95DD8C0C0}"/>
              </a:ext>
            </a:extLst>
          </p:cNvPr>
          <p:cNvSpPr/>
          <p:nvPr/>
        </p:nvSpPr>
        <p:spPr>
          <a:xfrm>
            <a:off x="0" y="6767513"/>
            <a:ext cx="9485313" cy="119062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" name="文本框 326">
            <a:extLst>
              <a:ext uri="{FF2B5EF4-FFF2-40B4-BE49-F238E27FC236}">
                <a16:creationId xmlns:a16="http://schemas.microsoft.com/office/drawing/2014/main" id="{0595569F-4563-12E3-6CBD-7DE06C617962}"/>
              </a:ext>
            </a:extLst>
          </p:cNvPr>
          <p:cNvSpPr txBox="1"/>
          <p:nvPr/>
        </p:nvSpPr>
        <p:spPr>
          <a:xfrm>
            <a:off x="17463" y="258763"/>
            <a:ext cx="10660062" cy="763587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418" name="文本框 328">
            <a:extLst>
              <a:ext uri="{FF2B5EF4-FFF2-40B4-BE49-F238E27FC236}">
                <a16:creationId xmlns:a16="http://schemas.microsoft.com/office/drawing/2014/main" id="{44ECD615-6A2C-8F6F-28E8-5EC545744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258763"/>
            <a:ext cx="10185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公司产品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加筋聚乙烯（</a:t>
            </a:r>
            <a:r>
              <a:rPr lang="en-US" altLang="zh-CN" sz="3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PE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）复合管</a:t>
            </a:r>
            <a:r>
              <a:rPr lang="en-US" altLang="zh-CN" sz="3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排水管</a:t>
            </a:r>
            <a:endParaRPr lang="zh-CN" altLang="en-US" sz="4000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37" name="图片 336">
            <a:extLst>
              <a:ext uri="{FF2B5EF4-FFF2-40B4-BE49-F238E27FC236}">
                <a16:creationId xmlns:a16="http://schemas.microsoft.com/office/drawing/2014/main" id="{29A3C73D-E908-99DA-2EF4-BD08C430EB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354" r="8529"/>
          <a:stretch/>
        </p:blipFill>
        <p:spPr>
          <a:xfrm>
            <a:off x="438735" y="1158878"/>
            <a:ext cx="3785057" cy="24717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箭头: 右 1">
            <a:extLst>
              <a:ext uri="{FF2B5EF4-FFF2-40B4-BE49-F238E27FC236}">
                <a16:creationId xmlns:a16="http://schemas.microsoft.com/office/drawing/2014/main" id="{757C8BF2-C72B-5B12-D1BB-4EC6E0E2ABB9}"/>
              </a:ext>
            </a:extLst>
          </p:cNvPr>
          <p:cNvSpPr/>
          <p:nvPr/>
        </p:nvSpPr>
        <p:spPr>
          <a:xfrm rot="5400000">
            <a:off x="1922463" y="3786188"/>
            <a:ext cx="468312" cy="328612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277" name="文本框 2">
            <a:extLst>
              <a:ext uri="{FF2B5EF4-FFF2-40B4-BE49-F238E27FC236}">
                <a16:creationId xmlns:a16="http://schemas.microsoft.com/office/drawing/2014/main" id="{0CDAB6CA-1C44-2B2C-CD5F-5374F0423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2988" y="3768725"/>
            <a:ext cx="4921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1"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截面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4C2DA09-96A8-0082-9DCA-F70B6D2A52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49" t="14858" r="1818" b="13840"/>
          <a:stretch/>
        </p:blipFill>
        <p:spPr>
          <a:xfrm>
            <a:off x="757858" y="4207609"/>
            <a:ext cx="2718815" cy="24527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279" name="图片 10">
            <a:extLst>
              <a:ext uri="{FF2B5EF4-FFF2-40B4-BE49-F238E27FC236}">
                <a16:creationId xmlns:a16="http://schemas.microsoft.com/office/drawing/2014/main" id="{DEA56063-988E-905C-414D-C4E9FB8DA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725" y="1341438"/>
            <a:ext cx="1728788" cy="243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0" name="图片 11">
            <a:extLst>
              <a:ext uri="{FF2B5EF4-FFF2-40B4-BE49-F238E27FC236}">
                <a16:creationId xmlns:a16="http://schemas.microsoft.com/office/drawing/2014/main" id="{246FDE5E-B217-DF6D-F543-1BB5CF22F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363" y="1341438"/>
            <a:ext cx="17303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1" name="图片 12">
            <a:extLst>
              <a:ext uri="{FF2B5EF4-FFF2-40B4-BE49-F238E27FC236}">
                <a16:creationId xmlns:a16="http://schemas.microsoft.com/office/drawing/2014/main" id="{D11B4975-9069-904E-93E9-3997AD612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150" y="1081088"/>
            <a:ext cx="1709738" cy="244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" name="矩形: 圆角 198">
            <a:extLst>
              <a:ext uri="{FF2B5EF4-FFF2-40B4-BE49-F238E27FC236}">
                <a16:creationId xmlns:a16="http://schemas.microsoft.com/office/drawing/2014/main" id="{4AA41C63-017F-E8F4-2132-AE4F72EA4FCF}"/>
              </a:ext>
            </a:extLst>
          </p:cNvPr>
          <p:cNvSpPr/>
          <p:nvPr/>
        </p:nvSpPr>
        <p:spPr>
          <a:xfrm>
            <a:off x="4362450" y="3871913"/>
            <a:ext cx="7493000" cy="407987"/>
          </a:xfrm>
          <a:prstGeom prst="roundRect">
            <a:avLst>
              <a:gd name="adj" fmla="val 11667"/>
            </a:avLst>
          </a:prstGeom>
          <a:gradFill>
            <a:gsLst>
              <a:gs pos="0">
                <a:srgbClr val="581019"/>
              </a:gs>
              <a:gs pos="100000">
                <a:srgbClr val="A11E2D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0" name="矩形: 圆角 199">
            <a:extLst>
              <a:ext uri="{FF2B5EF4-FFF2-40B4-BE49-F238E27FC236}">
                <a16:creationId xmlns:a16="http://schemas.microsoft.com/office/drawing/2014/main" id="{87FCDE29-19DA-E9BE-CEBB-5D1058BC16C5}"/>
              </a:ext>
            </a:extLst>
          </p:cNvPr>
          <p:cNvSpPr/>
          <p:nvPr/>
        </p:nvSpPr>
        <p:spPr>
          <a:xfrm>
            <a:off x="4295775" y="4398963"/>
            <a:ext cx="836613" cy="2089150"/>
          </a:xfrm>
          <a:prstGeom prst="roundRect">
            <a:avLst>
              <a:gd name="adj" fmla="val 8251"/>
            </a:avLst>
          </a:prstGeom>
          <a:gradFill>
            <a:gsLst>
              <a:gs pos="0">
                <a:srgbClr val="FEF4F2"/>
              </a:gs>
              <a:gs pos="100000">
                <a:srgbClr val="FEF6F4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1" name="矩形: 圆角 200">
            <a:extLst>
              <a:ext uri="{FF2B5EF4-FFF2-40B4-BE49-F238E27FC236}">
                <a16:creationId xmlns:a16="http://schemas.microsoft.com/office/drawing/2014/main" id="{22EAEF96-B769-A0BF-5145-F9BAAEECBE62}"/>
              </a:ext>
            </a:extLst>
          </p:cNvPr>
          <p:cNvSpPr/>
          <p:nvPr/>
        </p:nvSpPr>
        <p:spPr>
          <a:xfrm>
            <a:off x="5222875" y="4398963"/>
            <a:ext cx="1458913" cy="2089150"/>
          </a:xfrm>
          <a:prstGeom prst="roundRect">
            <a:avLst>
              <a:gd name="adj" fmla="val 8251"/>
            </a:avLst>
          </a:prstGeom>
          <a:gradFill>
            <a:gsLst>
              <a:gs pos="0">
                <a:srgbClr val="FCECE8"/>
              </a:gs>
              <a:gs pos="100000">
                <a:srgbClr val="FEF6F4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2" name="矩形: 圆角 201">
            <a:extLst>
              <a:ext uri="{FF2B5EF4-FFF2-40B4-BE49-F238E27FC236}">
                <a16:creationId xmlns:a16="http://schemas.microsoft.com/office/drawing/2014/main" id="{E6BA375C-166F-52A5-30E9-E539F1108C23}"/>
              </a:ext>
            </a:extLst>
          </p:cNvPr>
          <p:cNvSpPr/>
          <p:nvPr/>
        </p:nvSpPr>
        <p:spPr>
          <a:xfrm>
            <a:off x="6737350" y="4398963"/>
            <a:ext cx="1239838" cy="2089150"/>
          </a:xfrm>
          <a:prstGeom prst="roundRect">
            <a:avLst>
              <a:gd name="adj" fmla="val 8251"/>
            </a:avLst>
          </a:prstGeom>
          <a:gradFill>
            <a:gsLst>
              <a:gs pos="0">
                <a:srgbClr val="FFFFFF"/>
              </a:gs>
              <a:gs pos="100000">
                <a:srgbClr val="FEF6F4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3" name="矩形: 圆角 202">
            <a:extLst>
              <a:ext uri="{FF2B5EF4-FFF2-40B4-BE49-F238E27FC236}">
                <a16:creationId xmlns:a16="http://schemas.microsoft.com/office/drawing/2014/main" id="{1EA58C76-7213-8941-AAD5-7CCFADFFD579}"/>
              </a:ext>
            </a:extLst>
          </p:cNvPr>
          <p:cNvSpPr/>
          <p:nvPr/>
        </p:nvSpPr>
        <p:spPr>
          <a:xfrm>
            <a:off x="8042275" y="4398963"/>
            <a:ext cx="1133475" cy="2089150"/>
          </a:xfrm>
          <a:prstGeom prst="roundRect">
            <a:avLst>
              <a:gd name="adj" fmla="val 8251"/>
            </a:avLst>
          </a:prstGeom>
          <a:gradFill>
            <a:gsLst>
              <a:gs pos="0">
                <a:srgbClr val="FCECE8"/>
              </a:gs>
              <a:gs pos="100000">
                <a:srgbClr val="FEF6F4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204" name="直接连接符 203">
            <a:extLst>
              <a:ext uri="{FF2B5EF4-FFF2-40B4-BE49-F238E27FC236}">
                <a16:creationId xmlns:a16="http://schemas.microsoft.com/office/drawing/2014/main" id="{2BB0BFD9-B303-9F8F-A82F-BA07AA5394DC}"/>
              </a:ext>
            </a:extLst>
          </p:cNvPr>
          <p:cNvCxnSpPr>
            <a:cxnSpLocks/>
          </p:cNvCxnSpPr>
          <p:nvPr/>
        </p:nvCxnSpPr>
        <p:spPr>
          <a:xfrm>
            <a:off x="8185150" y="4975225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" name="直接连接符 204">
            <a:extLst>
              <a:ext uri="{FF2B5EF4-FFF2-40B4-BE49-F238E27FC236}">
                <a16:creationId xmlns:a16="http://schemas.microsoft.com/office/drawing/2014/main" id="{B793D903-E930-8060-A736-12C01CAA6652}"/>
              </a:ext>
            </a:extLst>
          </p:cNvPr>
          <p:cNvCxnSpPr>
            <a:cxnSpLocks/>
          </p:cNvCxnSpPr>
          <p:nvPr/>
        </p:nvCxnSpPr>
        <p:spPr>
          <a:xfrm>
            <a:off x="8175625" y="571500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6" name="直接连接符 205">
            <a:extLst>
              <a:ext uri="{FF2B5EF4-FFF2-40B4-BE49-F238E27FC236}">
                <a16:creationId xmlns:a16="http://schemas.microsoft.com/office/drawing/2014/main" id="{B4016226-A6A9-D10B-7412-B57FFC33D242}"/>
              </a:ext>
            </a:extLst>
          </p:cNvPr>
          <p:cNvCxnSpPr>
            <a:cxnSpLocks/>
          </p:cNvCxnSpPr>
          <p:nvPr/>
        </p:nvCxnSpPr>
        <p:spPr>
          <a:xfrm>
            <a:off x="8108950" y="6364288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7" name="直接连接符 206">
            <a:extLst>
              <a:ext uri="{FF2B5EF4-FFF2-40B4-BE49-F238E27FC236}">
                <a16:creationId xmlns:a16="http://schemas.microsoft.com/office/drawing/2014/main" id="{36D4BCBC-5A37-F6CA-A507-2AF5560AE803}"/>
              </a:ext>
            </a:extLst>
          </p:cNvPr>
          <p:cNvCxnSpPr>
            <a:cxnSpLocks/>
          </p:cNvCxnSpPr>
          <p:nvPr/>
        </p:nvCxnSpPr>
        <p:spPr>
          <a:xfrm>
            <a:off x="6816725" y="4975225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8" name="直接连接符 207">
            <a:extLst>
              <a:ext uri="{FF2B5EF4-FFF2-40B4-BE49-F238E27FC236}">
                <a16:creationId xmlns:a16="http://schemas.microsoft.com/office/drawing/2014/main" id="{006E3976-540F-9E04-2C8B-D77F14AA7BD5}"/>
              </a:ext>
            </a:extLst>
          </p:cNvPr>
          <p:cNvCxnSpPr>
            <a:cxnSpLocks/>
          </p:cNvCxnSpPr>
          <p:nvPr/>
        </p:nvCxnSpPr>
        <p:spPr>
          <a:xfrm>
            <a:off x="6807200" y="5729288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直接连接符 208">
            <a:extLst>
              <a:ext uri="{FF2B5EF4-FFF2-40B4-BE49-F238E27FC236}">
                <a16:creationId xmlns:a16="http://schemas.microsoft.com/office/drawing/2014/main" id="{905CAD05-B339-F262-8095-68D0A660DFD9}"/>
              </a:ext>
            </a:extLst>
          </p:cNvPr>
          <p:cNvCxnSpPr>
            <a:cxnSpLocks/>
          </p:cNvCxnSpPr>
          <p:nvPr/>
        </p:nvCxnSpPr>
        <p:spPr>
          <a:xfrm>
            <a:off x="6813550" y="639445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0" name="直接连接符 209">
            <a:extLst>
              <a:ext uri="{FF2B5EF4-FFF2-40B4-BE49-F238E27FC236}">
                <a16:creationId xmlns:a16="http://schemas.microsoft.com/office/drawing/2014/main" id="{80111648-876D-E088-893C-4F9373B37773}"/>
              </a:ext>
            </a:extLst>
          </p:cNvPr>
          <p:cNvCxnSpPr>
            <a:cxnSpLocks/>
          </p:cNvCxnSpPr>
          <p:nvPr/>
        </p:nvCxnSpPr>
        <p:spPr>
          <a:xfrm>
            <a:off x="5392738" y="4975225"/>
            <a:ext cx="99218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1" name="直接连接符 210">
            <a:extLst>
              <a:ext uri="{FF2B5EF4-FFF2-40B4-BE49-F238E27FC236}">
                <a16:creationId xmlns:a16="http://schemas.microsoft.com/office/drawing/2014/main" id="{50424FA6-E774-90E5-4088-D3C09B77F928}"/>
              </a:ext>
            </a:extLst>
          </p:cNvPr>
          <p:cNvCxnSpPr>
            <a:cxnSpLocks/>
          </p:cNvCxnSpPr>
          <p:nvPr/>
        </p:nvCxnSpPr>
        <p:spPr>
          <a:xfrm>
            <a:off x="5383213" y="5729288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2" name="直接连接符 211">
            <a:extLst>
              <a:ext uri="{FF2B5EF4-FFF2-40B4-BE49-F238E27FC236}">
                <a16:creationId xmlns:a16="http://schemas.microsoft.com/office/drawing/2014/main" id="{EBC9BA5F-572D-0252-179A-CD90D23DDD67}"/>
              </a:ext>
            </a:extLst>
          </p:cNvPr>
          <p:cNvCxnSpPr>
            <a:cxnSpLocks/>
          </p:cNvCxnSpPr>
          <p:nvPr/>
        </p:nvCxnSpPr>
        <p:spPr>
          <a:xfrm>
            <a:off x="5410200" y="639445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3" name="矩形: 圆角 212">
            <a:extLst>
              <a:ext uri="{FF2B5EF4-FFF2-40B4-BE49-F238E27FC236}">
                <a16:creationId xmlns:a16="http://schemas.microsoft.com/office/drawing/2014/main" id="{E39AA3F1-7E4B-08DD-7423-F7CFAB4A8D47}"/>
              </a:ext>
            </a:extLst>
          </p:cNvPr>
          <p:cNvSpPr/>
          <p:nvPr/>
        </p:nvSpPr>
        <p:spPr>
          <a:xfrm>
            <a:off x="10688638" y="4398963"/>
            <a:ext cx="1239837" cy="2089150"/>
          </a:xfrm>
          <a:prstGeom prst="roundRect">
            <a:avLst>
              <a:gd name="adj" fmla="val 8251"/>
            </a:avLst>
          </a:prstGeom>
          <a:gradFill>
            <a:gsLst>
              <a:gs pos="0">
                <a:srgbClr val="FCECE8"/>
              </a:gs>
              <a:gs pos="100000">
                <a:srgbClr val="FEF6F4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214" name="直接连接符 213">
            <a:extLst>
              <a:ext uri="{FF2B5EF4-FFF2-40B4-BE49-F238E27FC236}">
                <a16:creationId xmlns:a16="http://schemas.microsoft.com/office/drawing/2014/main" id="{CA8DDC77-138B-65D4-2B0A-FC29896E049A}"/>
              </a:ext>
            </a:extLst>
          </p:cNvPr>
          <p:cNvCxnSpPr>
            <a:cxnSpLocks/>
          </p:cNvCxnSpPr>
          <p:nvPr/>
        </p:nvCxnSpPr>
        <p:spPr>
          <a:xfrm>
            <a:off x="10733088" y="4975225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5" name="直接连接符 214">
            <a:extLst>
              <a:ext uri="{FF2B5EF4-FFF2-40B4-BE49-F238E27FC236}">
                <a16:creationId xmlns:a16="http://schemas.microsoft.com/office/drawing/2014/main" id="{4BD4DCFD-405C-D13D-5762-841BBF7F1B27}"/>
              </a:ext>
            </a:extLst>
          </p:cNvPr>
          <p:cNvCxnSpPr>
            <a:cxnSpLocks/>
          </p:cNvCxnSpPr>
          <p:nvPr/>
        </p:nvCxnSpPr>
        <p:spPr>
          <a:xfrm>
            <a:off x="10723563" y="569595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6" name="直接连接符 215">
            <a:extLst>
              <a:ext uri="{FF2B5EF4-FFF2-40B4-BE49-F238E27FC236}">
                <a16:creationId xmlns:a16="http://schemas.microsoft.com/office/drawing/2014/main" id="{3EC562CA-376D-8C98-2C22-666814A03666}"/>
              </a:ext>
            </a:extLst>
          </p:cNvPr>
          <p:cNvCxnSpPr>
            <a:cxnSpLocks/>
          </p:cNvCxnSpPr>
          <p:nvPr/>
        </p:nvCxnSpPr>
        <p:spPr>
          <a:xfrm>
            <a:off x="10733088" y="639445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7" name="矩形: 圆角 216">
            <a:extLst>
              <a:ext uri="{FF2B5EF4-FFF2-40B4-BE49-F238E27FC236}">
                <a16:creationId xmlns:a16="http://schemas.microsoft.com/office/drawing/2014/main" id="{B9D3ED45-20B3-7B3E-421D-18856178405B}"/>
              </a:ext>
            </a:extLst>
          </p:cNvPr>
          <p:cNvSpPr/>
          <p:nvPr/>
        </p:nvSpPr>
        <p:spPr>
          <a:xfrm>
            <a:off x="9248775" y="4398963"/>
            <a:ext cx="1384300" cy="2089150"/>
          </a:xfrm>
          <a:prstGeom prst="roundRect">
            <a:avLst>
              <a:gd name="adj" fmla="val 8251"/>
            </a:avLst>
          </a:prstGeom>
          <a:gradFill>
            <a:gsLst>
              <a:gs pos="0">
                <a:srgbClr val="FFFFFF"/>
              </a:gs>
              <a:gs pos="100000">
                <a:srgbClr val="FEF6F4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218" name="直接连接符 217">
            <a:extLst>
              <a:ext uri="{FF2B5EF4-FFF2-40B4-BE49-F238E27FC236}">
                <a16:creationId xmlns:a16="http://schemas.microsoft.com/office/drawing/2014/main" id="{0200E59F-90F6-635F-353B-6BAA6FBD359D}"/>
              </a:ext>
            </a:extLst>
          </p:cNvPr>
          <p:cNvCxnSpPr>
            <a:cxnSpLocks/>
          </p:cNvCxnSpPr>
          <p:nvPr/>
        </p:nvCxnSpPr>
        <p:spPr>
          <a:xfrm>
            <a:off x="9405938" y="4975225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9" name="直接连接符 218">
            <a:extLst>
              <a:ext uri="{FF2B5EF4-FFF2-40B4-BE49-F238E27FC236}">
                <a16:creationId xmlns:a16="http://schemas.microsoft.com/office/drawing/2014/main" id="{E40EE848-7A57-6AE1-9D5C-117B4775C6D2}"/>
              </a:ext>
            </a:extLst>
          </p:cNvPr>
          <p:cNvCxnSpPr>
            <a:cxnSpLocks/>
          </p:cNvCxnSpPr>
          <p:nvPr/>
        </p:nvCxnSpPr>
        <p:spPr>
          <a:xfrm>
            <a:off x="9423400" y="5705475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0" name="直接连接符 219">
            <a:extLst>
              <a:ext uri="{FF2B5EF4-FFF2-40B4-BE49-F238E27FC236}">
                <a16:creationId xmlns:a16="http://schemas.microsoft.com/office/drawing/2014/main" id="{6D6C5095-DBF8-D971-91D2-10928C499D1F}"/>
              </a:ext>
            </a:extLst>
          </p:cNvPr>
          <p:cNvCxnSpPr>
            <a:cxnSpLocks/>
          </p:cNvCxnSpPr>
          <p:nvPr/>
        </p:nvCxnSpPr>
        <p:spPr>
          <a:xfrm>
            <a:off x="9423400" y="6394450"/>
            <a:ext cx="990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21" name="表格 220">
            <a:extLst>
              <a:ext uri="{FF2B5EF4-FFF2-40B4-BE49-F238E27FC236}">
                <a16:creationId xmlns:a16="http://schemas.microsoft.com/office/drawing/2014/main" id="{DC38BF37-B9DA-4955-5905-4F4D26929B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586133"/>
              </p:ext>
            </p:extLst>
          </p:nvPr>
        </p:nvGraphicFramePr>
        <p:xfrm>
          <a:off x="4440238" y="3806825"/>
          <a:ext cx="7491412" cy="2743201"/>
        </p:xfrm>
        <a:graphic>
          <a:graphicData uri="http://schemas.openxmlformats.org/drawingml/2006/table">
            <a:tbl>
              <a:tblPr/>
              <a:tblGrid>
                <a:gridCol w="822325">
                  <a:extLst>
                    <a:ext uri="{9D8B030D-6E8A-4147-A177-3AD203B41FA5}">
                      <a16:colId xmlns:a16="http://schemas.microsoft.com/office/drawing/2014/main" val="2859355956"/>
                    </a:ext>
                  </a:extLst>
                </a:gridCol>
                <a:gridCol w="1484312">
                  <a:extLst>
                    <a:ext uri="{9D8B030D-6E8A-4147-A177-3AD203B41FA5}">
                      <a16:colId xmlns:a16="http://schemas.microsoft.com/office/drawing/2014/main" val="1237235168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281066739"/>
                    </a:ext>
                  </a:extLst>
                </a:gridCol>
                <a:gridCol w="1377950">
                  <a:extLst>
                    <a:ext uri="{9D8B030D-6E8A-4147-A177-3AD203B41FA5}">
                      <a16:colId xmlns:a16="http://schemas.microsoft.com/office/drawing/2014/main" val="3075654369"/>
                    </a:ext>
                  </a:extLst>
                </a:gridCol>
                <a:gridCol w="1420812">
                  <a:extLst>
                    <a:ext uri="{9D8B030D-6E8A-4147-A177-3AD203B41FA5}">
                      <a16:colId xmlns:a16="http://schemas.microsoft.com/office/drawing/2014/main" val="3622860682"/>
                    </a:ext>
                  </a:extLst>
                </a:gridCol>
                <a:gridCol w="1263650">
                  <a:extLst>
                    <a:ext uri="{9D8B030D-6E8A-4147-A177-3AD203B41FA5}">
                      <a16:colId xmlns:a16="http://schemas.microsoft.com/office/drawing/2014/main" val="295693024"/>
                    </a:ext>
                  </a:extLst>
                </a:gridCol>
              </a:tblGrid>
              <a:tr h="604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管道规格</a:t>
                      </a:r>
                      <a:endParaRPr kumimoji="0" lang="zh-CN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53119" marR="53119" marT="26564" marB="2656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外观</a:t>
                      </a:r>
                      <a:endParaRPr kumimoji="0" lang="zh-CN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3119" marR="53119" marT="26564" marB="2656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壁厚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/mm</a:t>
                      </a:r>
                      <a:endParaRPr kumimoji="0" lang="zh-CN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3119" marR="53119" marT="26564" marB="2656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环刚度</a:t>
                      </a:r>
                      <a:r>
                        <a:rPr kumimoji="0" lang="en-US" altLang="zh-CN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/kN/m</a:t>
                      </a:r>
                      <a:r>
                        <a:rPr kumimoji="0" lang="en-US" altLang="zh-CN" sz="1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kumimoji="0" lang="zh-CN" altLang="zh-CN" sz="1400" b="1" i="0" u="none" strike="noStrike" cap="none" normalizeH="0" baseline="300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53119" marR="53119" marT="26564" marB="2656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环柔性</a:t>
                      </a:r>
                      <a:endParaRPr kumimoji="0" lang="zh-CN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53119" marR="53119" marT="26564" marB="2656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烘箱实验</a:t>
                      </a:r>
                      <a:endParaRPr kumimoji="0" lang="zh-CN" altLang="zh-CN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53119" marR="53119" marT="26564" marB="2656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140346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  DN1500</a:t>
                      </a:r>
                      <a:endParaRPr kumimoji="0" lang="zh-CN" altLang="zh-CN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内外壁清洁、平整、色泽一致、无缺陷、加强肋高度、宽度及螺旋间隔一致</a:t>
                      </a:r>
                      <a:endParaRPr kumimoji="0" lang="zh-CN" altLang="zh-CN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6.5</a:t>
                      </a:r>
                      <a:endParaRPr kumimoji="0" lang="zh-CN" alt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17.23</a:t>
                      </a:r>
                      <a:endParaRPr kumimoji="0" lang="zh-CN" alt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试样圆滑，无反向弯曲，无破裂，试样沿肋切割线处开始撕裂允许值小于</a:t>
                      </a:r>
                      <a:r>
                        <a:rPr kumimoji="0" lang="en-US" alt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0.75dn</a:t>
                      </a: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或者</a:t>
                      </a:r>
                      <a:r>
                        <a:rPr kumimoji="0" lang="en-US" alt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75mm</a:t>
                      </a: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（取较小值）</a:t>
                      </a:r>
                      <a:endParaRPr kumimoji="0" lang="zh-CN" altLang="zh-CN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熔接处应无分层、无开裂</a:t>
                      </a:r>
                      <a:endParaRPr kumimoji="0" lang="zh-CN" altLang="zh-CN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290728"/>
                  </a:ext>
                </a:extLst>
              </a:tr>
              <a:tr h="7175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  DN1000</a:t>
                      </a:r>
                      <a:endParaRPr kumimoji="0" lang="zh-CN" alt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内外壁清洁、平整、色泽一致、无缺陷、加强肋高度、宽度及螺旋间隔一致</a:t>
                      </a:r>
                      <a:endParaRPr kumimoji="0" lang="zh-CN" altLang="zh-CN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5.7-5.8</a:t>
                      </a:r>
                      <a:endParaRPr kumimoji="0" lang="zh-CN" alt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19.72</a:t>
                      </a:r>
                      <a:endParaRPr kumimoji="0" lang="zh-CN" alt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试样圆滑，无反向弯曲，无破裂，试样沿肋切割线处开始撕裂允许值小于</a:t>
                      </a:r>
                      <a:r>
                        <a:rPr kumimoji="0" lang="en-US" alt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0.75dn</a:t>
                      </a: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或者</a:t>
                      </a:r>
                      <a:r>
                        <a:rPr kumimoji="0" lang="en-US" alt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75mm</a:t>
                      </a: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（取较小值）</a:t>
                      </a:r>
                      <a:endParaRPr kumimoji="0" lang="zh-CN" altLang="zh-CN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熔接处应无分层、无开裂</a:t>
                      </a:r>
                      <a:endParaRPr kumimoji="0" lang="zh-CN" altLang="zh-CN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212951"/>
                  </a:ext>
                </a:extLst>
              </a:tr>
              <a:tr h="7540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9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  DN600</a:t>
                      </a:r>
                      <a:endParaRPr kumimoji="0" lang="zh-CN" altLang="zh-CN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内外壁清洁、平整、色泽一致、无缺陷、加强肋高度、宽度及螺旋间隔一致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4.0</a:t>
                      </a:r>
                      <a:endParaRPr kumimoji="0" lang="zh-CN" alt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20.22</a:t>
                      </a:r>
                      <a:endParaRPr kumimoji="0" lang="zh-CN" alt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试样圆滑，无反向弯曲，无破裂，试样沿肋切割线处开始撕裂允许值小于</a:t>
                      </a:r>
                      <a:r>
                        <a:rPr kumimoji="0" lang="en-US" alt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0.75dn</a:t>
                      </a: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或者</a:t>
                      </a:r>
                      <a:r>
                        <a:rPr kumimoji="0" lang="en-US" altLang="zh-CN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75mm</a:t>
                      </a: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（取较小值）</a:t>
                      </a:r>
                      <a:endParaRPr kumimoji="0" lang="zh-CN" altLang="zh-CN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微软雅黑" panose="020B0503020204020204" pitchFamily="34" charset="-122"/>
                        </a:rPr>
                        <a:t>熔接处应无分层、无开裂</a:t>
                      </a:r>
                      <a:endParaRPr kumimoji="0" lang="zh-CN" altLang="zh-CN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微软雅黑" panose="020B0503020204020204" pitchFamily="34" charset="-122"/>
                      </a:endParaRPr>
                    </a:p>
                  </a:txBody>
                  <a:tcPr marL="39839" marR="3983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6281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图片 57">
            <a:extLst>
              <a:ext uri="{FF2B5EF4-FFF2-40B4-BE49-F238E27FC236}">
                <a16:creationId xmlns:a16="http://schemas.microsoft.com/office/drawing/2014/main" id="{AF9FCFD1-A199-2460-7077-64E020066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31575" y="-793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" name="文本框 326">
            <a:extLst>
              <a:ext uri="{FF2B5EF4-FFF2-40B4-BE49-F238E27FC236}">
                <a16:creationId xmlns:a16="http://schemas.microsoft.com/office/drawing/2014/main" id="{F550066C-CC21-053E-A712-62CE87481078}"/>
              </a:ext>
            </a:extLst>
          </p:cNvPr>
          <p:cNvSpPr txBox="1"/>
          <p:nvPr/>
        </p:nvSpPr>
        <p:spPr>
          <a:xfrm>
            <a:off x="17463" y="46038"/>
            <a:ext cx="10660062" cy="763587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38" name="文本框 328">
            <a:extLst>
              <a:ext uri="{FF2B5EF4-FFF2-40B4-BE49-F238E27FC236}">
                <a16:creationId xmlns:a16="http://schemas.microsoft.com/office/drawing/2014/main" id="{8479BDB7-F3B1-D870-2578-5FDB9466C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46038"/>
            <a:ext cx="89487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加筋聚乙烯（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PE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）复合管优势</a:t>
            </a:r>
          </a:p>
        </p:txBody>
      </p:sp>
      <p:pic>
        <p:nvPicPr>
          <p:cNvPr id="5" name="Picture 3" descr="E:\2021年\顺方管业\产品照片\带承插口照片\2021.2.22库存照片\车间里\IMG_20201230_105156.jpg">
            <a:extLst>
              <a:ext uri="{FF2B5EF4-FFF2-40B4-BE49-F238E27FC236}">
                <a16:creationId xmlns:a16="http://schemas.microsoft.com/office/drawing/2014/main" id="{4529148C-F3BD-0C67-4B6D-F67DA2D14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5373" y="980728"/>
            <a:ext cx="3190207" cy="23928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2" descr="F:\2022\2022年销售\项目\山东项目\聊城\冠县\冠县水利局\管道吊装\多根吊装\9060991fa4dcab916dc7d5f34d3075c.jpg">
            <a:extLst>
              <a:ext uri="{FF2B5EF4-FFF2-40B4-BE49-F238E27FC236}">
                <a16:creationId xmlns:a16="http://schemas.microsoft.com/office/drawing/2014/main" id="{2FEBC395-596C-E9DF-D9F4-FE8DE8FA2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866532" y="787322"/>
            <a:ext cx="3034612" cy="22759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1" descr="F:\2022\2022年销售\项目\山东项目\聊城\冠县\冠县水利局\管道吊装\多根吊装\7db63dc28b716db104b6e4c4348c4c3.jpg">
            <a:extLst>
              <a:ext uri="{FF2B5EF4-FFF2-40B4-BE49-F238E27FC236}">
                <a16:creationId xmlns:a16="http://schemas.microsoft.com/office/drawing/2014/main" id="{3A9AE3F4-226F-7701-E310-E64C7BBFD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/>
          <a:srcRect t="14281" r="391"/>
          <a:stretch>
            <a:fillRect/>
          </a:stretch>
        </p:blipFill>
        <p:spPr bwMode="auto">
          <a:xfrm>
            <a:off x="8284362" y="4134709"/>
            <a:ext cx="3770151" cy="24343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A3A32321-F5A1-9BDA-8297-B0F8FDA2C21C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 rot="14171108" flipH="1">
            <a:off x="3667920" y="2370931"/>
            <a:ext cx="1262062" cy="2117725"/>
          </a:xfrm>
          <a:custGeom>
            <a:avLst/>
            <a:gdLst>
              <a:gd name="T0" fmla="*/ 2147483647 w 849"/>
              <a:gd name="T1" fmla="*/ 0 h 1133"/>
              <a:gd name="T2" fmla="*/ 2147483647 w 849"/>
              <a:gd name="T3" fmla="*/ 2147483647 h 1133"/>
              <a:gd name="T4" fmla="*/ 2147483647 w 849"/>
              <a:gd name="T5" fmla="*/ 2147483647 h 1133"/>
              <a:gd name="T6" fmla="*/ 2147483647 w 849"/>
              <a:gd name="T7" fmla="*/ 2147483647 h 1133"/>
              <a:gd name="T8" fmla="*/ 2147483647 w 849"/>
              <a:gd name="T9" fmla="*/ 2147483647 h 1133"/>
              <a:gd name="T10" fmla="*/ 2147483647 w 849"/>
              <a:gd name="T11" fmla="*/ 2147483647 h 1133"/>
              <a:gd name="T12" fmla="*/ 0 w 849"/>
              <a:gd name="T13" fmla="*/ 2147483647 h 1133"/>
              <a:gd name="T14" fmla="*/ 2147483647 w 849"/>
              <a:gd name="T15" fmla="*/ 0 h 11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49"/>
              <a:gd name="T25" fmla="*/ 0 h 1133"/>
              <a:gd name="T26" fmla="*/ 849 w 849"/>
              <a:gd name="T27" fmla="*/ 1133 h 11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49" h="1133">
                <a:moveTo>
                  <a:pt x="283" y="0"/>
                </a:moveTo>
                <a:cubicBezTo>
                  <a:pt x="595" y="0"/>
                  <a:pt x="849" y="253"/>
                  <a:pt x="849" y="567"/>
                </a:cubicBezTo>
                <a:cubicBezTo>
                  <a:pt x="849" y="880"/>
                  <a:pt x="595" y="1133"/>
                  <a:pt x="283" y="1133"/>
                </a:cubicBezTo>
                <a:cubicBezTo>
                  <a:pt x="283" y="1133"/>
                  <a:pt x="283" y="1133"/>
                  <a:pt x="283" y="1133"/>
                </a:cubicBezTo>
                <a:cubicBezTo>
                  <a:pt x="439" y="1133"/>
                  <a:pt x="566" y="1007"/>
                  <a:pt x="566" y="851"/>
                </a:cubicBezTo>
                <a:cubicBezTo>
                  <a:pt x="566" y="694"/>
                  <a:pt x="439" y="567"/>
                  <a:pt x="283" y="567"/>
                </a:cubicBezTo>
                <a:cubicBezTo>
                  <a:pt x="127" y="567"/>
                  <a:pt x="0" y="440"/>
                  <a:pt x="0" y="283"/>
                </a:cubicBezTo>
                <a:cubicBezTo>
                  <a:pt x="0" y="127"/>
                  <a:pt x="127" y="0"/>
                  <a:pt x="283" y="0"/>
                </a:cubicBez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chemeClr val="tx2">
                  <a:lumMod val="90000"/>
                  <a:lumOff val="10000"/>
                </a:schemeClr>
              </a:gs>
            </a:gsLst>
            <a:lin ang="8100000" scaled="1"/>
            <a:tileRect/>
          </a:gradFill>
          <a:ln w="3175" cap="flat" cmpd="sng" algn="ctr">
            <a:noFill/>
            <a:prstDash val="solid"/>
          </a:ln>
          <a:effectLst/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endParaRPr lang="en-US" sz="1050" b="1" kern="0" dirty="0">
              <a:sym typeface="Arial" panose="020B0604020202020204" pitchFamily="34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7AABDD1-121F-BA0B-97B5-A9D1B2A0AB7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168650" y="2963863"/>
            <a:ext cx="1074738" cy="107315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 w="57150">
            <a:solidFill>
              <a:srgbClr val="FFFFFF"/>
            </a:solidFill>
          </a:ln>
        </p:spPr>
        <p:style>
          <a:lnRef idx="2">
            <a:srgbClr val="ED5113">
              <a:shade val="50000"/>
            </a:srgbClr>
          </a:lnRef>
          <a:fillRef idx="1">
            <a:srgbClr val="ED5113"/>
          </a:fillRef>
          <a:effectRef idx="0">
            <a:srgbClr val="ED5113"/>
          </a:effectRef>
          <a:fontRef idx="minor">
            <a:sysClr val="window" lastClr="FFFFFF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环刚</a:t>
            </a:r>
          </a:p>
          <a:p>
            <a:pPr algn="ctr">
              <a:defRPr/>
            </a:pPr>
            <a:r>
              <a:rPr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度高</a:t>
            </a:r>
            <a:endParaRPr lang="en-US" altLang="zh-CN" dirty="0">
              <a:solidFill>
                <a:schemeClr val="tx1"/>
              </a:solidFill>
              <a:latin typeface="Calibri Light" panose="020F030202020403020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8AAF08F5-4122-82A0-D3B2-6FAF04C0A2F8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 rot="17771108" flipH="1">
            <a:off x="4560888" y="823913"/>
            <a:ext cx="1262062" cy="2119312"/>
          </a:xfrm>
          <a:custGeom>
            <a:avLst/>
            <a:gdLst>
              <a:gd name="T0" fmla="*/ 2147483647 w 849"/>
              <a:gd name="T1" fmla="*/ 0 h 1133"/>
              <a:gd name="T2" fmla="*/ 2147483647 w 849"/>
              <a:gd name="T3" fmla="*/ 2147483647 h 1133"/>
              <a:gd name="T4" fmla="*/ 2147483647 w 849"/>
              <a:gd name="T5" fmla="*/ 2147483647 h 1133"/>
              <a:gd name="T6" fmla="*/ 2147483647 w 849"/>
              <a:gd name="T7" fmla="*/ 2147483647 h 1133"/>
              <a:gd name="T8" fmla="*/ 2147483647 w 849"/>
              <a:gd name="T9" fmla="*/ 2147483647 h 1133"/>
              <a:gd name="T10" fmla="*/ 2147483647 w 849"/>
              <a:gd name="T11" fmla="*/ 2147483647 h 1133"/>
              <a:gd name="T12" fmla="*/ 0 w 849"/>
              <a:gd name="T13" fmla="*/ 2147483647 h 1133"/>
              <a:gd name="T14" fmla="*/ 2147483647 w 849"/>
              <a:gd name="T15" fmla="*/ 0 h 11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49"/>
              <a:gd name="T25" fmla="*/ 0 h 1133"/>
              <a:gd name="T26" fmla="*/ 849 w 849"/>
              <a:gd name="T27" fmla="*/ 1133 h 11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49" h="1133">
                <a:moveTo>
                  <a:pt x="283" y="0"/>
                </a:moveTo>
                <a:cubicBezTo>
                  <a:pt x="595" y="0"/>
                  <a:pt x="849" y="253"/>
                  <a:pt x="849" y="567"/>
                </a:cubicBezTo>
                <a:cubicBezTo>
                  <a:pt x="849" y="880"/>
                  <a:pt x="595" y="1133"/>
                  <a:pt x="283" y="1133"/>
                </a:cubicBezTo>
                <a:cubicBezTo>
                  <a:pt x="283" y="1133"/>
                  <a:pt x="283" y="1133"/>
                  <a:pt x="283" y="1133"/>
                </a:cubicBezTo>
                <a:cubicBezTo>
                  <a:pt x="439" y="1133"/>
                  <a:pt x="566" y="1007"/>
                  <a:pt x="566" y="851"/>
                </a:cubicBezTo>
                <a:cubicBezTo>
                  <a:pt x="566" y="694"/>
                  <a:pt x="439" y="567"/>
                  <a:pt x="283" y="567"/>
                </a:cubicBezTo>
                <a:cubicBezTo>
                  <a:pt x="127" y="567"/>
                  <a:pt x="0" y="440"/>
                  <a:pt x="0" y="283"/>
                </a:cubicBezTo>
                <a:cubicBezTo>
                  <a:pt x="0" y="127"/>
                  <a:pt x="127" y="0"/>
                  <a:pt x="283" y="0"/>
                </a:cubicBez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chemeClr val="accent4">
                  <a:lumMod val="75000"/>
                </a:schemeClr>
              </a:gs>
            </a:gsLst>
            <a:lin ang="8100000" scaled="1"/>
            <a:tileRect/>
          </a:gradFill>
          <a:ln w="3175" cap="flat" cmpd="sng" algn="ctr">
            <a:noFill/>
            <a:prstDash val="solid"/>
          </a:ln>
          <a:effectLst/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endParaRPr lang="en-US" sz="1050" b="1" kern="0" dirty="0">
              <a:sym typeface="Arial" panose="020B0604020202020204" pitchFamily="34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FA14BEF2-A5EF-BA44-3770-3003F858B77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297363" y="868363"/>
            <a:ext cx="1073150" cy="107315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57150">
            <a:solidFill>
              <a:srgbClr val="FFFFFF"/>
            </a:solidFill>
          </a:ln>
        </p:spPr>
        <p:style>
          <a:lnRef idx="2">
            <a:srgbClr val="ED5113">
              <a:shade val="50000"/>
            </a:srgbClr>
          </a:lnRef>
          <a:fillRef idx="1">
            <a:srgbClr val="ED5113"/>
          </a:fillRef>
          <a:effectRef idx="0">
            <a:srgbClr val="ED5113"/>
          </a:effectRef>
          <a:fontRef idx="minor">
            <a:sysClr val="window" lastClr="FFFFFF"/>
          </a:fontRef>
        </p:style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高剥离强度</a:t>
            </a:r>
            <a:endParaRPr lang="en-US" altLang="zh-CN">
              <a:latin typeface="Calibri Light" panose="020F03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CEF2592C-3D6D-A81A-049B-00119BB858ED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 rot="21371108" flipH="1">
            <a:off x="6346825" y="817563"/>
            <a:ext cx="1262063" cy="2117725"/>
          </a:xfrm>
          <a:custGeom>
            <a:avLst/>
            <a:gdLst>
              <a:gd name="T0" fmla="*/ 2147483647 w 849"/>
              <a:gd name="T1" fmla="*/ 0 h 1133"/>
              <a:gd name="T2" fmla="*/ 2147483647 w 849"/>
              <a:gd name="T3" fmla="*/ 2147483647 h 1133"/>
              <a:gd name="T4" fmla="*/ 2147483647 w 849"/>
              <a:gd name="T5" fmla="*/ 2147483647 h 1133"/>
              <a:gd name="T6" fmla="*/ 2147483647 w 849"/>
              <a:gd name="T7" fmla="*/ 2147483647 h 1133"/>
              <a:gd name="T8" fmla="*/ 2147483647 w 849"/>
              <a:gd name="T9" fmla="*/ 2147483647 h 1133"/>
              <a:gd name="T10" fmla="*/ 2147483647 w 849"/>
              <a:gd name="T11" fmla="*/ 2147483647 h 1133"/>
              <a:gd name="T12" fmla="*/ 0 w 849"/>
              <a:gd name="T13" fmla="*/ 2147483647 h 1133"/>
              <a:gd name="T14" fmla="*/ 2147483647 w 849"/>
              <a:gd name="T15" fmla="*/ 0 h 11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49"/>
              <a:gd name="T25" fmla="*/ 0 h 1133"/>
              <a:gd name="T26" fmla="*/ 849 w 849"/>
              <a:gd name="T27" fmla="*/ 1133 h 11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49" h="1133">
                <a:moveTo>
                  <a:pt x="283" y="0"/>
                </a:moveTo>
                <a:cubicBezTo>
                  <a:pt x="595" y="0"/>
                  <a:pt x="849" y="253"/>
                  <a:pt x="849" y="567"/>
                </a:cubicBezTo>
                <a:cubicBezTo>
                  <a:pt x="849" y="880"/>
                  <a:pt x="595" y="1133"/>
                  <a:pt x="283" y="1133"/>
                </a:cubicBezTo>
                <a:cubicBezTo>
                  <a:pt x="283" y="1133"/>
                  <a:pt x="283" y="1133"/>
                  <a:pt x="283" y="1133"/>
                </a:cubicBezTo>
                <a:cubicBezTo>
                  <a:pt x="439" y="1133"/>
                  <a:pt x="566" y="1007"/>
                  <a:pt x="566" y="851"/>
                </a:cubicBezTo>
                <a:cubicBezTo>
                  <a:pt x="566" y="694"/>
                  <a:pt x="439" y="567"/>
                  <a:pt x="283" y="567"/>
                </a:cubicBezTo>
                <a:cubicBezTo>
                  <a:pt x="127" y="567"/>
                  <a:pt x="0" y="440"/>
                  <a:pt x="0" y="283"/>
                </a:cubicBezTo>
                <a:cubicBezTo>
                  <a:pt x="0" y="127"/>
                  <a:pt x="127" y="0"/>
                  <a:pt x="283" y="0"/>
                </a:cubicBez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chemeClr val="accent3">
                  <a:lumMod val="75000"/>
                </a:schemeClr>
              </a:gs>
            </a:gsLst>
            <a:lin ang="8100000" scaled="1"/>
            <a:tileRect/>
          </a:gradFill>
          <a:ln w="3175" cap="flat" cmpd="sng" algn="ctr">
            <a:noFill/>
            <a:prstDash val="solid"/>
          </a:ln>
          <a:effectLst/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endParaRPr lang="en-US" sz="1050" b="1" kern="0" dirty="0">
              <a:sym typeface="Arial" panose="020B0604020202020204" pitchFamily="34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2F2514B1-37A5-0A6E-F04D-9C25C22A145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675438" y="796925"/>
            <a:ext cx="1073150" cy="1074738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57150">
            <a:solidFill>
              <a:srgbClr val="FFFFFF"/>
            </a:solidFill>
          </a:ln>
        </p:spPr>
        <p:style>
          <a:lnRef idx="2">
            <a:srgbClr val="ED5113">
              <a:shade val="50000"/>
            </a:srgbClr>
          </a:lnRef>
          <a:fillRef idx="1">
            <a:srgbClr val="ED5113"/>
          </a:fillRef>
          <a:effectRef idx="0">
            <a:srgbClr val="ED5113"/>
          </a:effectRef>
          <a:fontRef idx="minor">
            <a:sysClr val="window" lastClr="FFFFFF"/>
          </a:fontRef>
        </p:style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latin typeface="Calibri Light" panose="020F0302020204030204" pitchFamily="34" charset="0"/>
                <a:sym typeface="Arial" panose="020B0604020202020204" pitchFamily="34" charset="0"/>
              </a:rPr>
              <a:t>高承压</a:t>
            </a:r>
            <a:endParaRPr lang="en-US" altLang="zh-CN">
              <a:latin typeface="Calibri Light" panose="020F03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3589B365-2ADD-018F-0B39-449EF250A2DB}"/>
              </a:ext>
            </a:extLst>
          </p:cNvPr>
          <p:cNvSpPr/>
          <p:nvPr>
            <p:custDataLst>
              <p:tags r:id="rId7"/>
            </p:custDataLst>
          </p:nvPr>
        </p:nvSpPr>
        <p:spPr bwMode="auto">
          <a:xfrm rot="3371108" flipH="1">
            <a:off x="7239001" y="2370137"/>
            <a:ext cx="1262062" cy="2119313"/>
          </a:xfrm>
          <a:custGeom>
            <a:avLst/>
            <a:gdLst>
              <a:gd name="T0" fmla="*/ 2147483647 w 849"/>
              <a:gd name="T1" fmla="*/ 0 h 1133"/>
              <a:gd name="T2" fmla="*/ 2147483647 w 849"/>
              <a:gd name="T3" fmla="*/ 2147483647 h 1133"/>
              <a:gd name="T4" fmla="*/ 2147483647 w 849"/>
              <a:gd name="T5" fmla="*/ 2147483647 h 1133"/>
              <a:gd name="T6" fmla="*/ 2147483647 w 849"/>
              <a:gd name="T7" fmla="*/ 2147483647 h 1133"/>
              <a:gd name="T8" fmla="*/ 2147483647 w 849"/>
              <a:gd name="T9" fmla="*/ 2147483647 h 1133"/>
              <a:gd name="T10" fmla="*/ 2147483647 w 849"/>
              <a:gd name="T11" fmla="*/ 2147483647 h 1133"/>
              <a:gd name="T12" fmla="*/ 0 w 849"/>
              <a:gd name="T13" fmla="*/ 2147483647 h 1133"/>
              <a:gd name="T14" fmla="*/ 2147483647 w 849"/>
              <a:gd name="T15" fmla="*/ 0 h 11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49"/>
              <a:gd name="T25" fmla="*/ 0 h 1133"/>
              <a:gd name="T26" fmla="*/ 849 w 849"/>
              <a:gd name="T27" fmla="*/ 1133 h 11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49" h="1133">
                <a:moveTo>
                  <a:pt x="283" y="0"/>
                </a:moveTo>
                <a:cubicBezTo>
                  <a:pt x="595" y="0"/>
                  <a:pt x="849" y="253"/>
                  <a:pt x="849" y="567"/>
                </a:cubicBezTo>
                <a:cubicBezTo>
                  <a:pt x="849" y="880"/>
                  <a:pt x="595" y="1133"/>
                  <a:pt x="283" y="1133"/>
                </a:cubicBezTo>
                <a:cubicBezTo>
                  <a:pt x="283" y="1133"/>
                  <a:pt x="283" y="1133"/>
                  <a:pt x="283" y="1133"/>
                </a:cubicBezTo>
                <a:cubicBezTo>
                  <a:pt x="439" y="1133"/>
                  <a:pt x="566" y="1007"/>
                  <a:pt x="566" y="851"/>
                </a:cubicBezTo>
                <a:cubicBezTo>
                  <a:pt x="566" y="694"/>
                  <a:pt x="439" y="567"/>
                  <a:pt x="283" y="567"/>
                </a:cubicBezTo>
                <a:cubicBezTo>
                  <a:pt x="127" y="567"/>
                  <a:pt x="0" y="440"/>
                  <a:pt x="0" y="283"/>
                </a:cubicBezTo>
                <a:cubicBezTo>
                  <a:pt x="0" y="127"/>
                  <a:pt x="127" y="0"/>
                  <a:pt x="283" y="0"/>
                </a:cubicBez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chemeClr val="accent2">
                  <a:lumMod val="75000"/>
                </a:schemeClr>
              </a:gs>
            </a:gsLst>
            <a:lin ang="8100000" scaled="1"/>
            <a:tileRect/>
          </a:gradFill>
          <a:ln w="3175" cap="flat" cmpd="sng" algn="ctr">
            <a:noFill/>
            <a:prstDash val="solid"/>
          </a:ln>
          <a:effectLst/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endParaRPr lang="en-US" sz="1050" b="1" kern="0" dirty="0">
              <a:sym typeface="Arial" panose="020B0604020202020204" pitchFamily="34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6A1DA89A-CA3F-2ADC-B417-A5602ECCF811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915393" y="2836288"/>
            <a:ext cx="1073150" cy="1073150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57150">
            <a:solidFill>
              <a:srgbClr val="FFFFFF"/>
            </a:solidFill>
          </a:ln>
        </p:spPr>
        <p:style>
          <a:lnRef idx="2">
            <a:srgbClr val="ED5113">
              <a:shade val="50000"/>
            </a:srgbClr>
          </a:lnRef>
          <a:fillRef idx="1">
            <a:srgbClr val="ED5113"/>
          </a:fillRef>
          <a:effectRef idx="0">
            <a:srgbClr val="ED5113"/>
          </a:effectRef>
          <a:fontRef idx="minor">
            <a:sysClr val="window" lastClr="FFFFFF"/>
          </a:fontRef>
        </p:style>
        <p:txBody>
          <a:bodyPr lIns="0" tIns="0" rIns="0" bIns="0" anchor="ctr">
            <a:normAutofit fontScale="92500"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施工便利、安全</a:t>
            </a:r>
            <a:endParaRPr lang="en-US" altLang="zh-CN" dirty="0">
              <a:latin typeface="Calibri Light" panose="020F03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7C84BC35-816C-737C-EE1E-4890A0B0B051}"/>
              </a:ext>
            </a:extLst>
          </p:cNvPr>
          <p:cNvSpPr/>
          <p:nvPr>
            <p:custDataLst>
              <p:tags r:id="rId9"/>
            </p:custDataLst>
          </p:nvPr>
        </p:nvSpPr>
        <p:spPr bwMode="auto">
          <a:xfrm rot="6971108" flipH="1">
            <a:off x="6346826" y="3916362"/>
            <a:ext cx="1262062" cy="2119313"/>
          </a:xfrm>
          <a:custGeom>
            <a:avLst/>
            <a:gdLst>
              <a:gd name="T0" fmla="*/ 2147483647 w 849"/>
              <a:gd name="T1" fmla="*/ 0 h 1133"/>
              <a:gd name="T2" fmla="*/ 2147483647 w 849"/>
              <a:gd name="T3" fmla="*/ 2147483647 h 1133"/>
              <a:gd name="T4" fmla="*/ 2147483647 w 849"/>
              <a:gd name="T5" fmla="*/ 2147483647 h 1133"/>
              <a:gd name="T6" fmla="*/ 2147483647 w 849"/>
              <a:gd name="T7" fmla="*/ 2147483647 h 1133"/>
              <a:gd name="T8" fmla="*/ 2147483647 w 849"/>
              <a:gd name="T9" fmla="*/ 2147483647 h 1133"/>
              <a:gd name="T10" fmla="*/ 2147483647 w 849"/>
              <a:gd name="T11" fmla="*/ 2147483647 h 1133"/>
              <a:gd name="T12" fmla="*/ 0 w 849"/>
              <a:gd name="T13" fmla="*/ 2147483647 h 1133"/>
              <a:gd name="T14" fmla="*/ 2147483647 w 849"/>
              <a:gd name="T15" fmla="*/ 0 h 11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49"/>
              <a:gd name="T25" fmla="*/ 0 h 1133"/>
              <a:gd name="T26" fmla="*/ 849 w 849"/>
              <a:gd name="T27" fmla="*/ 1133 h 11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49" h="1133">
                <a:moveTo>
                  <a:pt x="283" y="0"/>
                </a:moveTo>
                <a:cubicBezTo>
                  <a:pt x="595" y="0"/>
                  <a:pt x="849" y="253"/>
                  <a:pt x="849" y="567"/>
                </a:cubicBezTo>
                <a:cubicBezTo>
                  <a:pt x="849" y="880"/>
                  <a:pt x="595" y="1133"/>
                  <a:pt x="283" y="1133"/>
                </a:cubicBezTo>
                <a:cubicBezTo>
                  <a:pt x="283" y="1133"/>
                  <a:pt x="283" y="1133"/>
                  <a:pt x="283" y="1133"/>
                </a:cubicBezTo>
                <a:cubicBezTo>
                  <a:pt x="439" y="1133"/>
                  <a:pt x="566" y="1007"/>
                  <a:pt x="566" y="851"/>
                </a:cubicBezTo>
                <a:cubicBezTo>
                  <a:pt x="566" y="694"/>
                  <a:pt x="439" y="567"/>
                  <a:pt x="283" y="567"/>
                </a:cubicBezTo>
                <a:cubicBezTo>
                  <a:pt x="127" y="567"/>
                  <a:pt x="0" y="440"/>
                  <a:pt x="0" y="283"/>
                </a:cubicBezTo>
                <a:cubicBezTo>
                  <a:pt x="0" y="127"/>
                  <a:pt x="127" y="0"/>
                  <a:pt x="283" y="0"/>
                </a:cubicBez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chemeClr val="bg1">
                  <a:lumMod val="50000"/>
                </a:schemeClr>
              </a:gs>
            </a:gsLst>
            <a:lin ang="8100000" scaled="1"/>
            <a:tileRect/>
          </a:gradFill>
          <a:ln w="3175" cap="flat" cmpd="sng" algn="ctr">
            <a:noFill/>
            <a:prstDash val="solid"/>
          </a:ln>
          <a:effectLst/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endParaRPr lang="en-US" sz="1050" b="1" kern="0" dirty="0">
              <a:sym typeface="Arial" panose="020B0604020202020204" pitchFamily="34" charset="0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6A7E3C53-8A40-E51D-72C9-A1865ECC0E69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6799263" y="4916488"/>
            <a:ext cx="1073150" cy="1074737"/>
          </a:xfrm>
          <a:prstGeom prst="ellipse">
            <a:avLst/>
          </a:prstGeom>
          <a:solidFill>
            <a:schemeClr val="bg1">
              <a:lumMod val="50000"/>
            </a:schemeClr>
          </a:solidFill>
          <a:ln w="57150">
            <a:solidFill>
              <a:srgbClr val="FFFFFF"/>
            </a:solidFill>
          </a:ln>
        </p:spPr>
        <p:style>
          <a:lnRef idx="2">
            <a:srgbClr val="ED5113">
              <a:shade val="50000"/>
            </a:srgbClr>
          </a:lnRef>
          <a:fillRef idx="1">
            <a:srgbClr val="ED5113"/>
          </a:fillRef>
          <a:effectRef idx="0">
            <a:srgbClr val="ED5113"/>
          </a:effectRef>
          <a:fontRef idx="minor">
            <a:sysClr val="window" lastClr="FFFFFF"/>
          </a:fontRef>
        </p:style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耐疲劳</a:t>
            </a:r>
            <a:endParaRPr lang="en-US" altLang="zh-CN">
              <a:latin typeface="Calibri Light" panose="020F03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56597A75-36E1-4AD9-DF52-0296CE9B0443}"/>
              </a:ext>
            </a:extLst>
          </p:cNvPr>
          <p:cNvSpPr/>
          <p:nvPr>
            <p:custDataLst>
              <p:tags r:id="rId11"/>
            </p:custDataLst>
          </p:nvPr>
        </p:nvSpPr>
        <p:spPr bwMode="auto">
          <a:xfrm rot="10571108" flipH="1">
            <a:off x="4560888" y="3916363"/>
            <a:ext cx="1262062" cy="2119312"/>
          </a:xfrm>
          <a:custGeom>
            <a:avLst/>
            <a:gdLst>
              <a:gd name="T0" fmla="*/ 2147483647 w 849"/>
              <a:gd name="T1" fmla="*/ 0 h 1133"/>
              <a:gd name="T2" fmla="*/ 2147483647 w 849"/>
              <a:gd name="T3" fmla="*/ 2147483647 h 1133"/>
              <a:gd name="T4" fmla="*/ 2147483647 w 849"/>
              <a:gd name="T5" fmla="*/ 2147483647 h 1133"/>
              <a:gd name="T6" fmla="*/ 2147483647 w 849"/>
              <a:gd name="T7" fmla="*/ 2147483647 h 1133"/>
              <a:gd name="T8" fmla="*/ 2147483647 w 849"/>
              <a:gd name="T9" fmla="*/ 2147483647 h 1133"/>
              <a:gd name="T10" fmla="*/ 2147483647 w 849"/>
              <a:gd name="T11" fmla="*/ 2147483647 h 1133"/>
              <a:gd name="T12" fmla="*/ 0 w 849"/>
              <a:gd name="T13" fmla="*/ 2147483647 h 1133"/>
              <a:gd name="T14" fmla="*/ 2147483647 w 849"/>
              <a:gd name="T15" fmla="*/ 0 h 113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849"/>
              <a:gd name="T25" fmla="*/ 0 h 1133"/>
              <a:gd name="T26" fmla="*/ 849 w 849"/>
              <a:gd name="T27" fmla="*/ 1133 h 113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49" h="1133">
                <a:moveTo>
                  <a:pt x="283" y="0"/>
                </a:moveTo>
                <a:cubicBezTo>
                  <a:pt x="595" y="0"/>
                  <a:pt x="849" y="253"/>
                  <a:pt x="849" y="567"/>
                </a:cubicBezTo>
                <a:cubicBezTo>
                  <a:pt x="849" y="880"/>
                  <a:pt x="595" y="1133"/>
                  <a:pt x="283" y="1133"/>
                </a:cubicBezTo>
                <a:cubicBezTo>
                  <a:pt x="283" y="1133"/>
                  <a:pt x="283" y="1133"/>
                  <a:pt x="283" y="1133"/>
                </a:cubicBezTo>
                <a:cubicBezTo>
                  <a:pt x="439" y="1133"/>
                  <a:pt x="566" y="1007"/>
                  <a:pt x="566" y="851"/>
                </a:cubicBezTo>
                <a:cubicBezTo>
                  <a:pt x="566" y="694"/>
                  <a:pt x="439" y="567"/>
                  <a:pt x="283" y="567"/>
                </a:cubicBezTo>
                <a:cubicBezTo>
                  <a:pt x="127" y="567"/>
                  <a:pt x="0" y="440"/>
                  <a:pt x="0" y="283"/>
                </a:cubicBezTo>
                <a:cubicBezTo>
                  <a:pt x="0" y="127"/>
                  <a:pt x="127" y="0"/>
                  <a:pt x="283" y="0"/>
                </a:cubicBez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7030A0"/>
              </a:gs>
            </a:gsLst>
            <a:lin ang="8100000" scaled="1"/>
            <a:tileRect/>
          </a:gradFill>
          <a:ln w="3175" cap="flat" cmpd="sng" algn="ctr">
            <a:noFill/>
            <a:prstDash val="solid"/>
          </a:ln>
          <a:effectLst/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endParaRPr lang="en-US" sz="1050" b="1" kern="0" dirty="0">
              <a:sym typeface="Arial" panose="020B0604020202020204" pitchFamily="34" charset="0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73B07021-1CC9-5B43-63FE-99DAD25E3675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4419600" y="4987925"/>
            <a:ext cx="1074738" cy="1074738"/>
          </a:xfrm>
          <a:prstGeom prst="ellipse">
            <a:avLst/>
          </a:prstGeom>
          <a:solidFill>
            <a:srgbClr val="7030A0"/>
          </a:solidFill>
          <a:ln w="57150">
            <a:solidFill>
              <a:srgbClr val="FFFFFF"/>
            </a:solidFill>
          </a:ln>
        </p:spPr>
        <p:style>
          <a:lnRef idx="2">
            <a:srgbClr val="ED5113">
              <a:shade val="50000"/>
            </a:srgbClr>
          </a:lnRef>
          <a:fillRef idx="1">
            <a:srgbClr val="ED5113"/>
          </a:fillRef>
          <a:effectRef idx="0">
            <a:srgbClr val="ED5113"/>
          </a:effectRef>
          <a:fontRef idx="minor">
            <a:sysClr val="window" lastClr="FFFFFF"/>
          </a:fontRef>
        </p:style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ea"/>
              </a:rPr>
              <a:t>耐慢裂纹增长</a:t>
            </a:r>
            <a:endParaRPr lang="en-US" altLang="zh-CN">
              <a:latin typeface="Calibri Light" panose="020F0302020204030204" pitchFamily="34" charset="0"/>
              <a:ea typeface="黑体" panose="02010609060101010101" pitchFamily="49" charset="-122"/>
              <a:cs typeface="等线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E1C81AF0-9586-D42E-3F73-712FEFF53A4F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302250" y="2646363"/>
            <a:ext cx="1565275" cy="1566862"/>
          </a:xfrm>
          <a:prstGeom prst="ellipse">
            <a:avLst/>
          </a:prstGeom>
          <a:solidFill>
            <a:srgbClr val="C00000"/>
          </a:solidFill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zh-CN" altLang="zh-CN" sz="20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加筋聚乙烯复合管是创新性产品</a:t>
            </a:r>
            <a:endParaRPr lang="en-US" altLang="zh-CN" sz="2000" b="1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C19DF543-D6AF-E314-0A2B-38ED793B4AE8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22125" t="23986" r="16463" b="732"/>
          <a:stretch/>
        </p:blipFill>
        <p:spPr>
          <a:xfrm>
            <a:off x="171296" y="4205844"/>
            <a:ext cx="3536720" cy="24343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半闭框 228">
            <a:extLst>
              <a:ext uri="{FF2B5EF4-FFF2-40B4-BE49-F238E27FC236}">
                <a16:creationId xmlns:a16="http://schemas.microsoft.com/office/drawing/2014/main" id="{2ACBA12B-2E63-C666-48E1-D97B8FAF702B}"/>
              </a:ext>
            </a:extLst>
          </p:cNvPr>
          <p:cNvSpPr/>
          <p:nvPr/>
        </p:nvSpPr>
        <p:spPr>
          <a:xfrm rot="8100000">
            <a:off x="11569700" y="6581775"/>
            <a:ext cx="190500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0" name="半闭框 229">
            <a:extLst>
              <a:ext uri="{FF2B5EF4-FFF2-40B4-BE49-F238E27FC236}">
                <a16:creationId xmlns:a16="http://schemas.microsoft.com/office/drawing/2014/main" id="{C596D89A-E9B7-E584-D676-ED5790241849}"/>
              </a:ext>
            </a:extLst>
          </p:cNvPr>
          <p:cNvSpPr/>
          <p:nvPr/>
        </p:nvSpPr>
        <p:spPr>
          <a:xfrm rot="8100000">
            <a:off x="11296650" y="6581775"/>
            <a:ext cx="192088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1" name="半闭框 230">
            <a:extLst>
              <a:ext uri="{FF2B5EF4-FFF2-40B4-BE49-F238E27FC236}">
                <a16:creationId xmlns:a16="http://schemas.microsoft.com/office/drawing/2014/main" id="{EEA44F18-0A4D-CFAD-B5CB-BC2CB6FA6233}"/>
              </a:ext>
            </a:extLst>
          </p:cNvPr>
          <p:cNvSpPr/>
          <p:nvPr/>
        </p:nvSpPr>
        <p:spPr>
          <a:xfrm rot="8100000">
            <a:off x="11841163" y="6581775"/>
            <a:ext cx="192087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9463" name="图片 57">
            <a:extLst>
              <a:ext uri="{FF2B5EF4-FFF2-40B4-BE49-F238E27FC236}">
                <a16:creationId xmlns:a16="http://schemas.microsoft.com/office/drawing/2014/main" id="{3CF3A97B-5A62-BAF8-84FB-EF23CEF64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31575" y="-793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5" name="矩形 284">
            <a:extLst>
              <a:ext uri="{FF2B5EF4-FFF2-40B4-BE49-F238E27FC236}">
                <a16:creationId xmlns:a16="http://schemas.microsoft.com/office/drawing/2014/main" id="{A3D831E4-CE2F-F8B5-4C9A-012D76590007}"/>
              </a:ext>
            </a:extLst>
          </p:cNvPr>
          <p:cNvSpPr/>
          <p:nvPr/>
        </p:nvSpPr>
        <p:spPr>
          <a:xfrm>
            <a:off x="-42863" y="6805613"/>
            <a:ext cx="9483726" cy="119062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" name="文本框 326">
            <a:extLst>
              <a:ext uri="{FF2B5EF4-FFF2-40B4-BE49-F238E27FC236}">
                <a16:creationId xmlns:a16="http://schemas.microsoft.com/office/drawing/2014/main" id="{747851EB-081D-9D25-B642-EF40DB63C593}"/>
              </a:ext>
            </a:extLst>
          </p:cNvPr>
          <p:cNvSpPr txBox="1"/>
          <p:nvPr/>
        </p:nvSpPr>
        <p:spPr>
          <a:xfrm>
            <a:off x="17463" y="258763"/>
            <a:ext cx="10660062" cy="763587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466" name="文本框 328">
            <a:extLst>
              <a:ext uri="{FF2B5EF4-FFF2-40B4-BE49-F238E27FC236}">
                <a16:creationId xmlns:a16="http://schemas.microsoft.com/office/drawing/2014/main" id="{11FDE877-0FB8-7CDB-2FA6-70456530F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258763"/>
            <a:ext cx="10185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部分业绩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2C08883F-3D32-E7CE-18EA-F6ED63D19A67}"/>
              </a:ext>
            </a:extLst>
          </p:cNvPr>
          <p:cNvSpPr txBox="1"/>
          <p:nvPr/>
        </p:nvSpPr>
        <p:spPr>
          <a:xfrm>
            <a:off x="744538" y="3011488"/>
            <a:ext cx="2470150" cy="938719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项目名称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湖南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**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城乡供水一体化工程</a:t>
            </a: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管道直径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DN630</a:t>
            </a:r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压力等级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1.0MPa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1.6MPa</a:t>
            </a:r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管道长度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25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公里</a:t>
            </a:r>
            <a:endParaRPr lang="en-US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95A2625-9A1F-D166-9745-A6A6504B7789}"/>
              </a:ext>
            </a:extLst>
          </p:cNvPr>
          <p:cNvSpPr txBox="1"/>
          <p:nvPr/>
        </p:nvSpPr>
        <p:spPr>
          <a:xfrm>
            <a:off x="3800475" y="2979738"/>
            <a:ext cx="2295525" cy="7683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项目名称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丰都县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**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供水管线工程</a:t>
            </a: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管道直径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DN1000</a:t>
            </a:r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压力等级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1.25MPa</a:t>
            </a:r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管道长度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20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公里</a:t>
            </a:r>
            <a:endParaRPr lang="zh-CN" altLang="zh-CN" sz="12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FC60685-6402-F567-7235-28F32A64D489}"/>
              </a:ext>
            </a:extLst>
          </p:cNvPr>
          <p:cNvSpPr txBox="1"/>
          <p:nvPr/>
        </p:nvSpPr>
        <p:spPr>
          <a:xfrm>
            <a:off x="6691313" y="2982913"/>
            <a:ext cx="1992312" cy="7699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项目名称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大同市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**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供水工程</a:t>
            </a: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管道直径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DN500</a:t>
            </a:r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压力等级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1.0MPa</a:t>
            </a:r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管道长度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40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公里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8D11B30-9772-222B-9F10-61DD353AC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385" y="1107726"/>
            <a:ext cx="1481422" cy="18609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5D214AB-3749-337F-8D63-44D239AD33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4369" y="1050664"/>
            <a:ext cx="1437432" cy="189097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CF4C558-E65C-30AB-CCAE-928F28A3439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8469"/>
          <a:stretch/>
        </p:blipFill>
        <p:spPr>
          <a:xfrm>
            <a:off x="6701248" y="1064599"/>
            <a:ext cx="1481421" cy="190286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0" name="文本框 39">
            <a:extLst>
              <a:ext uri="{FF2B5EF4-FFF2-40B4-BE49-F238E27FC236}">
                <a16:creationId xmlns:a16="http://schemas.microsoft.com/office/drawing/2014/main" id="{E6894431-FB20-4F4C-BEA1-D35D3FFAC841}"/>
              </a:ext>
            </a:extLst>
          </p:cNvPr>
          <p:cNvSpPr txBox="1"/>
          <p:nvPr/>
        </p:nvSpPr>
        <p:spPr>
          <a:xfrm>
            <a:off x="9386888" y="2974975"/>
            <a:ext cx="2581275" cy="7683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项目名称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山西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**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煤矿供水工程</a:t>
            </a: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管道直径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DN400</a:t>
            </a:r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压力等级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1.0MPa</a:t>
            </a:r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管道长度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60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公里</a:t>
            </a:r>
            <a:endParaRPr lang="zh-CN" altLang="zh-CN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C67EA5A9-D099-31FB-D94F-C5A8BFC34F8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669" r="11181"/>
          <a:stretch/>
        </p:blipFill>
        <p:spPr>
          <a:xfrm>
            <a:off x="9492783" y="1045901"/>
            <a:ext cx="1439209" cy="18732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762B0022-F76F-369E-593A-63FB10057CE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3799"/>
          <a:stretch/>
        </p:blipFill>
        <p:spPr>
          <a:xfrm>
            <a:off x="3879281" y="3973914"/>
            <a:ext cx="1342438" cy="18194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EE78C39-C83C-3D8A-218B-36175793F6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1324" y="3990976"/>
            <a:ext cx="1342439" cy="17906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560D3186-8BC9-A480-4EE5-D6CB8CF5DB7E}"/>
              </a:ext>
            </a:extLst>
          </p:cNvPr>
          <p:cNvSpPr txBox="1"/>
          <p:nvPr/>
        </p:nvSpPr>
        <p:spPr>
          <a:xfrm>
            <a:off x="847725" y="5883275"/>
            <a:ext cx="2713038" cy="9382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项目名称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临邑县第二水库输水管线材料采购项目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管道直径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DN800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DN900 </a:t>
            </a:r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压力等级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1.0MPa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1.6MPa</a:t>
            </a:r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管道长度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43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公里</a:t>
            </a:r>
            <a:endParaRPr lang="zh-CN" altLang="zh-CN" sz="10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7D1298B-DC00-5959-5630-BF7126020CDA}"/>
              </a:ext>
            </a:extLst>
          </p:cNvPr>
          <p:cNvSpPr txBox="1"/>
          <p:nvPr/>
        </p:nvSpPr>
        <p:spPr>
          <a:xfrm>
            <a:off x="3706813" y="5851525"/>
            <a:ext cx="2265362" cy="9382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项目名称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章丘区云湖水厂供水工程一期管线及配水厂项目</a:t>
            </a: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管道直径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DN315-DN800</a:t>
            </a:r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压力等级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1.0MPa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2.0MPa</a:t>
            </a:r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管道长度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20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公里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A8AFEDC-87D4-84FC-A200-636F3662B1F4}"/>
              </a:ext>
            </a:extLst>
          </p:cNvPr>
          <p:cNvSpPr txBox="1"/>
          <p:nvPr/>
        </p:nvSpPr>
        <p:spPr>
          <a:xfrm>
            <a:off x="9399588" y="5883275"/>
            <a:ext cx="2555875" cy="11064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项目名称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四川绵阳新永供水公司输水工程</a:t>
            </a:r>
            <a:endParaRPr lang="zh-CN" altLang="zh-CN" sz="1100" b="1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管道直径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DN200</a:t>
            </a:r>
            <a:endParaRPr lang="zh-CN" altLang="zh-CN" sz="1100" b="1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压力等级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1.6MPa</a:t>
            </a:r>
            <a:endParaRPr lang="zh-CN" altLang="zh-CN" sz="1100" b="1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管道长度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20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公里</a:t>
            </a:r>
            <a:endParaRPr lang="zh-CN" altLang="zh-CN" sz="1100" b="1"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B8B440B-8DB0-7695-2D53-A6C537E35E4D}"/>
              </a:ext>
            </a:extLst>
          </p:cNvPr>
          <p:cNvSpPr txBox="1"/>
          <p:nvPr/>
        </p:nvSpPr>
        <p:spPr>
          <a:xfrm>
            <a:off x="6370638" y="5911850"/>
            <a:ext cx="2808287" cy="7699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项目名称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聊城市茌平区水源置换项目</a:t>
            </a: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管道直径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DN630</a:t>
            </a:r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压力等级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1.6MPa</a:t>
            </a:r>
            <a:endParaRPr lang="zh-CN" altLang="zh-CN" sz="11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管道长度</a:t>
            </a:r>
            <a:r>
              <a:rPr lang="en-US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5.5</a:t>
            </a:r>
            <a:r>
              <a:rPr lang="zh-CN" altLang="zh-CN" sz="11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公里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8CD06118-2101-977B-7AD9-0B7923DF3EA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8227" r="22336"/>
          <a:stretch/>
        </p:blipFill>
        <p:spPr>
          <a:xfrm>
            <a:off x="6538018" y="3990977"/>
            <a:ext cx="2034666" cy="18032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84AA88A4-4E2A-6012-70E3-5812BD405B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88728" y="3858334"/>
            <a:ext cx="1547832" cy="19790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半闭框 228">
            <a:extLst>
              <a:ext uri="{FF2B5EF4-FFF2-40B4-BE49-F238E27FC236}">
                <a16:creationId xmlns:a16="http://schemas.microsoft.com/office/drawing/2014/main" id="{9357D81B-E988-C65F-3C6A-5E5357F6B7B5}"/>
              </a:ext>
            </a:extLst>
          </p:cNvPr>
          <p:cNvSpPr/>
          <p:nvPr/>
        </p:nvSpPr>
        <p:spPr>
          <a:xfrm rot="8100000">
            <a:off x="11569700" y="6581775"/>
            <a:ext cx="190500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0" name="半闭框 229">
            <a:extLst>
              <a:ext uri="{FF2B5EF4-FFF2-40B4-BE49-F238E27FC236}">
                <a16:creationId xmlns:a16="http://schemas.microsoft.com/office/drawing/2014/main" id="{2E581B77-C703-9016-D4AE-CA7C5484F0A1}"/>
              </a:ext>
            </a:extLst>
          </p:cNvPr>
          <p:cNvSpPr/>
          <p:nvPr/>
        </p:nvSpPr>
        <p:spPr>
          <a:xfrm rot="8100000">
            <a:off x="11296650" y="6581775"/>
            <a:ext cx="192088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1" name="半闭框 230">
            <a:extLst>
              <a:ext uri="{FF2B5EF4-FFF2-40B4-BE49-F238E27FC236}">
                <a16:creationId xmlns:a16="http://schemas.microsoft.com/office/drawing/2014/main" id="{A9F9CF45-DBDC-ACA4-15B8-C4E1F0CF3D0D}"/>
              </a:ext>
            </a:extLst>
          </p:cNvPr>
          <p:cNvSpPr/>
          <p:nvPr/>
        </p:nvSpPr>
        <p:spPr>
          <a:xfrm rot="8100000">
            <a:off x="11841163" y="6581775"/>
            <a:ext cx="192087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1511" name="图片 57">
            <a:extLst>
              <a:ext uri="{FF2B5EF4-FFF2-40B4-BE49-F238E27FC236}">
                <a16:creationId xmlns:a16="http://schemas.microsoft.com/office/drawing/2014/main" id="{7848CA14-83D7-BFE5-DE8E-5DE7D138D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31575" y="-793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5" name="矩形 284">
            <a:extLst>
              <a:ext uri="{FF2B5EF4-FFF2-40B4-BE49-F238E27FC236}">
                <a16:creationId xmlns:a16="http://schemas.microsoft.com/office/drawing/2014/main" id="{DBEC2B11-317E-1462-35DA-1B13BD2AE328}"/>
              </a:ext>
            </a:extLst>
          </p:cNvPr>
          <p:cNvSpPr/>
          <p:nvPr/>
        </p:nvSpPr>
        <p:spPr>
          <a:xfrm>
            <a:off x="-42863" y="6805613"/>
            <a:ext cx="9483726" cy="119062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" name="文本框 326">
            <a:extLst>
              <a:ext uri="{FF2B5EF4-FFF2-40B4-BE49-F238E27FC236}">
                <a16:creationId xmlns:a16="http://schemas.microsoft.com/office/drawing/2014/main" id="{5D943F4F-5B4B-CF96-E960-04336C062B36}"/>
              </a:ext>
            </a:extLst>
          </p:cNvPr>
          <p:cNvSpPr txBox="1"/>
          <p:nvPr/>
        </p:nvSpPr>
        <p:spPr>
          <a:xfrm>
            <a:off x="17463" y="258763"/>
            <a:ext cx="10660062" cy="763587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514" name="文本框 328">
            <a:extLst>
              <a:ext uri="{FF2B5EF4-FFF2-40B4-BE49-F238E27FC236}">
                <a16:creationId xmlns:a16="http://schemas.microsoft.com/office/drawing/2014/main" id="{92159383-AFD3-5EB9-8725-464387068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258763"/>
            <a:ext cx="10185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部分业绩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972FC166-61EE-F47B-88EC-A5BE3E168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098539"/>
              </p:ext>
            </p:extLst>
          </p:nvPr>
        </p:nvGraphicFramePr>
        <p:xfrm>
          <a:off x="728663" y="1125538"/>
          <a:ext cx="10658475" cy="5548313"/>
        </p:xfrm>
        <a:graphic>
          <a:graphicData uri="http://schemas.openxmlformats.org/drawingml/2006/table">
            <a:tbl>
              <a:tblPr/>
              <a:tblGrid>
                <a:gridCol w="6581775">
                  <a:extLst>
                    <a:ext uri="{9D8B030D-6E8A-4147-A177-3AD203B41FA5}">
                      <a16:colId xmlns:a16="http://schemas.microsoft.com/office/drawing/2014/main" val="730873383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4280259256"/>
                    </a:ext>
                  </a:extLst>
                </a:gridCol>
                <a:gridCol w="2060575">
                  <a:extLst>
                    <a:ext uri="{9D8B030D-6E8A-4147-A177-3AD203B41FA5}">
                      <a16:colId xmlns:a16="http://schemas.microsoft.com/office/drawing/2014/main" val="3259853252"/>
                    </a:ext>
                  </a:extLst>
                </a:gridCol>
              </a:tblGrid>
              <a:tr h="3683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项目名称</a:t>
                      </a: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工程地址</a:t>
                      </a: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规格型号</a:t>
                      </a: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48205"/>
                  </a:ext>
                </a:extLst>
              </a:tr>
              <a:tr h="3683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济南市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2022</a:t>
                      </a: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年城区内涝治理及雨污分流工程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山东 济南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DN300-DN600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327292"/>
                  </a:ext>
                </a:extLst>
              </a:tr>
              <a:tr h="3921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洮隔片区（武进）水环境综合整治三期工程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 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江苏 常州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 DN300</a:t>
                      </a: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454602"/>
                  </a:ext>
                </a:extLst>
              </a:tr>
              <a:tr h="3683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莘县第三污水处理厂配套管网污水、雨水、再生水管网项目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山东 聊城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DN300-DN1500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698941"/>
                  </a:ext>
                </a:extLst>
              </a:tr>
              <a:tr h="3683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山东省路桥集团菏泽建设有限公司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山东 菏泽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DN500-DN800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359173"/>
                  </a:ext>
                </a:extLst>
              </a:tr>
              <a:tr h="3683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河北临城经济开发区基础设施综合提升项目 </a:t>
                      </a: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河北 邢台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DN300-DN1000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682892"/>
                  </a:ext>
                </a:extLst>
              </a:tr>
              <a:tr h="3683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西安川泽实业有限公司</a:t>
                      </a: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山东 济南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DN400-DN1500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004866"/>
                  </a:ext>
                </a:extLst>
              </a:tr>
              <a:tr h="3683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济南新旧动能转换区崔寨南片区市政道路一期工程</a:t>
                      </a: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山东 济南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DN200-DN300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236752"/>
                  </a:ext>
                </a:extLst>
              </a:tr>
              <a:tr h="3683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青岛新机场工作区跨铁路桥梁及部分市政工程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山东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  </a:t>
                      </a: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青岛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DN1100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262040"/>
                  </a:ext>
                </a:extLst>
              </a:tr>
              <a:tr h="3683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招远市第二中学（新校）室外配套工程</a:t>
                      </a: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山东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  </a:t>
                      </a: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烟台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DN200-DN700</a:t>
                      </a: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731961"/>
                  </a:ext>
                </a:extLst>
              </a:tr>
              <a:tr h="3683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河南汝州开发区道路管网项目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河南 商丘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DN400-DN800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084869"/>
                  </a:ext>
                </a:extLst>
              </a:tr>
              <a:tr h="3683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内蒙古云中大街项目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内蒙古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  </a:t>
                      </a: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鄂尔多斯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DN700-DN1400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383939"/>
                  </a:ext>
                </a:extLst>
              </a:tr>
              <a:tr h="3683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北京十中槐树岭校区新建工程室外排水工程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北京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DN400-DN1000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408216"/>
                  </a:ext>
                </a:extLst>
              </a:tr>
              <a:tr h="3683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淮安生态新城云林路（滨江大道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-</a:t>
                      </a: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慢行道）道路工程</a:t>
                      </a: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江苏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  </a:t>
                      </a: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淮安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DN300-DN800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5E3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222205"/>
                  </a:ext>
                </a:extLst>
              </a:tr>
              <a:tr h="3683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银川河东国际机场三期扩建工程综合管网工程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宁夏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  </a:t>
                      </a:r>
                      <a:r>
                        <a:rPr kumimoji="0" lang="zh-CN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银川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DN300-DN1800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27" marR="91427" marT="45731" marB="4573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6095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半闭框 228">
            <a:extLst>
              <a:ext uri="{FF2B5EF4-FFF2-40B4-BE49-F238E27FC236}">
                <a16:creationId xmlns:a16="http://schemas.microsoft.com/office/drawing/2014/main" id="{BC0992E8-5542-C0B8-6483-99696F8D9142}"/>
              </a:ext>
            </a:extLst>
          </p:cNvPr>
          <p:cNvSpPr/>
          <p:nvPr/>
        </p:nvSpPr>
        <p:spPr>
          <a:xfrm rot="8100000">
            <a:off x="11569700" y="6581775"/>
            <a:ext cx="190500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0" name="半闭框 229">
            <a:extLst>
              <a:ext uri="{FF2B5EF4-FFF2-40B4-BE49-F238E27FC236}">
                <a16:creationId xmlns:a16="http://schemas.microsoft.com/office/drawing/2014/main" id="{508642FC-CACF-1FD2-6A69-E5C56458BC3C}"/>
              </a:ext>
            </a:extLst>
          </p:cNvPr>
          <p:cNvSpPr/>
          <p:nvPr/>
        </p:nvSpPr>
        <p:spPr>
          <a:xfrm rot="8100000">
            <a:off x="11296650" y="6581775"/>
            <a:ext cx="192088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1" name="半闭框 230">
            <a:extLst>
              <a:ext uri="{FF2B5EF4-FFF2-40B4-BE49-F238E27FC236}">
                <a16:creationId xmlns:a16="http://schemas.microsoft.com/office/drawing/2014/main" id="{660343A5-B81C-FB27-1CB3-0CD053F7730F}"/>
              </a:ext>
            </a:extLst>
          </p:cNvPr>
          <p:cNvSpPr/>
          <p:nvPr/>
        </p:nvSpPr>
        <p:spPr>
          <a:xfrm rot="8100000">
            <a:off x="11841163" y="6581775"/>
            <a:ext cx="192087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1751" name="图片 57">
            <a:extLst>
              <a:ext uri="{FF2B5EF4-FFF2-40B4-BE49-F238E27FC236}">
                <a16:creationId xmlns:a16="http://schemas.microsoft.com/office/drawing/2014/main" id="{0AC5744D-5025-16FD-044A-55E17F568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31575" y="-793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5" name="矩形 284">
            <a:extLst>
              <a:ext uri="{FF2B5EF4-FFF2-40B4-BE49-F238E27FC236}">
                <a16:creationId xmlns:a16="http://schemas.microsoft.com/office/drawing/2014/main" id="{4CA91692-702B-5F16-A6D3-89338FF7C0EC}"/>
              </a:ext>
            </a:extLst>
          </p:cNvPr>
          <p:cNvSpPr/>
          <p:nvPr/>
        </p:nvSpPr>
        <p:spPr>
          <a:xfrm>
            <a:off x="26988" y="6737350"/>
            <a:ext cx="9483725" cy="119063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" name="文本框 326">
            <a:extLst>
              <a:ext uri="{FF2B5EF4-FFF2-40B4-BE49-F238E27FC236}">
                <a16:creationId xmlns:a16="http://schemas.microsoft.com/office/drawing/2014/main" id="{D8EEB8BE-30CF-F18E-D29F-BB077A5CB186}"/>
              </a:ext>
            </a:extLst>
          </p:cNvPr>
          <p:cNvSpPr txBox="1"/>
          <p:nvPr/>
        </p:nvSpPr>
        <p:spPr>
          <a:xfrm>
            <a:off x="17463" y="44450"/>
            <a:ext cx="10660062" cy="763588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754" name="文本框 328">
            <a:extLst>
              <a:ext uri="{FF2B5EF4-FFF2-40B4-BE49-F238E27FC236}">
                <a16:creationId xmlns:a16="http://schemas.microsoft.com/office/drawing/2014/main" id="{F40FB455-2FEE-8153-CCB5-E5F082CD9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61913"/>
            <a:ext cx="83010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国际市场的开拓</a:t>
            </a:r>
          </a:p>
        </p:txBody>
      </p:sp>
      <p:sp>
        <p:nvSpPr>
          <p:cNvPr id="23567" name="Line 6">
            <a:extLst>
              <a:ext uri="{FF2B5EF4-FFF2-40B4-BE49-F238E27FC236}">
                <a16:creationId xmlns:a16="http://schemas.microsoft.com/office/drawing/2014/main" id="{279B0F02-3D7A-683E-B069-C03072C2BB8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6710363"/>
            <a:ext cx="82169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5" name="Rounded Rectangle 7">
            <a:extLst>
              <a:ext uri="{FF2B5EF4-FFF2-40B4-BE49-F238E27FC236}">
                <a16:creationId xmlns:a16="http://schemas.microsoft.com/office/drawing/2014/main" id="{AF96204A-262A-0E63-3ACA-AE9BC3AF6807}"/>
              </a:ext>
            </a:extLst>
          </p:cNvPr>
          <p:cNvSpPr/>
          <p:nvPr/>
        </p:nvSpPr>
        <p:spPr>
          <a:xfrm>
            <a:off x="249238" y="836613"/>
            <a:ext cx="11501437" cy="15478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1D0E61F1-8476-2306-0218-CC7925D79C2E}"/>
              </a:ext>
            </a:extLst>
          </p:cNvPr>
          <p:cNvSpPr/>
          <p:nvPr/>
        </p:nvSpPr>
        <p:spPr>
          <a:xfrm>
            <a:off x="381000" y="1000125"/>
            <a:ext cx="1227138" cy="1227138"/>
          </a:xfrm>
          <a:prstGeom prst="ellipse">
            <a:avLst/>
          </a:prstGeom>
          <a:solidFill>
            <a:srgbClr val="8C12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93" name="文本占位符 35">
            <a:extLst>
              <a:ext uri="{FF2B5EF4-FFF2-40B4-BE49-F238E27FC236}">
                <a16:creationId xmlns:a16="http://schemas.microsoft.com/office/drawing/2014/main" id="{21D07E7D-F62D-6BB1-9FD8-FF4EEC040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" y="1196975"/>
            <a:ext cx="655638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defTabSz="18272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8272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8272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未来方向</a:t>
            </a:r>
          </a:p>
        </p:txBody>
      </p:sp>
      <p:sp>
        <p:nvSpPr>
          <p:cNvPr id="23594" name="Text Box 52">
            <a:extLst>
              <a:ext uri="{FF2B5EF4-FFF2-40B4-BE49-F238E27FC236}">
                <a16:creationId xmlns:a16="http://schemas.microsoft.com/office/drawing/2014/main" id="{DE531FED-5AF5-F51E-A25C-B8C9D0BA5B3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612900" y="984250"/>
            <a:ext cx="9718675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根据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Data Bridge Market Research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的数据，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2024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年全球管道市场规模达到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1037.2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亿美元，预计到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2032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年将达到</a:t>
            </a:r>
            <a:r>
              <a:rPr lang="en-US" altLang="zh-CN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1431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亿美元，年复合增长率为</a:t>
            </a:r>
            <a:r>
              <a:rPr lang="en-US" altLang="zh-CN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4.11%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。</a:t>
            </a:r>
            <a:b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</a:b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我们依托于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自主完整知识产权、具有核心竞争力的加筋聚乙烯（</a:t>
            </a:r>
            <a:r>
              <a:rPr lang="en-US" altLang="zh-CN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PE</a:t>
            </a:r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）复合管产品，准备走向世界的大门，让世界都用上好管道。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C20EB84-4265-26A4-435E-AF005829A4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175"/>
          <a:stretch/>
        </p:blipFill>
        <p:spPr>
          <a:xfrm>
            <a:off x="173656" y="2507016"/>
            <a:ext cx="4022580" cy="20719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06D6149-5AD1-5B65-4696-BA99451F4D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946"/>
          <a:stretch/>
        </p:blipFill>
        <p:spPr>
          <a:xfrm>
            <a:off x="4427477" y="2503106"/>
            <a:ext cx="3545977" cy="20758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67404CA-D815-9883-6084-11BF2B1481A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562" t="-2467" r="8174" b="2467"/>
          <a:stretch/>
        </p:blipFill>
        <p:spPr>
          <a:xfrm>
            <a:off x="8204695" y="2465115"/>
            <a:ext cx="3545978" cy="2075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1346A3E-1EE6-B2AA-6C5F-E490D8F4A28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2296" b="9650"/>
          <a:stretch/>
        </p:blipFill>
        <p:spPr>
          <a:xfrm>
            <a:off x="2535581" y="4698000"/>
            <a:ext cx="3310547" cy="19380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D7532BD-5505-40E0-9110-CF0336A6917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211" r="7229"/>
          <a:stretch/>
        </p:blipFill>
        <p:spPr>
          <a:xfrm>
            <a:off x="6173458" y="4698000"/>
            <a:ext cx="3738966" cy="19258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0064D-B3BE-427A-4DA9-51437CD37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半闭框 228">
            <a:extLst>
              <a:ext uri="{FF2B5EF4-FFF2-40B4-BE49-F238E27FC236}">
                <a16:creationId xmlns:a16="http://schemas.microsoft.com/office/drawing/2014/main" id="{71CD4896-DC55-4A1D-C06D-B4F6782F531C}"/>
              </a:ext>
            </a:extLst>
          </p:cNvPr>
          <p:cNvSpPr/>
          <p:nvPr/>
        </p:nvSpPr>
        <p:spPr>
          <a:xfrm rot="8100000">
            <a:off x="11569700" y="6581775"/>
            <a:ext cx="190500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0" name="半闭框 229">
            <a:extLst>
              <a:ext uri="{FF2B5EF4-FFF2-40B4-BE49-F238E27FC236}">
                <a16:creationId xmlns:a16="http://schemas.microsoft.com/office/drawing/2014/main" id="{E89EF196-2AE8-D487-D524-4DB898710A87}"/>
              </a:ext>
            </a:extLst>
          </p:cNvPr>
          <p:cNvSpPr/>
          <p:nvPr/>
        </p:nvSpPr>
        <p:spPr>
          <a:xfrm rot="8100000">
            <a:off x="11296650" y="6581775"/>
            <a:ext cx="192088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1" name="半闭框 230">
            <a:extLst>
              <a:ext uri="{FF2B5EF4-FFF2-40B4-BE49-F238E27FC236}">
                <a16:creationId xmlns:a16="http://schemas.microsoft.com/office/drawing/2014/main" id="{96D3E1EE-F527-26A2-557A-36CF1816DFAF}"/>
              </a:ext>
            </a:extLst>
          </p:cNvPr>
          <p:cNvSpPr/>
          <p:nvPr/>
        </p:nvSpPr>
        <p:spPr>
          <a:xfrm rot="8100000">
            <a:off x="11841163" y="6581775"/>
            <a:ext cx="192087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1751" name="图片 57">
            <a:extLst>
              <a:ext uri="{FF2B5EF4-FFF2-40B4-BE49-F238E27FC236}">
                <a16:creationId xmlns:a16="http://schemas.microsoft.com/office/drawing/2014/main" id="{E699C747-DF54-0A7F-E28F-9E0BB9332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31575" y="-793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5" name="矩形 284">
            <a:extLst>
              <a:ext uri="{FF2B5EF4-FFF2-40B4-BE49-F238E27FC236}">
                <a16:creationId xmlns:a16="http://schemas.microsoft.com/office/drawing/2014/main" id="{6914BD95-B056-6F79-9F5A-D32C8B33C941}"/>
              </a:ext>
            </a:extLst>
          </p:cNvPr>
          <p:cNvSpPr/>
          <p:nvPr/>
        </p:nvSpPr>
        <p:spPr>
          <a:xfrm>
            <a:off x="26988" y="6737350"/>
            <a:ext cx="9483725" cy="119063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" name="文本框 326">
            <a:extLst>
              <a:ext uri="{FF2B5EF4-FFF2-40B4-BE49-F238E27FC236}">
                <a16:creationId xmlns:a16="http://schemas.microsoft.com/office/drawing/2014/main" id="{2B343890-101D-2662-407E-5322ADF4E00B}"/>
              </a:ext>
            </a:extLst>
          </p:cNvPr>
          <p:cNvSpPr txBox="1"/>
          <p:nvPr/>
        </p:nvSpPr>
        <p:spPr>
          <a:xfrm>
            <a:off x="17463" y="44450"/>
            <a:ext cx="10660062" cy="763588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754" name="文本框 328">
            <a:extLst>
              <a:ext uri="{FF2B5EF4-FFF2-40B4-BE49-F238E27FC236}">
                <a16:creationId xmlns:a16="http://schemas.microsoft.com/office/drawing/2014/main" id="{EE38FB79-B6BD-F7FB-34A0-50C485735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44624"/>
            <a:ext cx="83010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国际市场的开拓</a:t>
            </a:r>
          </a:p>
        </p:txBody>
      </p:sp>
      <p:sp>
        <p:nvSpPr>
          <p:cNvPr id="23567" name="Line 6">
            <a:extLst>
              <a:ext uri="{FF2B5EF4-FFF2-40B4-BE49-F238E27FC236}">
                <a16:creationId xmlns:a16="http://schemas.microsoft.com/office/drawing/2014/main" id="{42AFFE53-8B6A-B569-4883-56F4162B8C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6710363"/>
            <a:ext cx="82169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" name="图片 4" descr="卡车在路上&#10;&#10;AI 生成的内容可能不正确。">
            <a:extLst>
              <a:ext uri="{FF2B5EF4-FFF2-40B4-BE49-F238E27FC236}">
                <a16:creationId xmlns:a16="http://schemas.microsoft.com/office/drawing/2014/main" id="{92AC1C22-1DBA-D5F5-A8C3-D000FBF1D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605" y="1069507"/>
            <a:ext cx="5370611" cy="4027959"/>
          </a:xfrm>
          <a:prstGeom prst="rect">
            <a:avLst/>
          </a:prstGeom>
        </p:spPr>
      </p:pic>
      <p:sp>
        <p:nvSpPr>
          <p:cNvPr id="6" name="文本框 328">
            <a:extLst>
              <a:ext uri="{FF2B5EF4-FFF2-40B4-BE49-F238E27FC236}">
                <a16:creationId xmlns:a16="http://schemas.microsoft.com/office/drawing/2014/main" id="{C2B76236-A194-1B62-2E25-9299DAB48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399" y="5893075"/>
            <a:ext cx="109027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马来西亚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ULUTUBAI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排水项目，用于公路建设</a:t>
            </a:r>
          </a:p>
        </p:txBody>
      </p:sp>
      <p:pic>
        <p:nvPicPr>
          <p:cNvPr id="8" name="图片 7" descr="街道边立着牌子&#10;&#10;AI 生成的内容可能不正确。">
            <a:extLst>
              <a:ext uri="{FF2B5EF4-FFF2-40B4-BE49-F238E27FC236}">
                <a16:creationId xmlns:a16="http://schemas.microsoft.com/office/drawing/2014/main" id="{38525DB6-5366-F2C9-B1D9-BB3A0B8F4B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172144"/>
            <a:ext cx="5370612" cy="4027959"/>
          </a:xfrm>
          <a:prstGeom prst="rect">
            <a:avLst/>
          </a:prstGeom>
        </p:spPr>
      </p:pic>
      <p:pic>
        <p:nvPicPr>
          <p:cNvPr id="10" name="图片 9" descr="飞机在跑道上&#10;&#10;AI 生成的内容可能不正确。">
            <a:extLst>
              <a:ext uri="{FF2B5EF4-FFF2-40B4-BE49-F238E27FC236}">
                <a16:creationId xmlns:a16="http://schemas.microsoft.com/office/drawing/2014/main" id="{40B23336-0065-4090-4AA9-EB40195274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468" y="3237560"/>
            <a:ext cx="3504705" cy="262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305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F6BDD-9932-C8D9-9EE3-BA67A8750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半闭框 228">
            <a:extLst>
              <a:ext uri="{FF2B5EF4-FFF2-40B4-BE49-F238E27FC236}">
                <a16:creationId xmlns:a16="http://schemas.microsoft.com/office/drawing/2014/main" id="{F8C67223-5CD9-8925-1E01-82FFA8279E00}"/>
              </a:ext>
            </a:extLst>
          </p:cNvPr>
          <p:cNvSpPr/>
          <p:nvPr/>
        </p:nvSpPr>
        <p:spPr>
          <a:xfrm rot="8100000">
            <a:off x="11569700" y="6581775"/>
            <a:ext cx="190500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0" name="半闭框 229">
            <a:extLst>
              <a:ext uri="{FF2B5EF4-FFF2-40B4-BE49-F238E27FC236}">
                <a16:creationId xmlns:a16="http://schemas.microsoft.com/office/drawing/2014/main" id="{A19D3F31-F8D6-31C2-C906-F58CCFA1DC4C}"/>
              </a:ext>
            </a:extLst>
          </p:cNvPr>
          <p:cNvSpPr/>
          <p:nvPr/>
        </p:nvSpPr>
        <p:spPr>
          <a:xfrm rot="8100000">
            <a:off x="11296650" y="6581775"/>
            <a:ext cx="192088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1" name="半闭框 230">
            <a:extLst>
              <a:ext uri="{FF2B5EF4-FFF2-40B4-BE49-F238E27FC236}">
                <a16:creationId xmlns:a16="http://schemas.microsoft.com/office/drawing/2014/main" id="{51049163-91EC-112B-9937-F30566FECF38}"/>
              </a:ext>
            </a:extLst>
          </p:cNvPr>
          <p:cNvSpPr/>
          <p:nvPr/>
        </p:nvSpPr>
        <p:spPr>
          <a:xfrm rot="8100000">
            <a:off x="11841163" y="6581775"/>
            <a:ext cx="192087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1751" name="图片 57">
            <a:extLst>
              <a:ext uri="{FF2B5EF4-FFF2-40B4-BE49-F238E27FC236}">
                <a16:creationId xmlns:a16="http://schemas.microsoft.com/office/drawing/2014/main" id="{5C10E1C4-A250-684A-1A79-9DAA5D035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31575" y="-793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5" name="矩形 284">
            <a:extLst>
              <a:ext uri="{FF2B5EF4-FFF2-40B4-BE49-F238E27FC236}">
                <a16:creationId xmlns:a16="http://schemas.microsoft.com/office/drawing/2014/main" id="{1652C1C0-06AC-7450-65E3-E4ECE3394528}"/>
              </a:ext>
            </a:extLst>
          </p:cNvPr>
          <p:cNvSpPr/>
          <p:nvPr/>
        </p:nvSpPr>
        <p:spPr>
          <a:xfrm>
            <a:off x="26988" y="6737350"/>
            <a:ext cx="9483725" cy="119063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" name="文本框 326">
            <a:extLst>
              <a:ext uri="{FF2B5EF4-FFF2-40B4-BE49-F238E27FC236}">
                <a16:creationId xmlns:a16="http://schemas.microsoft.com/office/drawing/2014/main" id="{CF314E1B-DA29-6701-703E-7A43DDF9C117}"/>
              </a:ext>
            </a:extLst>
          </p:cNvPr>
          <p:cNvSpPr txBox="1"/>
          <p:nvPr/>
        </p:nvSpPr>
        <p:spPr>
          <a:xfrm>
            <a:off x="17463" y="44450"/>
            <a:ext cx="10660062" cy="763588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754" name="文本框 328">
            <a:extLst>
              <a:ext uri="{FF2B5EF4-FFF2-40B4-BE49-F238E27FC236}">
                <a16:creationId xmlns:a16="http://schemas.microsoft.com/office/drawing/2014/main" id="{2A7BD7C5-BA20-A07B-828C-7A109350C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44624"/>
            <a:ext cx="83010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国际市场的开拓</a:t>
            </a:r>
          </a:p>
        </p:txBody>
      </p:sp>
      <p:sp>
        <p:nvSpPr>
          <p:cNvPr id="23567" name="Line 6">
            <a:extLst>
              <a:ext uri="{FF2B5EF4-FFF2-40B4-BE49-F238E27FC236}">
                <a16:creationId xmlns:a16="http://schemas.microsoft.com/office/drawing/2014/main" id="{42AA5CFE-2683-6C98-AAB7-C9BC44230FD9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6710363"/>
            <a:ext cx="82169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" name="文本框 328">
            <a:extLst>
              <a:ext uri="{FF2B5EF4-FFF2-40B4-BE49-F238E27FC236}">
                <a16:creationId xmlns:a16="http://schemas.microsoft.com/office/drawing/2014/main" id="{D752EAF4-302D-9AC5-2686-59C494570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71" y="983582"/>
            <a:ext cx="109027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以色列客户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海洋输水高压力管道 </a:t>
            </a:r>
          </a:p>
        </p:txBody>
      </p:sp>
      <p:pic>
        <p:nvPicPr>
          <p:cNvPr id="3" name="图片 2" descr="图片包含 户外, 路, 男人, 站&#10;&#10;AI 生成的内容可能不正确。">
            <a:extLst>
              <a:ext uri="{FF2B5EF4-FFF2-40B4-BE49-F238E27FC236}">
                <a16:creationId xmlns:a16="http://schemas.microsoft.com/office/drawing/2014/main" id="{E066FB46-8EE1-7F97-D13F-2BB84A298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23" y="1890601"/>
            <a:ext cx="3971583" cy="2975195"/>
          </a:xfrm>
          <a:prstGeom prst="rect">
            <a:avLst/>
          </a:prstGeom>
        </p:spPr>
      </p:pic>
      <p:pic>
        <p:nvPicPr>
          <p:cNvPr id="7" name="图片 6" descr="穿蓝色衣服的男人站在水池里&#10;&#10;AI 生成的内容可能不正确。">
            <a:extLst>
              <a:ext uri="{FF2B5EF4-FFF2-40B4-BE49-F238E27FC236}">
                <a16:creationId xmlns:a16="http://schemas.microsoft.com/office/drawing/2014/main" id="{9AA62D34-8458-7483-2044-19832C24A4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693" y="2679592"/>
            <a:ext cx="2668851" cy="356402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8FEB70C-681F-82EB-826B-0108488B49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217" y="1650883"/>
            <a:ext cx="3971583" cy="297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951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半闭框 228">
            <a:extLst>
              <a:ext uri="{FF2B5EF4-FFF2-40B4-BE49-F238E27FC236}">
                <a16:creationId xmlns:a16="http://schemas.microsoft.com/office/drawing/2014/main" id="{B9F30369-F206-AA62-3CB0-51DB008051B7}"/>
              </a:ext>
            </a:extLst>
          </p:cNvPr>
          <p:cNvSpPr/>
          <p:nvPr/>
        </p:nvSpPr>
        <p:spPr>
          <a:xfrm rot="8100000">
            <a:off x="11569700" y="6581775"/>
            <a:ext cx="190500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0" name="半闭框 229">
            <a:extLst>
              <a:ext uri="{FF2B5EF4-FFF2-40B4-BE49-F238E27FC236}">
                <a16:creationId xmlns:a16="http://schemas.microsoft.com/office/drawing/2014/main" id="{ADFC55B8-A9D7-E349-A68C-7A5B05017CD3}"/>
              </a:ext>
            </a:extLst>
          </p:cNvPr>
          <p:cNvSpPr/>
          <p:nvPr/>
        </p:nvSpPr>
        <p:spPr>
          <a:xfrm rot="8100000">
            <a:off x="11296650" y="6581775"/>
            <a:ext cx="192088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1" name="半闭框 230">
            <a:extLst>
              <a:ext uri="{FF2B5EF4-FFF2-40B4-BE49-F238E27FC236}">
                <a16:creationId xmlns:a16="http://schemas.microsoft.com/office/drawing/2014/main" id="{E58A2D0D-E6DA-465F-0968-722AE7696CF5}"/>
              </a:ext>
            </a:extLst>
          </p:cNvPr>
          <p:cNvSpPr/>
          <p:nvPr/>
        </p:nvSpPr>
        <p:spPr>
          <a:xfrm rot="8100000">
            <a:off x="11841163" y="6581775"/>
            <a:ext cx="192087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9703" name="图片 57">
            <a:extLst>
              <a:ext uri="{FF2B5EF4-FFF2-40B4-BE49-F238E27FC236}">
                <a16:creationId xmlns:a16="http://schemas.microsoft.com/office/drawing/2014/main" id="{0BF25248-A371-27D4-9FD7-A9A0FD40E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31575" y="-793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5" name="矩形 284">
            <a:extLst>
              <a:ext uri="{FF2B5EF4-FFF2-40B4-BE49-F238E27FC236}">
                <a16:creationId xmlns:a16="http://schemas.microsoft.com/office/drawing/2014/main" id="{9AF03316-A3FF-C0E1-3CC0-A377F2F948FF}"/>
              </a:ext>
            </a:extLst>
          </p:cNvPr>
          <p:cNvSpPr/>
          <p:nvPr/>
        </p:nvSpPr>
        <p:spPr>
          <a:xfrm>
            <a:off x="-42863" y="6805613"/>
            <a:ext cx="9483726" cy="119062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" name="文本框 326">
            <a:extLst>
              <a:ext uri="{FF2B5EF4-FFF2-40B4-BE49-F238E27FC236}">
                <a16:creationId xmlns:a16="http://schemas.microsoft.com/office/drawing/2014/main" id="{1E7FD212-25B1-478C-8580-9BA871778E56}"/>
              </a:ext>
            </a:extLst>
          </p:cNvPr>
          <p:cNvSpPr txBox="1"/>
          <p:nvPr/>
        </p:nvSpPr>
        <p:spPr>
          <a:xfrm>
            <a:off x="17463" y="258763"/>
            <a:ext cx="10660062" cy="763587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706" name="文本框 328">
            <a:extLst>
              <a:ext uri="{FF2B5EF4-FFF2-40B4-BE49-F238E27FC236}">
                <a16:creationId xmlns:a16="http://schemas.microsoft.com/office/drawing/2014/main" id="{BB5D9636-69F9-5B1F-A96F-41FE537A8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258763"/>
            <a:ext cx="11501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我们的供货能力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B193D39E-6E19-583C-7E30-2C1AEEB7ED8C}"/>
              </a:ext>
            </a:extLst>
          </p:cNvPr>
          <p:cNvSpPr/>
          <p:nvPr/>
        </p:nvSpPr>
        <p:spPr>
          <a:xfrm>
            <a:off x="422275" y="1139065"/>
            <a:ext cx="6229350" cy="2832100"/>
          </a:xfrm>
          <a:prstGeom prst="roundRect">
            <a:avLst>
              <a:gd name="adj" fmla="val 8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剪去对角的矩形 41">
            <a:extLst>
              <a:ext uri="{FF2B5EF4-FFF2-40B4-BE49-F238E27FC236}">
                <a16:creationId xmlns:a16="http://schemas.microsoft.com/office/drawing/2014/main" id="{70611847-F773-9D53-879D-85B6D081711D}"/>
              </a:ext>
            </a:extLst>
          </p:cNvPr>
          <p:cNvSpPr/>
          <p:nvPr/>
        </p:nvSpPr>
        <p:spPr>
          <a:xfrm>
            <a:off x="1805548" y="1038258"/>
            <a:ext cx="2819400" cy="471488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RPEP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生产线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AAB47BF-213F-46A2-030E-65C7F3DD9400}"/>
              </a:ext>
            </a:extLst>
          </p:cNvPr>
          <p:cNvSpPr/>
          <p:nvPr/>
        </p:nvSpPr>
        <p:spPr>
          <a:xfrm>
            <a:off x="1052151" y="1849975"/>
            <a:ext cx="2403475" cy="27781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DN400-DN630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完整产线</a:t>
            </a:r>
          </a:p>
        </p:txBody>
      </p:sp>
      <p:pic>
        <p:nvPicPr>
          <p:cNvPr id="21518" name="图形 11271" descr="打勾的复选框 纯色填充">
            <a:extLst>
              <a:ext uri="{FF2B5EF4-FFF2-40B4-BE49-F238E27FC236}">
                <a16:creationId xmlns:a16="http://schemas.microsoft.com/office/drawing/2014/main" id="{084A7D95-89ED-2E8E-FD3D-CF01E302B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51" y="1764250"/>
            <a:ext cx="442913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矩形 11272">
            <a:extLst>
              <a:ext uri="{FF2B5EF4-FFF2-40B4-BE49-F238E27FC236}">
                <a16:creationId xmlns:a16="http://schemas.microsoft.com/office/drawing/2014/main" id="{4694A78F-A26F-DC16-0ECA-4E3C67944F73}"/>
              </a:ext>
            </a:extLst>
          </p:cNvPr>
          <p:cNvSpPr/>
          <p:nvPr/>
        </p:nvSpPr>
        <p:spPr>
          <a:xfrm>
            <a:off x="862573" y="2363028"/>
            <a:ext cx="2324100" cy="27622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DN110-DN250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完整产线</a:t>
            </a:r>
          </a:p>
        </p:txBody>
      </p:sp>
      <p:sp>
        <p:nvSpPr>
          <p:cNvPr id="11275" name="矩形 11274">
            <a:extLst>
              <a:ext uri="{FF2B5EF4-FFF2-40B4-BE49-F238E27FC236}">
                <a16:creationId xmlns:a16="http://schemas.microsoft.com/office/drawing/2014/main" id="{BA8D65E2-8E16-49EE-5526-F393F9BC8078}"/>
              </a:ext>
            </a:extLst>
          </p:cNvPr>
          <p:cNvSpPr/>
          <p:nvPr/>
        </p:nvSpPr>
        <p:spPr>
          <a:xfrm>
            <a:off x="891148" y="2951990"/>
            <a:ext cx="2324100" cy="27781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DN400-DN500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完整产线</a:t>
            </a:r>
          </a:p>
        </p:txBody>
      </p:sp>
      <p:pic>
        <p:nvPicPr>
          <p:cNvPr id="21521" name="图形 11275" descr="打勾的复选框 纯色填充">
            <a:extLst>
              <a:ext uri="{FF2B5EF4-FFF2-40B4-BE49-F238E27FC236}">
                <a16:creationId xmlns:a16="http://schemas.microsoft.com/office/drawing/2014/main" id="{1FC94D3D-D196-461F-1AF8-2C7641E4A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23" y="2259840"/>
            <a:ext cx="442912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2" name="图形 11276" descr="打勾的复选框 纯色填充">
            <a:extLst>
              <a:ext uri="{FF2B5EF4-FFF2-40B4-BE49-F238E27FC236}">
                <a16:creationId xmlns:a16="http://schemas.microsoft.com/office/drawing/2014/main" id="{08F228F0-7C50-6F7B-05E6-E2C27477A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98" y="2845628"/>
            <a:ext cx="442912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8" name="矩形 11277">
            <a:extLst>
              <a:ext uri="{FF2B5EF4-FFF2-40B4-BE49-F238E27FC236}">
                <a16:creationId xmlns:a16="http://schemas.microsoft.com/office/drawing/2014/main" id="{E4645CC5-996C-26D5-E938-55FBCFBB5F94}"/>
              </a:ext>
            </a:extLst>
          </p:cNvPr>
          <p:cNvSpPr/>
          <p:nvPr/>
        </p:nvSpPr>
        <p:spPr>
          <a:xfrm>
            <a:off x="910198" y="3517140"/>
            <a:ext cx="2324100" cy="2762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DN250-DN450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备产产线</a:t>
            </a:r>
          </a:p>
        </p:txBody>
      </p:sp>
      <p:pic>
        <p:nvPicPr>
          <p:cNvPr id="21524" name="图形 11278" descr="打勾的复选框 纯色填充">
            <a:extLst>
              <a:ext uri="{FF2B5EF4-FFF2-40B4-BE49-F238E27FC236}">
                <a16:creationId xmlns:a16="http://schemas.microsoft.com/office/drawing/2014/main" id="{B2527010-9121-03E2-8DBB-08789DDD5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048" y="3410778"/>
            <a:ext cx="442912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0" name="箭头: 右 11279">
            <a:extLst>
              <a:ext uri="{FF2B5EF4-FFF2-40B4-BE49-F238E27FC236}">
                <a16:creationId xmlns:a16="http://schemas.microsoft.com/office/drawing/2014/main" id="{2BEE37E9-FE6B-7B20-C9A4-1FC672B14321}"/>
              </a:ext>
            </a:extLst>
          </p:cNvPr>
          <p:cNvSpPr/>
          <p:nvPr/>
        </p:nvSpPr>
        <p:spPr>
          <a:xfrm>
            <a:off x="3009539" y="1862675"/>
            <a:ext cx="215900" cy="2238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281" name="矩形 11280">
            <a:extLst>
              <a:ext uri="{FF2B5EF4-FFF2-40B4-BE49-F238E27FC236}">
                <a16:creationId xmlns:a16="http://schemas.microsoft.com/office/drawing/2014/main" id="{34B88E11-452D-DE63-D12C-B2BF2A1D3257}"/>
              </a:ext>
            </a:extLst>
          </p:cNvPr>
          <p:cNvSpPr/>
          <p:nvPr/>
        </p:nvSpPr>
        <p:spPr>
          <a:xfrm>
            <a:off x="3198812" y="1819380"/>
            <a:ext cx="4121150" cy="33813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配备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6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套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完整口模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+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芯棒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+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冷水套等模具</a:t>
            </a:r>
          </a:p>
        </p:txBody>
      </p:sp>
      <p:sp>
        <p:nvSpPr>
          <p:cNvPr id="11282" name="箭头: 右 11281">
            <a:extLst>
              <a:ext uri="{FF2B5EF4-FFF2-40B4-BE49-F238E27FC236}">
                <a16:creationId xmlns:a16="http://schemas.microsoft.com/office/drawing/2014/main" id="{9A2C1F7B-D1E7-CCD2-D818-3762395694CA}"/>
              </a:ext>
            </a:extLst>
          </p:cNvPr>
          <p:cNvSpPr/>
          <p:nvPr/>
        </p:nvSpPr>
        <p:spPr>
          <a:xfrm>
            <a:off x="3032685" y="2399540"/>
            <a:ext cx="215900" cy="2238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283" name="矩形 11282">
            <a:extLst>
              <a:ext uri="{FF2B5EF4-FFF2-40B4-BE49-F238E27FC236}">
                <a16:creationId xmlns:a16="http://schemas.microsoft.com/office/drawing/2014/main" id="{A41B0866-DD57-ED62-59C0-E898C0A88B09}"/>
              </a:ext>
            </a:extLst>
          </p:cNvPr>
          <p:cNvSpPr/>
          <p:nvPr/>
        </p:nvSpPr>
        <p:spPr>
          <a:xfrm>
            <a:off x="3198813" y="2338388"/>
            <a:ext cx="3905250" cy="33813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配备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6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套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完整口模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+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芯棒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+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冷水套等模具</a:t>
            </a:r>
          </a:p>
        </p:txBody>
      </p:sp>
      <p:sp>
        <p:nvSpPr>
          <p:cNvPr id="11285" name="矩形 11284">
            <a:extLst>
              <a:ext uri="{FF2B5EF4-FFF2-40B4-BE49-F238E27FC236}">
                <a16:creationId xmlns:a16="http://schemas.microsoft.com/office/drawing/2014/main" id="{DE9705C2-CF98-8BB1-FBC8-7F138EB68C23}"/>
              </a:ext>
            </a:extLst>
          </p:cNvPr>
          <p:cNvSpPr/>
          <p:nvPr/>
        </p:nvSpPr>
        <p:spPr>
          <a:xfrm>
            <a:off x="3316848" y="2948815"/>
            <a:ext cx="3636962" cy="33972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配备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3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套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备用口模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+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芯棒等模具</a:t>
            </a:r>
          </a:p>
        </p:txBody>
      </p:sp>
      <p:sp>
        <p:nvSpPr>
          <p:cNvPr id="11286" name="箭头: 右 11285">
            <a:extLst>
              <a:ext uri="{FF2B5EF4-FFF2-40B4-BE49-F238E27FC236}">
                <a16:creationId xmlns:a16="http://schemas.microsoft.com/office/drawing/2014/main" id="{FC25ABAF-4F49-0195-AE7C-FDE4B04DA874}"/>
              </a:ext>
            </a:extLst>
          </p:cNvPr>
          <p:cNvSpPr/>
          <p:nvPr/>
        </p:nvSpPr>
        <p:spPr>
          <a:xfrm>
            <a:off x="3059673" y="2983740"/>
            <a:ext cx="215900" cy="2238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287" name="箭头: 右 11286">
            <a:extLst>
              <a:ext uri="{FF2B5EF4-FFF2-40B4-BE49-F238E27FC236}">
                <a16:creationId xmlns:a16="http://schemas.microsoft.com/office/drawing/2014/main" id="{858F6E78-5661-9CCD-7172-E0A2DFDDB8B0}"/>
              </a:ext>
            </a:extLst>
          </p:cNvPr>
          <p:cNvSpPr/>
          <p:nvPr/>
        </p:nvSpPr>
        <p:spPr>
          <a:xfrm>
            <a:off x="3070785" y="3544128"/>
            <a:ext cx="215900" cy="2222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288" name="矩形 11287">
            <a:extLst>
              <a:ext uri="{FF2B5EF4-FFF2-40B4-BE49-F238E27FC236}">
                <a16:creationId xmlns:a16="http://schemas.microsoft.com/office/drawing/2014/main" id="{9FF3A03C-5332-4361-9012-300E0C48C24A}"/>
              </a:ext>
            </a:extLst>
          </p:cNvPr>
          <p:cNvSpPr/>
          <p:nvPr/>
        </p:nvSpPr>
        <p:spPr>
          <a:xfrm>
            <a:off x="3331135" y="3480628"/>
            <a:ext cx="3238500" cy="33813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配备</a:t>
            </a:r>
            <a:r>
              <a:rPr lang="en-US" altLang="zh-CN" sz="16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5</a:t>
            </a:r>
            <a:r>
              <a:rPr lang="zh-CN" altLang="en-US" sz="16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套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完整口模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+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芯棒</a:t>
            </a:r>
            <a:r>
              <a:rPr lang="en-US" altLang="zh-CN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+</a:t>
            </a:r>
            <a:r>
              <a:rPr lang="zh-CN" altLang="en-US" sz="1200" b="1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冷水套等模具</a:t>
            </a:r>
          </a:p>
        </p:txBody>
      </p:sp>
      <p:sp>
        <p:nvSpPr>
          <p:cNvPr id="11289" name="矩形 11288">
            <a:extLst>
              <a:ext uri="{FF2B5EF4-FFF2-40B4-BE49-F238E27FC236}">
                <a16:creationId xmlns:a16="http://schemas.microsoft.com/office/drawing/2014/main" id="{82251CF8-EE63-9B6C-EAF8-300FB06975DB}"/>
              </a:ext>
            </a:extLst>
          </p:cNvPr>
          <p:cNvSpPr/>
          <p:nvPr/>
        </p:nvSpPr>
        <p:spPr>
          <a:xfrm>
            <a:off x="660960" y="3740978"/>
            <a:ext cx="2819400" cy="2143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（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DN250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280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315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355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400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450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）</a:t>
            </a:r>
          </a:p>
        </p:txBody>
      </p:sp>
      <p:sp>
        <p:nvSpPr>
          <p:cNvPr id="11290" name="矩形 11289">
            <a:extLst>
              <a:ext uri="{FF2B5EF4-FFF2-40B4-BE49-F238E27FC236}">
                <a16:creationId xmlns:a16="http://schemas.microsoft.com/office/drawing/2014/main" id="{F7D383F1-A93A-C6EB-C373-94CF10468F74}"/>
              </a:ext>
            </a:extLst>
          </p:cNvPr>
          <p:cNvSpPr/>
          <p:nvPr/>
        </p:nvSpPr>
        <p:spPr>
          <a:xfrm>
            <a:off x="1002273" y="3148840"/>
            <a:ext cx="1985962" cy="214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（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DN400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450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500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）</a:t>
            </a:r>
          </a:p>
        </p:txBody>
      </p:sp>
      <p:sp>
        <p:nvSpPr>
          <p:cNvPr id="11291" name="矩形 11290">
            <a:extLst>
              <a:ext uri="{FF2B5EF4-FFF2-40B4-BE49-F238E27FC236}">
                <a16:creationId xmlns:a16="http://schemas.microsoft.com/office/drawing/2014/main" id="{A2B15CA5-6782-F124-1EC5-9A829EDA547C}"/>
              </a:ext>
            </a:extLst>
          </p:cNvPr>
          <p:cNvSpPr/>
          <p:nvPr/>
        </p:nvSpPr>
        <p:spPr>
          <a:xfrm>
            <a:off x="919723" y="2583690"/>
            <a:ext cx="2220912" cy="214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（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DN110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125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160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200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225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250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）</a:t>
            </a:r>
          </a:p>
        </p:txBody>
      </p:sp>
      <p:sp>
        <p:nvSpPr>
          <p:cNvPr id="11292" name="矩形 11291">
            <a:extLst>
              <a:ext uri="{FF2B5EF4-FFF2-40B4-BE49-F238E27FC236}">
                <a16:creationId xmlns:a16="http://schemas.microsoft.com/office/drawing/2014/main" id="{52E0B556-FC51-7AAB-A180-24EF38B0239E}"/>
              </a:ext>
            </a:extLst>
          </p:cNvPr>
          <p:cNvSpPr/>
          <p:nvPr/>
        </p:nvSpPr>
        <p:spPr>
          <a:xfrm>
            <a:off x="898164" y="2072225"/>
            <a:ext cx="2220912" cy="215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（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DN400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450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500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560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600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630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）</a:t>
            </a:r>
          </a:p>
        </p:txBody>
      </p:sp>
      <p:sp>
        <p:nvSpPr>
          <p:cNvPr id="11293" name="箭头: 右 11292">
            <a:extLst>
              <a:ext uri="{FF2B5EF4-FFF2-40B4-BE49-F238E27FC236}">
                <a16:creationId xmlns:a16="http://schemas.microsoft.com/office/drawing/2014/main" id="{F94B65E6-F3EE-9845-CCD6-DE84F5FED834}"/>
              </a:ext>
            </a:extLst>
          </p:cNvPr>
          <p:cNvSpPr/>
          <p:nvPr/>
        </p:nvSpPr>
        <p:spPr>
          <a:xfrm>
            <a:off x="6835775" y="1750122"/>
            <a:ext cx="1012032" cy="149250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graphicFrame>
        <p:nvGraphicFramePr>
          <p:cNvPr id="11294" name="表格 11293">
            <a:extLst>
              <a:ext uri="{FF2B5EF4-FFF2-40B4-BE49-F238E27FC236}">
                <a16:creationId xmlns:a16="http://schemas.microsoft.com/office/drawing/2014/main" id="{FF5F12A5-3FE4-EA8A-A3FB-0F13C4C09C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384459"/>
              </p:ext>
            </p:extLst>
          </p:nvPr>
        </p:nvGraphicFramePr>
        <p:xfrm>
          <a:off x="7979866" y="1111263"/>
          <a:ext cx="2785814" cy="2792385"/>
        </p:xfrm>
        <a:graphic>
          <a:graphicData uri="http://schemas.openxmlformats.org/drawingml/2006/table">
            <a:tbl>
              <a:tblPr/>
              <a:tblGrid>
                <a:gridCol w="1463675">
                  <a:extLst>
                    <a:ext uri="{9D8B030D-6E8A-4147-A177-3AD203B41FA5}">
                      <a16:colId xmlns:a16="http://schemas.microsoft.com/office/drawing/2014/main" val="2197443347"/>
                    </a:ext>
                  </a:extLst>
                </a:gridCol>
                <a:gridCol w="1322139">
                  <a:extLst>
                    <a:ext uri="{9D8B030D-6E8A-4147-A177-3AD203B41FA5}">
                      <a16:colId xmlns:a16="http://schemas.microsoft.com/office/drawing/2014/main" val="3380166126"/>
                    </a:ext>
                  </a:extLst>
                </a:gridCol>
              </a:tblGrid>
              <a:tr h="447016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产能</a:t>
                      </a: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491927"/>
                  </a:ext>
                </a:extLst>
              </a:tr>
              <a:tr h="639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开机条数</a:t>
                      </a: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日产量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/m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426476"/>
                  </a:ext>
                </a:extLst>
              </a:tr>
              <a:tr h="4238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开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条线</a:t>
                      </a: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600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602850"/>
                  </a:ext>
                </a:extLst>
              </a:tr>
              <a:tr h="4238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开</a:t>
                      </a: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2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条线</a:t>
                      </a: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1200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391310"/>
                  </a:ext>
                </a:extLst>
              </a:tr>
              <a:tr h="4238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开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3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条线</a:t>
                      </a: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等线" panose="02010600030101010101" pitchFamily="2" charset="-122"/>
                        </a:rPr>
                        <a:t>1800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等线" panose="02010600030101010101" pitchFamily="2" charset="-122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81988"/>
                  </a:ext>
                </a:extLst>
              </a:tr>
              <a:tr h="4238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   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开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4</a:t>
                      </a: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条线</a:t>
                      </a: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2400</a:t>
                      </a:r>
                      <a:endParaRPr lang="zh-CN" altLang="en-US" dirty="0"/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9728879"/>
                  </a:ext>
                </a:extLst>
              </a:tr>
            </a:tbl>
          </a:graphicData>
        </a:graphic>
      </p:graphicFrame>
      <p:sp>
        <p:nvSpPr>
          <p:cNvPr id="21565" name="文本框 11296">
            <a:extLst>
              <a:ext uri="{FF2B5EF4-FFF2-40B4-BE49-F238E27FC236}">
                <a16:creationId xmlns:a16="http://schemas.microsoft.com/office/drawing/2014/main" id="{AD38ED8F-0282-71B3-C58D-A760B2A9A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75" y="6229350"/>
            <a:ext cx="27924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DN630-RPEP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设备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5D1999A-E635-A73D-3B73-DEFAAA68B3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319" y="4070563"/>
            <a:ext cx="3051674" cy="22887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567" name="文本框 11296">
            <a:extLst>
              <a:ext uri="{FF2B5EF4-FFF2-40B4-BE49-F238E27FC236}">
                <a16:creationId xmlns:a16="http://schemas.microsoft.com/office/drawing/2014/main" id="{77AA8198-83E4-69B8-80F8-A1E35D3ED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325" y="6256338"/>
            <a:ext cx="279241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DN450-RPEP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设备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337DA14-10A2-0E62-2795-9F6D0F37DEE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328" r="4429"/>
          <a:stretch/>
        </p:blipFill>
        <p:spPr>
          <a:xfrm>
            <a:off x="7288378" y="4119772"/>
            <a:ext cx="3113549" cy="22887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D376ACC-50CD-71EA-D771-5BD84675B08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903" r="23031"/>
          <a:stretch/>
        </p:blipFill>
        <p:spPr>
          <a:xfrm rot="5400000">
            <a:off x="10525636" y="4091681"/>
            <a:ext cx="1014881" cy="10710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82AD3E5-21AC-5B0C-4CE0-CD77DE1A804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805" b="12516"/>
          <a:stretch/>
        </p:blipFill>
        <p:spPr>
          <a:xfrm>
            <a:off x="10497546" y="5157192"/>
            <a:ext cx="1071062" cy="11807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571" name="文本框 11296">
            <a:extLst>
              <a:ext uri="{FF2B5EF4-FFF2-40B4-BE49-F238E27FC236}">
                <a16:creationId xmlns:a16="http://schemas.microsoft.com/office/drawing/2014/main" id="{35C614AE-79E3-91BA-8DF8-576A5D78B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2100" y="6262688"/>
            <a:ext cx="36131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30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多套模具，多种规格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17B419E-92A8-D84F-27BA-1B09F69D6A5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6726" b="19712"/>
          <a:stretch/>
        </p:blipFill>
        <p:spPr>
          <a:xfrm>
            <a:off x="493978" y="4067175"/>
            <a:ext cx="2727315" cy="2311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1BA3A78-8291-84D6-3855-4840796FDC28}"/>
              </a:ext>
            </a:extLst>
          </p:cNvPr>
          <p:cNvSpPr/>
          <p:nvPr/>
        </p:nvSpPr>
        <p:spPr>
          <a:xfrm>
            <a:off x="1074195" y="1396240"/>
            <a:ext cx="2403475" cy="27781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DN500-DN800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完整产线</a:t>
            </a:r>
          </a:p>
        </p:txBody>
      </p:sp>
      <p:pic>
        <p:nvPicPr>
          <p:cNvPr id="5" name="图形 11271" descr="打勾的复选框 纯色填充">
            <a:extLst>
              <a:ext uri="{FF2B5EF4-FFF2-40B4-BE49-F238E27FC236}">
                <a16:creationId xmlns:a16="http://schemas.microsoft.com/office/drawing/2014/main" id="{D7EBB2B7-0A42-E97F-BBE9-1F70DF5D6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95" y="1310515"/>
            <a:ext cx="442913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箭头: 右 11279">
            <a:extLst>
              <a:ext uri="{FF2B5EF4-FFF2-40B4-BE49-F238E27FC236}">
                <a16:creationId xmlns:a16="http://schemas.microsoft.com/office/drawing/2014/main" id="{328021FE-46A8-BA19-AF1F-DD560B187E58}"/>
              </a:ext>
            </a:extLst>
          </p:cNvPr>
          <p:cNvSpPr/>
          <p:nvPr/>
        </p:nvSpPr>
        <p:spPr>
          <a:xfrm>
            <a:off x="3031583" y="1408940"/>
            <a:ext cx="215900" cy="22383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D2B8D72-9075-0A99-ABCE-05545E2CE751}"/>
              </a:ext>
            </a:extLst>
          </p:cNvPr>
          <p:cNvSpPr/>
          <p:nvPr/>
        </p:nvSpPr>
        <p:spPr>
          <a:xfrm>
            <a:off x="3189773" y="1347788"/>
            <a:ext cx="4121150" cy="338137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配备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5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套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完整口模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+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芯棒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+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等线" panose="02010600030101010101" pitchFamily="2" charset="-122"/>
                <a:sym typeface="微软雅黑" panose="020B0503020204020204" pitchFamily="34" charset="-122"/>
              </a:rPr>
              <a:t>冷水套等模具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B16CE3D-9DFC-DD74-7F09-300ACB8C487D}"/>
              </a:ext>
            </a:extLst>
          </p:cNvPr>
          <p:cNvSpPr/>
          <p:nvPr/>
        </p:nvSpPr>
        <p:spPr>
          <a:xfrm>
            <a:off x="920208" y="1618490"/>
            <a:ext cx="2220912" cy="215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（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DN500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560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630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710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、</a:t>
            </a:r>
            <a:r>
              <a: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800</a:t>
            </a:r>
            <a:r>
              <a:rPr lang="zh-CN" altLang="en-US" sz="8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）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半闭框 228">
            <a:extLst>
              <a:ext uri="{FF2B5EF4-FFF2-40B4-BE49-F238E27FC236}">
                <a16:creationId xmlns:a16="http://schemas.microsoft.com/office/drawing/2014/main" id="{38B5AFA2-E9C4-8DFA-E9EA-12E7F3EC8BD9}"/>
              </a:ext>
            </a:extLst>
          </p:cNvPr>
          <p:cNvSpPr/>
          <p:nvPr/>
        </p:nvSpPr>
        <p:spPr>
          <a:xfrm rot="8100000">
            <a:off x="11266488" y="8397875"/>
            <a:ext cx="190500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0" name="半闭框 229">
            <a:extLst>
              <a:ext uri="{FF2B5EF4-FFF2-40B4-BE49-F238E27FC236}">
                <a16:creationId xmlns:a16="http://schemas.microsoft.com/office/drawing/2014/main" id="{8EEA2A8A-475D-54A9-526C-6F02F5B93F17}"/>
              </a:ext>
            </a:extLst>
          </p:cNvPr>
          <p:cNvSpPr/>
          <p:nvPr/>
        </p:nvSpPr>
        <p:spPr>
          <a:xfrm rot="8100000">
            <a:off x="10993438" y="8397875"/>
            <a:ext cx="192087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1" name="半闭框 230">
            <a:extLst>
              <a:ext uri="{FF2B5EF4-FFF2-40B4-BE49-F238E27FC236}">
                <a16:creationId xmlns:a16="http://schemas.microsoft.com/office/drawing/2014/main" id="{CA0E730B-68B1-A487-16B4-F02D074B974C}"/>
              </a:ext>
            </a:extLst>
          </p:cNvPr>
          <p:cNvSpPr/>
          <p:nvPr/>
        </p:nvSpPr>
        <p:spPr>
          <a:xfrm rot="8100000">
            <a:off x="11537950" y="8397875"/>
            <a:ext cx="192088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0727" name="图片 57">
            <a:extLst>
              <a:ext uri="{FF2B5EF4-FFF2-40B4-BE49-F238E27FC236}">
                <a16:creationId xmlns:a16="http://schemas.microsoft.com/office/drawing/2014/main" id="{4F455B8E-8002-7F0F-F800-229A644BA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31575" y="-793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5" name="矩形 284">
            <a:extLst>
              <a:ext uri="{FF2B5EF4-FFF2-40B4-BE49-F238E27FC236}">
                <a16:creationId xmlns:a16="http://schemas.microsoft.com/office/drawing/2014/main" id="{5DA68345-E784-2A5A-429D-676D12FC325B}"/>
              </a:ext>
            </a:extLst>
          </p:cNvPr>
          <p:cNvSpPr/>
          <p:nvPr/>
        </p:nvSpPr>
        <p:spPr>
          <a:xfrm>
            <a:off x="1588" y="6751638"/>
            <a:ext cx="9483725" cy="119062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" name="文本框 326">
            <a:extLst>
              <a:ext uri="{FF2B5EF4-FFF2-40B4-BE49-F238E27FC236}">
                <a16:creationId xmlns:a16="http://schemas.microsoft.com/office/drawing/2014/main" id="{99C4B1F3-08F6-958A-24FB-E95586D524B5}"/>
              </a:ext>
            </a:extLst>
          </p:cNvPr>
          <p:cNvSpPr txBox="1"/>
          <p:nvPr/>
        </p:nvSpPr>
        <p:spPr>
          <a:xfrm>
            <a:off x="17463" y="258763"/>
            <a:ext cx="10660062" cy="763587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30" name="文本框 328">
            <a:extLst>
              <a:ext uri="{FF2B5EF4-FFF2-40B4-BE49-F238E27FC236}">
                <a16:creationId xmlns:a16="http://schemas.microsoft.com/office/drawing/2014/main" id="{767C68B3-945F-2649-93EB-D4CBD83A8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258763"/>
            <a:ext cx="11501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我们的服务</a:t>
            </a:r>
          </a:p>
        </p:txBody>
      </p:sp>
      <p:sp>
        <p:nvSpPr>
          <p:cNvPr id="22539" name="Freeform 3">
            <a:extLst>
              <a:ext uri="{FF2B5EF4-FFF2-40B4-BE49-F238E27FC236}">
                <a16:creationId xmlns:a16="http://schemas.microsoft.com/office/drawing/2014/main" id="{A0506A1B-A98B-2CA6-77FB-2A84FF347211}"/>
              </a:ext>
            </a:extLst>
          </p:cNvPr>
          <p:cNvSpPr>
            <a:spLocks noEditPoints="1"/>
          </p:cNvSpPr>
          <p:nvPr/>
        </p:nvSpPr>
        <p:spPr bwMode="gray">
          <a:xfrm>
            <a:off x="501650" y="1768475"/>
            <a:ext cx="6483350" cy="4324350"/>
          </a:xfrm>
          <a:custGeom>
            <a:avLst/>
            <a:gdLst>
              <a:gd name="T0" fmla="*/ 2147483646 w 2820"/>
              <a:gd name="T1" fmla="*/ 2147483646 h 2912"/>
              <a:gd name="T2" fmla="*/ 2147483646 w 2820"/>
              <a:gd name="T3" fmla="*/ 2147483646 h 2912"/>
              <a:gd name="T4" fmla="*/ 2147483646 w 2820"/>
              <a:gd name="T5" fmla="*/ 2147483646 h 2912"/>
              <a:gd name="T6" fmla="*/ 2147483646 w 2820"/>
              <a:gd name="T7" fmla="*/ 2147483646 h 2912"/>
              <a:gd name="T8" fmla="*/ 2147483646 w 2820"/>
              <a:gd name="T9" fmla="*/ 2147483646 h 2912"/>
              <a:gd name="T10" fmla="*/ 2147483646 w 2820"/>
              <a:gd name="T11" fmla="*/ 2147483646 h 2912"/>
              <a:gd name="T12" fmla="*/ 2147483646 w 2820"/>
              <a:gd name="T13" fmla="*/ 2147483646 h 2912"/>
              <a:gd name="T14" fmla="*/ 2147483646 w 2820"/>
              <a:gd name="T15" fmla="*/ 2147483646 h 2912"/>
              <a:gd name="T16" fmla="*/ 0 w 2820"/>
              <a:gd name="T17" fmla="*/ 2147483646 h 2912"/>
              <a:gd name="T18" fmla="*/ 2147483646 w 2820"/>
              <a:gd name="T19" fmla="*/ 2147483646 h 2912"/>
              <a:gd name="T20" fmla="*/ 2147483646 w 2820"/>
              <a:gd name="T21" fmla="*/ 2147483646 h 2912"/>
              <a:gd name="T22" fmla="*/ 2147483646 w 2820"/>
              <a:gd name="T23" fmla="*/ 2147483646 h 2912"/>
              <a:gd name="T24" fmla="*/ 2147483646 w 2820"/>
              <a:gd name="T25" fmla="*/ 2147483646 h 2912"/>
              <a:gd name="T26" fmla="*/ 2147483646 w 2820"/>
              <a:gd name="T27" fmla="*/ 2147483646 h 2912"/>
              <a:gd name="T28" fmla="*/ 2147483646 w 2820"/>
              <a:gd name="T29" fmla="*/ 2147483646 h 2912"/>
              <a:gd name="T30" fmla="*/ 2147483646 w 2820"/>
              <a:gd name="T31" fmla="*/ 2147483646 h 2912"/>
              <a:gd name="T32" fmla="*/ 2147483646 w 2820"/>
              <a:gd name="T33" fmla="*/ 2147483646 h 2912"/>
              <a:gd name="T34" fmla="*/ 2147483646 w 2820"/>
              <a:gd name="T35" fmla="*/ 2147483646 h 2912"/>
              <a:gd name="T36" fmla="*/ 2147483646 w 2820"/>
              <a:gd name="T37" fmla="*/ 2147483646 h 2912"/>
              <a:gd name="T38" fmla="*/ 2147483646 w 2820"/>
              <a:gd name="T39" fmla="*/ 2147483646 h 2912"/>
              <a:gd name="T40" fmla="*/ 2147483646 w 2820"/>
              <a:gd name="T41" fmla="*/ 2147483646 h 2912"/>
              <a:gd name="T42" fmla="*/ 2147483646 w 2820"/>
              <a:gd name="T43" fmla="*/ 2147483646 h 2912"/>
              <a:gd name="T44" fmla="*/ 2147483646 w 2820"/>
              <a:gd name="T45" fmla="*/ 2147483646 h 2912"/>
              <a:gd name="T46" fmla="*/ 2147483646 w 2820"/>
              <a:gd name="T47" fmla="*/ 2147483646 h 2912"/>
              <a:gd name="T48" fmla="*/ 2147483646 w 2820"/>
              <a:gd name="T49" fmla="*/ 2147483646 h 2912"/>
              <a:gd name="T50" fmla="*/ 2147483646 w 2820"/>
              <a:gd name="T51" fmla="*/ 2147483646 h 2912"/>
              <a:gd name="T52" fmla="*/ 2147483646 w 2820"/>
              <a:gd name="T53" fmla="*/ 2147483646 h 2912"/>
              <a:gd name="T54" fmla="*/ 2147483646 w 2820"/>
              <a:gd name="T55" fmla="*/ 2147483646 h 2912"/>
              <a:gd name="T56" fmla="*/ 2147483646 w 2820"/>
              <a:gd name="T57" fmla="*/ 2147483646 h 2912"/>
              <a:gd name="T58" fmla="*/ 2147483646 w 2820"/>
              <a:gd name="T59" fmla="*/ 2147483646 h 2912"/>
              <a:gd name="T60" fmla="*/ 2147483646 w 2820"/>
              <a:gd name="T61" fmla="*/ 2147483646 h 2912"/>
              <a:gd name="T62" fmla="*/ 2147483646 w 2820"/>
              <a:gd name="T63" fmla="*/ 2147483646 h 2912"/>
              <a:gd name="T64" fmla="*/ 2147483646 w 2820"/>
              <a:gd name="T65" fmla="*/ 2147483646 h 2912"/>
              <a:gd name="T66" fmla="*/ 2147483646 w 2820"/>
              <a:gd name="T67" fmla="*/ 2147483646 h 2912"/>
              <a:gd name="T68" fmla="*/ 2147483646 w 2820"/>
              <a:gd name="T69" fmla="*/ 2147483646 h 2912"/>
              <a:gd name="T70" fmla="*/ 2147483646 w 2820"/>
              <a:gd name="T71" fmla="*/ 2147483646 h 2912"/>
              <a:gd name="T72" fmla="*/ 2147483646 w 2820"/>
              <a:gd name="T73" fmla="*/ 2147483646 h 2912"/>
              <a:gd name="T74" fmla="*/ 2147483646 w 2820"/>
              <a:gd name="T75" fmla="*/ 2147483646 h 2912"/>
              <a:gd name="T76" fmla="*/ 2147483646 w 2820"/>
              <a:gd name="T77" fmla="*/ 2147483646 h 2912"/>
              <a:gd name="T78" fmla="*/ 2147483646 w 2820"/>
              <a:gd name="T79" fmla="*/ 2147483646 h 2912"/>
              <a:gd name="T80" fmla="*/ 2147483646 w 2820"/>
              <a:gd name="T81" fmla="*/ 2147483646 h 2912"/>
              <a:gd name="T82" fmla="*/ 2147483646 w 2820"/>
              <a:gd name="T83" fmla="*/ 2147483646 h 2912"/>
              <a:gd name="T84" fmla="*/ 2147483646 w 2820"/>
              <a:gd name="T85" fmla="*/ 2147483646 h 2912"/>
              <a:gd name="T86" fmla="*/ 2147483646 w 2820"/>
              <a:gd name="T87" fmla="*/ 2147483646 h 2912"/>
              <a:gd name="T88" fmla="*/ 2147483646 w 2820"/>
              <a:gd name="T89" fmla="*/ 2147483646 h 2912"/>
              <a:gd name="T90" fmla="*/ 2147483646 w 2820"/>
              <a:gd name="T91" fmla="*/ 0 h 2912"/>
              <a:gd name="T92" fmla="*/ 2147483646 w 2820"/>
              <a:gd name="T93" fmla="*/ 2147483646 h 2912"/>
              <a:gd name="T94" fmla="*/ 2147483646 w 2820"/>
              <a:gd name="T95" fmla="*/ 2147483646 h 291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>
            <a:outerShdw dist="206741" dir="8249373" algn="ctr" rotWithShape="0">
              <a:srgbClr val="C1D1D3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0" name="Oval 35">
            <a:extLst>
              <a:ext uri="{FF2B5EF4-FFF2-40B4-BE49-F238E27FC236}">
                <a16:creationId xmlns:a16="http://schemas.microsoft.com/office/drawing/2014/main" id="{9B03F43E-00B2-580C-CAD7-D7EADD38918C}"/>
              </a:ext>
            </a:extLst>
          </p:cNvPr>
          <p:cNvSpPr>
            <a:spLocks noChangeArrowheads="1"/>
          </p:cNvSpPr>
          <p:nvPr/>
        </p:nvSpPr>
        <p:spPr bwMode="gray">
          <a:xfrm>
            <a:off x="2614613" y="4967288"/>
            <a:ext cx="1704975" cy="1706562"/>
          </a:xfrm>
          <a:prstGeom prst="ellipse">
            <a:avLst/>
          </a:prstGeom>
          <a:gradFill rotWithShape="1">
            <a:gsLst>
              <a:gs pos="0">
                <a:srgbClr val="636869"/>
              </a:gs>
              <a:gs pos="100000">
                <a:srgbClr val="D6E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  <a:cs typeface="幼圆" pitchFamily="49" charset="-122"/>
            </a:endParaRPr>
          </a:p>
        </p:txBody>
      </p:sp>
      <p:sp>
        <p:nvSpPr>
          <p:cNvPr id="22541" name="Oval 36">
            <a:extLst>
              <a:ext uri="{FF2B5EF4-FFF2-40B4-BE49-F238E27FC236}">
                <a16:creationId xmlns:a16="http://schemas.microsoft.com/office/drawing/2014/main" id="{EFBE5E7E-096C-8F89-900D-E7825805E3AA}"/>
              </a:ext>
            </a:extLst>
          </p:cNvPr>
          <p:cNvSpPr>
            <a:spLocks noChangeArrowheads="1"/>
          </p:cNvSpPr>
          <p:nvPr/>
        </p:nvSpPr>
        <p:spPr bwMode="gray">
          <a:xfrm>
            <a:off x="2635250" y="4976813"/>
            <a:ext cx="1665288" cy="1663700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F1F5F5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  <a:cs typeface="幼圆" pitchFamily="49" charset="-122"/>
            </a:endParaRPr>
          </a:p>
        </p:txBody>
      </p:sp>
      <p:sp>
        <p:nvSpPr>
          <p:cNvPr id="22542" name="Oval 37">
            <a:extLst>
              <a:ext uri="{FF2B5EF4-FFF2-40B4-BE49-F238E27FC236}">
                <a16:creationId xmlns:a16="http://schemas.microsoft.com/office/drawing/2014/main" id="{412E77CC-4B9A-6F81-D7A3-6DDBA47FBD94}"/>
              </a:ext>
            </a:extLst>
          </p:cNvPr>
          <p:cNvSpPr>
            <a:spLocks noChangeArrowheads="1"/>
          </p:cNvSpPr>
          <p:nvPr/>
        </p:nvSpPr>
        <p:spPr bwMode="gray">
          <a:xfrm>
            <a:off x="2652713" y="4992688"/>
            <a:ext cx="1584325" cy="1555750"/>
          </a:xfrm>
          <a:prstGeom prst="ellipse">
            <a:avLst/>
          </a:prstGeom>
          <a:gradFill rotWithShape="1">
            <a:gsLst>
              <a:gs pos="0">
                <a:srgbClr val="AAB2B3"/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  <a:cs typeface="幼圆" pitchFamily="49" charset="-122"/>
            </a:endParaRPr>
          </a:p>
        </p:txBody>
      </p:sp>
      <p:sp>
        <p:nvSpPr>
          <p:cNvPr id="22543" name="Oval 38">
            <a:extLst>
              <a:ext uri="{FF2B5EF4-FFF2-40B4-BE49-F238E27FC236}">
                <a16:creationId xmlns:a16="http://schemas.microsoft.com/office/drawing/2014/main" id="{7828AAD0-28B5-3E59-23A3-0DFFAA30198D}"/>
              </a:ext>
            </a:extLst>
          </p:cNvPr>
          <p:cNvSpPr>
            <a:spLocks noChangeArrowheads="1"/>
          </p:cNvSpPr>
          <p:nvPr/>
        </p:nvSpPr>
        <p:spPr bwMode="gray">
          <a:xfrm>
            <a:off x="2744788" y="5037138"/>
            <a:ext cx="1409700" cy="1262062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  <a:cs typeface="幼圆" pitchFamily="49" charset="-122"/>
            </a:endParaRPr>
          </a:p>
        </p:txBody>
      </p:sp>
      <p:sp>
        <p:nvSpPr>
          <p:cNvPr id="22544" name="Oval 40">
            <a:extLst>
              <a:ext uri="{FF2B5EF4-FFF2-40B4-BE49-F238E27FC236}">
                <a16:creationId xmlns:a16="http://schemas.microsoft.com/office/drawing/2014/main" id="{67289330-AAEF-4161-C87F-9FE48B8BA33A}"/>
              </a:ext>
            </a:extLst>
          </p:cNvPr>
          <p:cNvSpPr>
            <a:spLocks noChangeArrowheads="1"/>
          </p:cNvSpPr>
          <p:nvPr/>
        </p:nvSpPr>
        <p:spPr bwMode="gray">
          <a:xfrm rot="-772996">
            <a:off x="560388" y="4125913"/>
            <a:ext cx="1133475" cy="609600"/>
          </a:xfrm>
          <a:prstGeom prst="ellipse">
            <a:avLst/>
          </a:prstGeom>
          <a:solidFill>
            <a:srgbClr val="0F2145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  <a:cs typeface="幼圆" pitchFamily="49" charset="-122"/>
            </a:endParaRPr>
          </a:p>
        </p:txBody>
      </p:sp>
      <p:grpSp>
        <p:nvGrpSpPr>
          <p:cNvPr id="22545" name="Group 41">
            <a:extLst>
              <a:ext uri="{FF2B5EF4-FFF2-40B4-BE49-F238E27FC236}">
                <a16:creationId xmlns:a16="http://schemas.microsoft.com/office/drawing/2014/main" id="{A166FA3F-69C8-E963-6355-CC440B714277}"/>
              </a:ext>
            </a:extLst>
          </p:cNvPr>
          <p:cNvGrpSpPr>
            <a:grpSpLocks/>
          </p:cNvGrpSpPr>
          <p:nvPr/>
        </p:nvGrpSpPr>
        <p:grpSpPr bwMode="auto">
          <a:xfrm>
            <a:off x="490538" y="3121025"/>
            <a:ext cx="1371600" cy="1441450"/>
            <a:chOff x="732" y="2112"/>
            <a:chExt cx="842" cy="860"/>
          </a:xfrm>
        </p:grpSpPr>
        <p:sp>
          <p:nvSpPr>
            <p:cNvPr id="30752" name="Oval 42">
              <a:extLst>
                <a:ext uri="{FF2B5EF4-FFF2-40B4-BE49-F238E27FC236}">
                  <a16:creationId xmlns:a16="http://schemas.microsoft.com/office/drawing/2014/main" id="{67733A47-DA6C-2AFE-70C7-1E23D345F25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32" y="2112"/>
              <a:ext cx="842" cy="860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  <a:cs typeface="幼圆" pitchFamily="49" charset="-122"/>
              </a:endParaRPr>
            </a:p>
          </p:txBody>
        </p:sp>
        <p:sp>
          <p:nvSpPr>
            <p:cNvPr id="30753" name="Oval 43">
              <a:extLst>
                <a:ext uri="{FF2B5EF4-FFF2-40B4-BE49-F238E27FC236}">
                  <a16:creationId xmlns:a16="http://schemas.microsoft.com/office/drawing/2014/main" id="{BEE02F76-F884-1D8E-113A-15CB029E8F3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43" y="2117"/>
              <a:ext cx="821" cy="8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  <a:cs typeface="幼圆" pitchFamily="49" charset="-122"/>
              </a:endParaRPr>
            </a:p>
          </p:txBody>
        </p:sp>
        <p:sp>
          <p:nvSpPr>
            <p:cNvPr id="30754" name="Oval 44">
              <a:extLst>
                <a:ext uri="{FF2B5EF4-FFF2-40B4-BE49-F238E27FC236}">
                  <a16:creationId xmlns:a16="http://schemas.microsoft.com/office/drawing/2014/main" id="{8316589F-8996-C8DF-3899-985AF2C1649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51" y="2125"/>
              <a:ext cx="781" cy="784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  <a:cs typeface="幼圆" pitchFamily="49" charset="-122"/>
              </a:endParaRPr>
            </a:p>
          </p:txBody>
        </p:sp>
        <p:sp>
          <p:nvSpPr>
            <p:cNvPr id="30755" name="Oval 45">
              <a:extLst>
                <a:ext uri="{FF2B5EF4-FFF2-40B4-BE49-F238E27FC236}">
                  <a16:creationId xmlns:a16="http://schemas.microsoft.com/office/drawing/2014/main" id="{E7C267DE-0ED1-A1E6-519C-D88E5BD1712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95" y="2147"/>
              <a:ext cx="695" cy="6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宋体" panose="02010600030101010101" pitchFamily="2" charset="-122"/>
                <a:cs typeface="幼圆" pitchFamily="49" charset="-122"/>
              </a:endParaRPr>
            </a:p>
          </p:txBody>
        </p:sp>
      </p:grpSp>
      <p:sp>
        <p:nvSpPr>
          <p:cNvPr id="22546" name="Oval 47">
            <a:extLst>
              <a:ext uri="{FF2B5EF4-FFF2-40B4-BE49-F238E27FC236}">
                <a16:creationId xmlns:a16="http://schemas.microsoft.com/office/drawing/2014/main" id="{F5ED8E49-6AC3-8A32-FF45-E68AB0521855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89038" y="2025650"/>
            <a:ext cx="914400" cy="533400"/>
          </a:xfrm>
          <a:prstGeom prst="ellipse">
            <a:avLst/>
          </a:prstGeom>
          <a:solidFill>
            <a:srgbClr val="0F2145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  <a:cs typeface="幼圆" pitchFamily="49" charset="-122"/>
            </a:endParaRPr>
          </a:p>
        </p:txBody>
      </p:sp>
      <p:sp>
        <p:nvSpPr>
          <p:cNvPr id="22547" name="Oval 48">
            <a:extLst>
              <a:ext uri="{FF2B5EF4-FFF2-40B4-BE49-F238E27FC236}">
                <a16:creationId xmlns:a16="http://schemas.microsoft.com/office/drawing/2014/main" id="{52A14C09-7430-857D-CF32-198BD06F446C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65238" y="1419225"/>
            <a:ext cx="1023937" cy="1023938"/>
          </a:xfrm>
          <a:prstGeom prst="ellipse">
            <a:avLst/>
          </a:prstGeom>
          <a:gradFill rotWithShape="1">
            <a:gsLst>
              <a:gs pos="0">
                <a:srgbClr val="636869"/>
              </a:gs>
              <a:gs pos="100000">
                <a:srgbClr val="D6E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  <a:cs typeface="幼圆" pitchFamily="49" charset="-122"/>
            </a:endParaRPr>
          </a:p>
        </p:txBody>
      </p:sp>
      <p:sp>
        <p:nvSpPr>
          <p:cNvPr id="22548" name="Oval 49">
            <a:extLst>
              <a:ext uri="{FF2B5EF4-FFF2-40B4-BE49-F238E27FC236}">
                <a16:creationId xmlns:a16="http://schemas.microsoft.com/office/drawing/2014/main" id="{CFAF5264-F1DE-9221-A2FE-A3259A2D6CC8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77938" y="1423988"/>
            <a:ext cx="1000125" cy="1000125"/>
          </a:xfrm>
          <a:prstGeom prst="ellipse">
            <a:avLst/>
          </a:prstGeom>
          <a:gradFill rotWithShape="1">
            <a:gsLst>
              <a:gs pos="0">
                <a:srgbClr val="D6E1E2">
                  <a:alpha val="0"/>
                </a:srgbClr>
              </a:gs>
              <a:gs pos="100000">
                <a:srgbClr val="F1F5F5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  <a:cs typeface="幼圆" pitchFamily="49" charset="-122"/>
            </a:endParaRPr>
          </a:p>
        </p:txBody>
      </p:sp>
      <p:sp>
        <p:nvSpPr>
          <p:cNvPr id="22549" name="Oval 50">
            <a:extLst>
              <a:ext uri="{FF2B5EF4-FFF2-40B4-BE49-F238E27FC236}">
                <a16:creationId xmlns:a16="http://schemas.microsoft.com/office/drawing/2014/main" id="{85DC3ECB-099E-002C-7DDF-79C3EA3AEAE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89050" y="1435100"/>
            <a:ext cx="950913" cy="933450"/>
          </a:xfrm>
          <a:prstGeom prst="ellipse">
            <a:avLst/>
          </a:prstGeom>
          <a:gradFill rotWithShape="1">
            <a:gsLst>
              <a:gs pos="0">
                <a:srgbClr val="AAB2B3"/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  <a:cs typeface="幼圆" pitchFamily="49" charset="-122"/>
            </a:endParaRPr>
          </a:p>
        </p:txBody>
      </p:sp>
      <p:sp>
        <p:nvSpPr>
          <p:cNvPr id="22550" name="Oval 51">
            <a:extLst>
              <a:ext uri="{FF2B5EF4-FFF2-40B4-BE49-F238E27FC236}">
                <a16:creationId xmlns:a16="http://schemas.microsoft.com/office/drawing/2014/main" id="{636EF99E-A269-2AA5-8C6A-E4287EA2C3E5}"/>
              </a:ext>
            </a:extLst>
          </p:cNvPr>
          <p:cNvSpPr>
            <a:spLocks noChangeArrowheads="1"/>
          </p:cNvSpPr>
          <p:nvPr/>
        </p:nvSpPr>
        <p:spPr bwMode="gray">
          <a:xfrm>
            <a:off x="1370013" y="1479550"/>
            <a:ext cx="847725" cy="757238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eaVert"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  <a:cs typeface="幼圆" pitchFamily="49" charset="-122"/>
            </a:endParaRPr>
          </a:p>
        </p:txBody>
      </p:sp>
      <p:sp>
        <p:nvSpPr>
          <p:cNvPr id="22551" name="Text Box 52">
            <a:extLst>
              <a:ext uri="{FF2B5EF4-FFF2-40B4-BE49-F238E27FC236}">
                <a16:creationId xmlns:a16="http://schemas.microsoft.com/office/drawing/2014/main" id="{0049DF9B-440F-77DC-4996-D06AA2D6A02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428750" y="1681163"/>
            <a:ext cx="903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前：</a:t>
            </a:r>
          </a:p>
        </p:txBody>
      </p:sp>
      <p:sp>
        <p:nvSpPr>
          <p:cNvPr id="22552" name="Text Box 52">
            <a:extLst>
              <a:ext uri="{FF2B5EF4-FFF2-40B4-BE49-F238E27FC236}">
                <a16:creationId xmlns:a16="http://schemas.microsoft.com/office/drawing/2014/main" id="{C450778E-18C0-AC6A-5DD2-C206E0823A5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800100" y="3548063"/>
            <a:ext cx="9017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中：</a:t>
            </a:r>
          </a:p>
        </p:txBody>
      </p:sp>
      <p:sp>
        <p:nvSpPr>
          <p:cNvPr id="22553" name="Text Box 52">
            <a:extLst>
              <a:ext uri="{FF2B5EF4-FFF2-40B4-BE49-F238E27FC236}">
                <a16:creationId xmlns:a16="http://schemas.microsoft.com/office/drawing/2014/main" id="{16EFB2EF-B56E-9318-4A8B-E760A5DAE492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974975" y="5689600"/>
            <a:ext cx="9032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后：</a:t>
            </a:r>
          </a:p>
        </p:txBody>
      </p:sp>
      <p:sp>
        <p:nvSpPr>
          <p:cNvPr id="35" name="矩形: 圆角 36">
            <a:extLst>
              <a:ext uri="{FF2B5EF4-FFF2-40B4-BE49-F238E27FC236}">
                <a16:creationId xmlns:a16="http://schemas.microsoft.com/office/drawing/2014/main" id="{A5FEA2AD-2643-5DD5-F2CA-D269BE28A1B8}"/>
              </a:ext>
            </a:extLst>
          </p:cNvPr>
          <p:cNvSpPr/>
          <p:nvPr/>
        </p:nvSpPr>
        <p:spPr>
          <a:xfrm>
            <a:off x="3262312" y="1499172"/>
            <a:ext cx="8428038" cy="70802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B0102">
                  <a:alpha val="64000"/>
                </a:srgbClr>
              </a:gs>
              <a:gs pos="100000">
                <a:srgbClr val="A11E2D">
                  <a:alpha val="4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555" name="Text Box 52">
            <a:extLst>
              <a:ext uri="{FF2B5EF4-FFF2-40B4-BE49-F238E27FC236}">
                <a16:creationId xmlns:a16="http://schemas.microsoft.com/office/drawing/2014/main" id="{C3BAD6D1-5A17-0BBA-AF59-5F7CF5928A9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527425" y="1592834"/>
            <a:ext cx="80502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共同探讨解决方案，敲定最优技术指标，确保产品质量</a:t>
            </a: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FD97A4E0-FC75-6F0D-CDA5-A48AE874F0DF}"/>
              </a:ext>
            </a:extLst>
          </p:cNvPr>
          <p:cNvSpPr/>
          <p:nvPr/>
        </p:nvSpPr>
        <p:spPr>
          <a:xfrm>
            <a:off x="1917523" y="3472656"/>
            <a:ext cx="9318625" cy="70802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B0102">
                  <a:alpha val="64000"/>
                </a:srgbClr>
              </a:gs>
              <a:gs pos="100000">
                <a:srgbClr val="A11E2D">
                  <a:alpha val="4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557" name="Text Box 52">
            <a:extLst>
              <a:ext uri="{FF2B5EF4-FFF2-40B4-BE49-F238E27FC236}">
                <a16:creationId xmlns:a16="http://schemas.microsoft.com/office/drawing/2014/main" id="{581D9233-6DD9-648E-6FF3-0A594349FB5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071510" y="3594894"/>
            <a:ext cx="90281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提供技术培训，在厂进行产品鉴定及驻厂监造，随时了解产品动态</a:t>
            </a:r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DE84FDC4-E9E8-E9AA-02B5-56523256B731}"/>
              </a:ext>
            </a:extLst>
          </p:cNvPr>
          <p:cNvSpPr/>
          <p:nvPr/>
        </p:nvSpPr>
        <p:spPr>
          <a:xfrm>
            <a:off x="3643313" y="5632450"/>
            <a:ext cx="8558212" cy="63023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BB0102">
                  <a:alpha val="64000"/>
                </a:srgbClr>
              </a:gs>
              <a:gs pos="100000">
                <a:srgbClr val="A11E2D">
                  <a:alpha val="4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559" name="Text Box 52">
            <a:extLst>
              <a:ext uri="{FF2B5EF4-FFF2-40B4-BE49-F238E27FC236}">
                <a16:creationId xmlns:a16="http://schemas.microsoft.com/office/drawing/2014/main" id="{8B57A611-3E38-6837-BD58-538EF813E13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686175" y="5695950"/>
            <a:ext cx="85725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管道使用两年内出现的任何非外界因素问题我们第一时间解决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半闭框 228">
            <a:extLst>
              <a:ext uri="{FF2B5EF4-FFF2-40B4-BE49-F238E27FC236}">
                <a16:creationId xmlns:a16="http://schemas.microsoft.com/office/drawing/2014/main" id="{28BA1F7F-E39D-8B56-F275-39BA2C86ECD5}"/>
              </a:ext>
            </a:extLst>
          </p:cNvPr>
          <p:cNvSpPr/>
          <p:nvPr/>
        </p:nvSpPr>
        <p:spPr>
          <a:xfrm rot="8100000">
            <a:off x="11569700" y="6581775"/>
            <a:ext cx="190500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1" name="半闭框 230">
            <a:extLst>
              <a:ext uri="{FF2B5EF4-FFF2-40B4-BE49-F238E27FC236}">
                <a16:creationId xmlns:a16="http://schemas.microsoft.com/office/drawing/2014/main" id="{1FAB9DE2-2A17-6CA7-924A-936BEC763D5C}"/>
              </a:ext>
            </a:extLst>
          </p:cNvPr>
          <p:cNvSpPr/>
          <p:nvPr/>
        </p:nvSpPr>
        <p:spPr>
          <a:xfrm rot="8100000">
            <a:off x="11841163" y="6581775"/>
            <a:ext cx="192087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2774" name="图片 57">
            <a:extLst>
              <a:ext uri="{FF2B5EF4-FFF2-40B4-BE49-F238E27FC236}">
                <a16:creationId xmlns:a16="http://schemas.microsoft.com/office/drawing/2014/main" id="{7073A720-9436-E616-91D4-63F5A67CB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52213" y="-26988"/>
            <a:ext cx="865187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5" name="矩形 284">
            <a:extLst>
              <a:ext uri="{FF2B5EF4-FFF2-40B4-BE49-F238E27FC236}">
                <a16:creationId xmlns:a16="http://schemas.microsoft.com/office/drawing/2014/main" id="{290A1FEB-80EC-CBAF-FCEE-1CBEC0B68A3B}"/>
              </a:ext>
            </a:extLst>
          </p:cNvPr>
          <p:cNvSpPr/>
          <p:nvPr/>
        </p:nvSpPr>
        <p:spPr>
          <a:xfrm>
            <a:off x="-42863" y="6805613"/>
            <a:ext cx="9483726" cy="119062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" name="文本框 326">
            <a:extLst>
              <a:ext uri="{FF2B5EF4-FFF2-40B4-BE49-F238E27FC236}">
                <a16:creationId xmlns:a16="http://schemas.microsoft.com/office/drawing/2014/main" id="{89D64651-02EB-84FA-35B8-46163A615198}"/>
              </a:ext>
            </a:extLst>
          </p:cNvPr>
          <p:cNvSpPr txBox="1"/>
          <p:nvPr/>
        </p:nvSpPr>
        <p:spPr>
          <a:xfrm>
            <a:off x="17463" y="69850"/>
            <a:ext cx="10660062" cy="763588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77" name="文本框 328">
            <a:extLst>
              <a:ext uri="{FF2B5EF4-FFF2-40B4-BE49-F238E27FC236}">
                <a16:creationId xmlns:a16="http://schemas.microsoft.com/office/drawing/2014/main" id="{9FC349F4-2102-7FEF-4278-E509A96FC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88" y="-25400"/>
            <a:ext cx="115014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5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PS</a:t>
            </a:r>
            <a:r>
              <a:rPr lang="zh-CN" altLang="en-US" sz="5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zh-CN" altLang="en-US" sz="4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公司自有齐全的实验设备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8363ADD9-07AA-C9D2-0E1F-42963BCB94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26"/>
          <a:stretch/>
        </p:blipFill>
        <p:spPr>
          <a:xfrm rot="5400000">
            <a:off x="-196721" y="1631400"/>
            <a:ext cx="3582387" cy="30333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4" name="文本框 11296">
            <a:extLst>
              <a:ext uri="{FF2B5EF4-FFF2-40B4-BE49-F238E27FC236}">
                <a16:creationId xmlns:a16="http://schemas.microsoft.com/office/drawing/2014/main" id="{1834BC0E-B92F-8C20-ABB7-ED18A0AEA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3" y="5210175"/>
            <a:ext cx="26289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差式扫描量热仪器</a:t>
            </a: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3BD2371F-EC81-B9F1-9E00-59A54755E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7728" y="1363118"/>
            <a:ext cx="4652751" cy="34895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9" name="文本框 11296">
            <a:extLst>
              <a:ext uri="{FF2B5EF4-FFF2-40B4-BE49-F238E27FC236}">
                <a16:creationId xmlns:a16="http://schemas.microsoft.com/office/drawing/2014/main" id="{69A24ED8-BAB4-FF72-2595-711858AD5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2038" y="5291138"/>
            <a:ext cx="26289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万能强力测试仪</a:t>
            </a: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5D362CAD-5ED9-B2D7-4771-19A7BD6524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398273" y="1631401"/>
            <a:ext cx="4044495" cy="303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4" name="文本框 11296">
            <a:extLst>
              <a:ext uri="{FF2B5EF4-FFF2-40B4-BE49-F238E27FC236}">
                <a16:creationId xmlns:a16="http://schemas.microsoft.com/office/drawing/2014/main" id="{E1DDA7B7-66B1-1271-C91F-D7A14780CF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5800" y="5348288"/>
            <a:ext cx="26289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环刚度测试仪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半闭框 228">
            <a:extLst>
              <a:ext uri="{FF2B5EF4-FFF2-40B4-BE49-F238E27FC236}">
                <a16:creationId xmlns:a16="http://schemas.microsoft.com/office/drawing/2014/main" id="{610E8717-4B77-4C56-51C6-4DC3D565FCF5}"/>
              </a:ext>
            </a:extLst>
          </p:cNvPr>
          <p:cNvSpPr/>
          <p:nvPr/>
        </p:nvSpPr>
        <p:spPr>
          <a:xfrm rot="8100000">
            <a:off x="11569700" y="6581775"/>
            <a:ext cx="190500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1" name="半闭框 230">
            <a:extLst>
              <a:ext uri="{FF2B5EF4-FFF2-40B4-BE49-F238E27FC236}">
                <a16:creationId xmlns:a16="http://schemas.microsoft.com/office/drawing/2014/main" id="{8ADC26C1-710A-BB4D-3B14-AE9A06723A87}"/>
              </a:ext>
            </a:extLst>
          </p:cNvPr>
          <p:cNvSpPr/>
          <p:nvPr/>
        </p:nvSpPr>
        <p:spPr>
          <a:xfrm rot="8100000">
            <a:off x="11841163" y="6581775"/>
            <a:ext cx="192087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3798" name="图片 57">
            <a:extLst>
              <a:ext uri="{FF2B5EF4-FFF2-40B4-BE49-F238E27FC236}">
                <a16:creationId xmlns:a16="http://schemas.microsoft.com/office/drawing/2014/main" id="{B2C2B478-E850-77F2-9836-4B968ECFD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07763" y="-47625"/>
            <a:ext cx="865187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5" name="矩形 284">
            <a:extLst>
              <a:ext uri="{FF2B5EF4-FFF2-40B4-BE49-F238E27FC236}">
                <a16:creationId xmlns:a16="http://schemas.microsoft.com/office/drawing/2014/main" id="{2AE10211-C5C1-33D7-CC68-2CA7EFF2DA85}"/>
              </a:ext>
            </a:extLst>
          </p:cNvPr>
          <p:cNvSpPr/>
          <p:nvPr/>
        </p:nvSpPr>
        <p:spPr>
          <a:xfrm>
            <a:off x="-42863" y="6805613"/>
            <a:ext cx="9483726" cy="119062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" name="文本框 326">
            <a:extLst>
              <a:ext uri="{FF2B5EF4-FFF2-40B4-BE49-F238E27FC236}">
                <a16:creationId xmlns:a16="http://schemas.microsoft.com/office/drawing/2014/main" id="{91AB81B4-2B70-8A2C-EB3B-8A5507E9E91F}"/>
              </a:ext>
            </a:extLst>
          </p:cNvPr>
          <p:cNvSpPr txBox="1"/>
          <p:nvPr/>
        </p:nvSpPr>
        <p:spPr>
          <a:xfrm>
            <a:off x="17463" y="69850"/>
            <a:ext cx="10660062" cy="763588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801" name="文本框 328">
            <a:extLst>
              <a:ext uri="{FF2B5EF4-FFF2-40B4-BE49-F238E27FC236}">
                <a16:creationId xmlns:a16="http://schemas.microsoft.com/office/drawing/2014/main" id="{B29709EE-C309-72EF-40D1-7FE8C299D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88" y="-25400"/>
            <a:ext cx="115014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5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PS</a:t>
            </a:r>
            <a:r>
              <a:rPr lang="zh-CN" altLang="en-US" sz="5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zh-CN" altLang="en-US" sz="44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公司自有齐全的实验设备</a:t>
            </a:r>
          </a:p>
        </p:txBody>
      </p:sp>
      <p:sp>
        <p:nvSpPr>
          <p:cNvPr id="30" name="文本框 11296">
            <a:extLst>
              <a:ext uri="{FF2B5EF4-FFF2-40B4-BE49-F238E27FC236}">
                <a16:creationId xmlns:a16="http://schemas.microsoft.com/office/drawing/2014/main" id="{ED076AFD-6FAF-A2A8-E91F-3209444CF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75" y="5810250"/>
            <a:ext cx="4240213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静态液压强度试验站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95C37E5-C24D-ECAE-53E0-7F206922DC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015"/>
          <a:stretch/>
        </p:blipFill>
        <p:spPr>
          <a:xfrm>
            <a:off x="2135560" y="1285542"/>
            <a:ext cx="3443736" cy="43154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B569070-F3A5-7957-BE09-2704EDD65F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345513" y="1828117"/>
            <a:ext cx="4340593" cy="32554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半闭框 7">
            <a:extLst>
              <a:ext uri="{FF2B5EF4-FFF2-40B4-BE49-F238E27FC236}">
                <a16:creationId xmlns:a16="http://schemas.microsoft.com/office/drawing/2014/main" id="{D3030CC7-9166-BAC8-B93F-734BB6B80AB7}"/>
              </a:ext>
            </a:extLst>
          </p:cNvPr>
          <p:cNvSpPr/>
          <p:nvPr/>
        </p:nvSpPr>
        <p:spPr>
          <a:xfrm rot="8100000">
            <a:off x="11347450" y="6573838"/>
            <a:ext cx="192088" cy="192087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224" descr="图片包含 游戏机, 杯子, 电脑, 桌子&#10;&#10;描述已自动生成">
            <a:extLst>
              <a:ext uri="{FF2B5EF4-FFF2-40B4-BE49-F238E27FC236}">
                <a16:creationId xmlns:a16="http://schemas.microsoft.com/office/drawing/2014/main" id="{61891041-F2F4-E785-D909-66B599B10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83"/>
          <a:stretch>
            <a:fillRect/>
          </a:stretch>
        </p:blipFill>
        <p:spPr bwMode="auto">
          <a:xfrm>
            <a:off x="0" y="0"/>
            <a:ext cx="1219200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6" name="矩形 225">
            <a:extLst>
              <a:ext uri="{FF2B5EF4-FFF2-40B4-BE49-F238E27FC236}">
                <a16:creationId xmlns:a16="http://schemas.microsoft.com/office/drawing/2014/main" id="{168B0EA5-1A83-D9A6-FA83-4986E0857005}"/>
              </a:ext>
            </a:extLst>
          </p:cNvPr>
          <p:cNvSpPr/>
          <p:nvPr/>
        </p:nvSpPr>
        <p:spPr>
          <a:xfrm>
            <a:off x="-42863" y="-20638"/>
            <a:ext cx="12192001" cy="6861176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tx1">
                  <a:lumMod val="95000"/>
                  <a:lumOff val="5000"/>
                  <a:alpha val="68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9" name="半闭框 228">
            <a:extLst>
              <a:ext uri="{FF2B5EF4-FFF2-40B4-BE49-F238E27FC236}">
                <a16:creationId xmlns:a16="http://schemas.microsoft.com/office/drawing/2014/main" id="{DD129BB8-0D43-76AC-D3DE-0B5B42188E47}"/>
              </a:ext>
            </a:extLst>
          </p:cNvPr>
          <p:cNvSpPr/>
          <p:nvPr/>
        </p:nvSpPr>
        <p:spPr>
          <a:xfrm rot="8100000">
            <a:off x="11569700" y="6581775"/>
            <a:ext cx="190500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0" name="半闭框 229">
            <a:extLst>
              <a:ext uri="{FF2B5EF4-FFF2-40B4-BE49-F238E27FC236}">
                <a16:creationId xmlns:a16="http://schemas.microsoft.com/office/drawing/2014/main" id="{6075396F-E27B-07B0-0CA2-9C0B9BB5DCAC}"/>
              </a:ext>
            </a:extLst>
          </p:cNvPr>
          <p:cNvSpPr/>
          <p:nvPr/>
        </p:nvSpPr>
        <p:spPr>
          <a:xfrm rot="8100000">
            <a:off x="11296650" y="6581775"/>
            <a:ext cx="192088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1" name="半闭框 230">
            <a:extLst>
              <a:ext uri="{FF2B5EF4-FFF2-40B4-BE49-F238E27FC236}">
                <a16:creationId xmlns:a16="http://schemas.microsoft.com/office/drawing/2014/main" id="{82DC71D1-B72E-8DF4-95F2-D2E48EA21D65}"/>
              </a:ext>
            </a:extLst>
          </p:cNvPr>
          <p:cNvSpPr/>
          <p:nvPr/>
        </p:nvSpPr>
        <p:spPr>
          <a:xfrm rot="8100000">
            <a:off x="11841163" y="6581775"/>
            <a:ext cx="192087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4823" name="图片 57">
            <a:extLst>
              <a:ext uri="{FF2B5EF4-FFF2-40B4-BE49-F238E27FC236}">
                <a16:creationId xmlns:a16="http://schemas.microsoft.com/office/drawing/2014/main" id="{FBDE2B8E-65AD-2FBE-A404-292F56CAE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18875" y="3175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5" name="矩形 284">
            <a:extLst>
              <a:ext uri="{FF2B5EF4-FFF2-40B4-BE49-F238E27FC236}">
                <a16:creationId xmlns:a16="http://schemas.microsoft.com/office/drawing/2014/main" id="{6735F29F-E970-4D2A-78F0-6D3718F9BE79}"/>
              </a:ext>
            </a:extLst>
          </p:cNvPr>
          <p:cNvSpPr/>
          <p:nvPr/>
        </p:nvSpPr>
        <p:spPr>
          <a:xfrm>
            <a:off x="-42863" y="6805613"/>
            <a:ext cx="9483726" cy="119062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" name="文本框 326">
            <a:extLst>
              <a:ext uri="{FF2B5EF4-FFF2-40B4-BE49-F238E27FC236}">
                <a16:creationId xmlns:a16="http://schemas.microsoft.com/office/drawing/2014/main" id="{54DC3521-EAA3-D1AC-5513-FBAA2A8DCB47}"/>
              </a:ext>
            </a:extLst>
          </p:cNvPr>
          <p:cNvSpPr txBox="1"/>
          <p:nvPr/>
        </p:nvSpPr>
        <p:spPr>
          <a:xfrm>
            <a:off x="17463" y="69850"/>
            <a:ext cx="10660062" cy="763588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826" name="文本框 328">
            <a:extLst>
              <a:ext uri="{FF2B5EF4-FFF2-40B4-BE49-F238E27FC236}">
                <a16:creationId xmlns:a16="http://schemas.microsoft.com/office/drawing/2014/main" id="{1BDF3620-E69E-9F0A-FAC7-1CA57E9E3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3" y="42863"/>
            <a:ext cx="115014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PS</a:t>
            </a:r>
            <a:r>
              <a:rPr lang="zh-CN" altLang="en-US" sz="4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大量的实验数据，把关管道指标、保证质量</a:t>
            </a:r>
            <a:endParaRPr lang="zh-CN" altLang="en-US" sz="4000" b="1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567" name="Line 6">
            <a:extLst>
              <a:ext uri="{FF2B5EF4-FFF2-40B4-BE49-F238E27FC236}">
                <a16:creationId xmlns:a16="http://schemas.microsoft.com/office/drawing/2014/main" id="{D48082C9-C5CC-78D5-A685-8AC8909E45E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6710363"/>
            <a:ext cx="82169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789DA1F-722B-183D-ADDF-ECAC24E22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83" y="1714471"/>
            <a:ext cx="2832596" cy="21244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3AE78F1-F25A-D589-8D6B-6A731773F2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8781" y="1688335"/>
            <a:ext cx="2902295" cy="21767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28DF318-7315-03D4-5CC3-BA6AF64159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2767" y="1639579"/>
            <a:ext cx="2902295" cy="21767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187298F-315A-7C69-2132-509E029F65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0959" y="1626631"/>
            <a:ext cx="2902294" cy="21767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B104C48-74DB-AAA6-D184-36E984EA03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0811702" y="1629784"/>
            <a:ext cx="1189077" cy="8918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B91B8D9-64B4-388F-69F4-975E287E1C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2532187" y="4356311"/>
            <a:ext cx="2476357" cy="18572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31367BA-A1E2-C2D2-9CC6-C2AC6E1541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4689835" y="4334697"/>
            <a:ext cx="2476358" cy="18572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43F6C59-D6EE-1054-FB94-9D06B2CFE9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6801431" y="4359076"/>
            <a:ext cx="2476358" cy="18572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Rounded Rectangle 7">
            <a:extLst>
              <a:ext uri="{FF2B5EF4-FFF2-40B4-BE49-F238E27FC236}">
                <a16:creationId xmlns:a16="http://schemas.microsoft.com/office/drawing/2014/main" id="{6F8B1071-2FFB-D86E-7815-6BD4794A274C}"/>
              </a:ext>
            </a:extLst>
          </p:cNvPr>
          <p:cNvSpPr/>
          <p:nvPr/>
        </p:nvSpPr>
        <p:spPr>
          <a:xfrm>
            <a:off x="4938713" y="992188"/>
            <a:ext cx="2081212" cy="9239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20" name="Text Box 52">
            <a:extLst>
              <a:ext uri="{FF2B5EF4-FFF2-40B4-BE49-F238E27FC236}">
                <a16:creationId xmlns:a16="http://schemas.microsoft.com/office/drawing/2014/main" id="{CCA030B2-EE09-C877-B687-B4186020BCA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943475" y="1196975"/>
            <a:ext cx="2146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内检测试样品</a:t>
            </a:r>
          </a:p>
        </p:txBody>
      </p:sp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D16DE0E2-B61F-2BC5-F48E-BBC054505E2A}"/>
              </a:ext>
            </a:extLst>
          </p:cNvPr>
          <p:cNvSpPr/>
          <p:nvPr/>
        </p:nvSpPr>
        <p:spPr>
          <a:xfrm>
            <a:off x="4916488" y="6035675"/>
            <a:ext cx="2216150" cy="63976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22" name="Text Box 52">
            <a:extLst>
              <a:ext uri="{FF2B5EF4-FFF2-40B4-BE49-F238E27FC236}">
                <a16:creationId xmlns:a16="http://schemas.microsoft.com/office/drawing/2014/main" id="{3915A71F-590F-83B8-45CB-9129A0D7A29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989513" y="6088063"/>
            <a:ext cx="20304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内检测试报告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半闭框 228">
            <a:extLst>
              <a:ext uri="{FF2B5EF4-FFF2-40B4-BE49-F238E27FC236}">
                <a16:creationId xmlns:a16="http://schemas.microsoft.com/office/drawing/2014/main" id="{B5120FDC-B082-5768-7D44-B7F2C0561F48}"/>
              </a:ext>
            </a:extLst>
          </p:cNvPr>
          <p:cNvSpPr/>
          <p:nvPr/>
        </p:nvSpPr>
        <p:spPr>
          <a:xfrm rot="8100000">
            <a:off x="11569700" y="6581775"/>
            <a:ext cx="190500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0" name="半闭框 229">
            <a:extLst>
              <a:ext uri="{FF2B5EF4-FFF2-40B4-BE49-F238E27FC236}">
                <a16:creationId xmlns:a16="http://schemas.microsoft.com/office/drawing/2014/main" id="{298BE8DA-BA54-7BFA-9F18-3D72A57FE7D4}"/>
              </a:ext>
            </a:extLst>
          </p:cNvPr>
          <p:cNvSpPr/>
          <p:nvPr/>
        </p:nvSpPr>
        <p:spPr>
          <a:xfrm rot="8100000">
            <a:off x="11296650" y="6581775"/>
            <a:ext cx="192088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1" name="半闭框 230">
            <a:extLst>
              <a:ext uri="{FF2B5EF4-FFF2-40B4-BE49-F238E27FC236}">
                <a16:creationId xmlns:a16="http://schemas.microsoft.com/office/drawing/2014/main" id="{CCB27E24-2C9F-7A2C-3D71-41811D547902}"/>
              </a:ext>
            </a:extLst>
          </p:cNvPr>
          <p:cNvSpPr/>
          <p:nvPr/>
        </p:nvSpPr>
        <p:spPr>
          <a:xfrm rot="8100000">
            <a:off x="11841163" y="6581775"/>
            <a:ext cx="192087" cy="192088"/>
          </a:xfrm>
          <a:prstGeom prst="halfFram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5847" name="图片 57">
            <a:extLst>
              <a:ext uri="{FF2B5EF4-FFF2-40B4-BE49-F238E27FC236}">
                <a16:creationId xmlns:a16="http://schemas.microsoft.com/office/drawing/2014/main" id="{9F33DE99-A6AF-1A9F-B0DF-2C19AFA9B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18875" y="-2698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5" name="矩形 284">
            <a:extLst>
              <a:ext uri="{FF2B5EF4-FFF2-40B4-BE49-F238E27FC236}">
                <a16:creationId xmlns:a16="http://schemas.microsoft.com/office/drawing/2014/main" id="{FA783BE7-BF07-9F85-C096-B0FA4FF3BB42}"/>
              </a:ext>
            </a:extLst>
          </p:cNvPr>
          <p:cNvSpPr/>
          <p:nvPr/>
        </p:nvSpPr>
        <p:spPr>
          <a:xfrm>
            <a:off x="-42863" y="6805613"/>
            <a:ext cx="9483726" cy="119062"/>
          </a:xfrm>
          <a:prstGeom prst="rect">
            <a:avLst/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7" name="文本框 326">
            <a:extLst>
              <a:ext uri="{FF2B5EF4-FFF2-40B4-BE49-F238E27FC236}">
                <a16:creationId xmlns:a16="http://schemas.microsoft.com/office/drawing/2014/main" id="{3EC0339D-FA3C-CBD6-15F0-3D2AEB6E4C70}"/>
              </a:ext>
            </a:extLst>
          </p:cNvPr>
          <p:cNvSpPr txBox="1"/>
          <p:nvPr/>
        </p:nvSpPr>
        <p:spPr>
          <a:xfrm>
            <a:off x="17463" y="69850"/>
            <a:ext cx="10660062" cy="763588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850" name="文本框 328">
            <a:extLst>
              <a:ext uri="{FF2B5EF4-FFF2-40B4-BE49-F238E27FC236}">
                <a16:creationId xmlns:a16="http://schemas.microsoft.com/office/drawing/2014/main" id="{B4065707-3B70-FDAC-AA53-47051AF77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3" y="42863"/>
            <a:ext cx="1150143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8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PS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大量的实验数据，把关管道指标、保证质量</a:t>
            </a:r>
          </a:p>
        </p:txBody>
      </p:sp>
      <p:sp>
        <p:nvSpPr>
          <p:cNvPr id="23567" name="Line 6">
            <a:extLst>
              <a:ext uri="{FF2B5EF4-FFF2-40B4-BE49-F238E27FC236}">
                <a16:creationId xmlns:a16="http://schemas.microsoft.com/office/drawing/2014/main" id="{63A18427-9FF2-A162-17D1-510246457581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6710363"/>
            <a:ext cx="82169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76A7FA9B-8167-A36F-1260-3FBAD847F0D8}"/>
              </a:ext>
            </a:extLst>
          </p:cNvPr>
          <p:cNvSpPr/>
          <p:nvPr/>
        </p:nvSpPr>
        <p:spPr>
          <a:xfrm>
            <a:off x="3867150" y="1150938"/>
            <a:ext cx="4464050" cy="6397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75360" anchor="ctr"/>
          <a:lstStyle/>
          <a:p>
            <a:pPr defTabSz="1219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    </a:t>
            </a:r>
          </a:p>
        </p:txBody>
      </p:sp>
      <p:sp>
        <p:nvSpPr>
          <p:cNvPr id="22" name="Text Box 52">
            <a:extLst>
              <a:ext uri="{FF2B5EF4-FFF2-40B4-BE49-F238E27FC236}">
                <a16:creationId xmlns:a16="http://schemas.microsoft.com/office/drawing/2014/main" id="{5026589C-C307-91CC-334E-8DF0A761E999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586288" y="1150938"/>
            <a:ext cx="3540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cs typeface="幼圆" pitchFamily="49" charset="-122"/>
              </a:rPr>
              <a:t>外检测试报告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80A58EE-C7A8-7151-C6EA-72FC9D693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80" y="2199951"/>
            <a:ext cx="4140266" cy="3105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0FAE190-68CE-B2C4-01F9-2A5CB345C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784" y="2199951"/>
            <a:ext cx="4140267" cy="3105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30A61DC-F688-DC97-CE0A-48D669CADF2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798"/>
          <a:stretch/>
        </p:blipFill>
        <p:spPr>
          <a:xfrm>
            <a:off x="8328248" y="2197030"/>
            <a:ext cx="3858806" cy="3105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图片 57">
            <a:extLst>
              <a:ext uri="{FF2B5EF4-FFF2-40B4-BE49-F238E27FC236}">
                <a16:creationId xmlns:a16="http://schemas.microsoft.com/office/drawing/2014/main" id="{47B67279-12F8-433E-E13E-D73D1DB22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9" t="-850" r="12793" b="34090"/>
          <a:stretch>
            <a:fillRect/>
          </a:stretch>
        </p:blipFill>
        <p:spPr bwMode="auto">
          <a:xfrm>
            <a:off x="11331575" y="-7938"/>
            <a:ext cx="86518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" name="文本框 326">
            <a:extLst>
              <a:ext uri="{FF2B5EF4-FFF2-40B4-BE49-F238E27FC236}">
                <a16:creationId xmlns:a16="http://schemas.microsoft.com/office/drawing/2014/main" id="{B0F2152F-6F74-5121-EB4A-D57FB26B42F9}"/>
              </a:ext>
            </a:extLst>
          </p:cNvPr>
          <p:cNvSpPr txBox="1"/>
          <p:nvPr/>
        </p:nvSpPr>
        <p:spPr>
          <a:xfrm>
            <a:off x="17463" y="258763"/>
            <a:ext cx="10660062" cy="763587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C00000"/>
              </a:gs>
              <a:gs pos="100000">
                <a:srgbClr val="0F152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870" name="文本框 328">
            <a:extLst>
              <a:ext uri="{FF2B5EF4-FFF2-40B4-BE49-F238E27FC236}">
                <a16:creationId xmlns:a16="http://schemas.microsoft.com/office/drawing/2014/main" id="{037144D3-4796-EED7-D1C0-962E5CD6C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258763"/>
            <a:ext cx="115014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顺方管业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加筋聚乙烯（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PE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）复合管</a:t>
            </a:r>
          </a:p>
        </p:txBody>
      </p:sp>
      <p:sp>
        <p:nvSpPr>
          <p:cNvPr id="24583" name="标题 1">
            <a:extLst>
              <a:ext uri="{FF2B5EF4-FFF2-40B4-BE49-F238E27FC236}">
                <a16:creationId xmlns:a16="http://schemas.microsoft.com/office/drawing/2014/main" id="{8D779FE6-6821-ADAF-4076-AACA7CDEA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0" y="2060575"/>
            <a:ext cx="88900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FontTx/>
              <a:buNone/>
            </a:pPr>
            <a:r>
              <a:rPr lang="zh-CN" altLang="en-US" sz="8800">
                <a:latin typeface="隶书" pitchFamily="49" charset="-122"/>
                <a:ea typeface="隶书" pitchFamily="49" charset="-122"/>
              </a:rPr>
              <a:t>谢谢大家</a:t>
            </a:r>
            <a:r>
              <a:rPr lang="en-US" altLang="zh-CN" sz="8800">
                <a:latin typeface="隶书" pitchFamily="49" charset="-122"/>
                <a:ea typeface="隶书" pitchFamily="49" charset="-122"/>
              </a:rPr>
              <a:t>!</a:t>
            </a:r>
            <a:br>
              <a:rPr lang="zh-CN" altLang="en-US" sz="6000">
                <a:latin typeface="隶书" pitchFamily="49" charset="-122"/>
                <a:ea typeface="隶书" pitchFamily="49" charset="-122"/>
              </a:rPr>
            </a:br>
            <a:br>
              <a:rPr lang="zh-CN" altLang="en-US" sz="6000">
                <a:latin typeface="隶书" pitchFamily="49" charset="-122"/>
                <a:ea typeface="隶书" pitchFamily="49" charset="-122"/>
              </a:rPr>
            </a:br>
            <a:r>
              <a:rPr lang="zh-CN" altLang="en-US" sz="6000">
                <a:latin typeface="隶书" pitchFamily="49" charset="-122"/>
                <a:ea typeface="隶书" pitchFamily="49" charset="-122"/>
              </a:rPr>
              <a:t>顺方管业有限公司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284"/>
  <p:tag name="KSO_WM_UNIT_TYPE" val="n_i"/>
  <p:tag name="KSO_WM_UNIT_INDEX" val="1_1"/>
  <p:tag name="KSO_WM_UNIT_ID" val="256*n_i*1_1"/>
  <p:tag name="KSO_WM_UNIT_CLEAR" val="1"/>
  <p:tag name="KSO_WM_UNIT_LAYERLEVEL" val="1_1"/>
  <p:tag name="KSO_WM_BEAUTIFY_FLAG" val="#wm#"/>
  <p:tag name="KSO_WM_DIAGRAM_GROUP_CODE" val="n1-1"/>
  <p:tag name="KSO_WM_TAG_VERSION" val="1.0"/>
  <p:tag name="KSO_WM_UNIT_FILL_FORE_SCHEMECOLOR_INDEX" val="5"/>
  <p:tag name="KSO_WM_UNIT_FILL_TYPE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284"/>
  <p:tag name="KSO_WM_UNIT_TYPE" val="n_h_a"/>
  <p:tag name="KSO_WM_UNIT_INDEX" val="1_2_6"/>
  <p:tag name="KSO_WM_UNIT_ID" val="256*n_h_a*1_2_6"/>
  <p:tag name="KSO_WM_UNIT_CLEAR" val="1"/>
  <p:tag name="KSO_WM_UNIT_LAYERLEVEL" val="1_1_1"/>
  <p:tag name="KSO_WM_UNIT_VALUE" val="9"/>
  <p:tag name="KSO_WM_UNIT_HIGHLIGHT" val="0"/>
  <p:tag name="KSO_WM_UNIT_COMPATIBLE" val="0"/>
  <p:tag name="KSO_WM_UNIT_PRESET_TEXT" val="AMET"/>
  <p:tag name="KSO_WM_BEAUTIFY_FLAG" val="#wm#"/>
  <p:tag name="KSO_WM_DIAGRAM_GROUP_CODE" val="n1-1"/>
  <p:tag name="KSO_WM_TAG_VERSION" val="1.0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284"/>
  <p:tag name="KSO_WM_UNIT_TYPE" val="n_i"/>
  <p:tag name="KSO_WM_UNIT_INDEX" val="1_2"/>
  <p:tag name="KSO_WM_UNIT_ID" val="256*n_i*1_2"/>
  <p:tag name="KSO_WM_UNIT_CLEAR" val="1"/>
  <p:tag name="KSO_WM_UNIT_LAYERLEVEL" val="1_1"/>
  <p:tag name="KSO_WM_BEAUTIFY_FLAG" val="#wm#"/>
  <p:tag name="KSO_WM_DIAGRAM_GROUP_CODE" val="n1-1"/>
  <p:tag name="KSO_WM_TAG_VERSION" val="1.0"/>
  <p:tag name="KSO_WM_UNIT_FILL_FORE_SCHEMECOLOR_INDEX" val="5"/>
  <p:tag name="KSO_WM_UNI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284"/>
  <p:tag name="KSO_WM_UNIT_TYPE" val="n_h_a"/>
  <p:tag name="KSO_WM_UNIT_INDEX" val="1_2_1"/>
  <p:tag name="KSO_WM_UNIT_ID" val="256*n_h_a*1_2_1"/>
  <p:tag name="KSO_WM_UNIT_CLEAR" val="1"/>
  <p:tag name="KSO_WM_UNIT_LAYERLEVEL" val="1_1_1"/>
  <p:tag name="KSO_WM_UNIT_VALUE" val="9"/>
  <p:tag name="KSO_WM_UNIT_HIGHLIGHT" val="0"/>
  <p:tag name="KSO_WM_UNIT_COMPATIBLE" val="0"/>
  <p:tag name="KSO_WM_UNIT_PRESET_TEXT" val="AMET"/>
  <p:tag name="KSO_WM_BEAUTIFY_FLAG" val="#wm#"/>
  <p:tag name="KSO_WM_DIAGRAM_GROUP_CODE" val="n1-1"/>
  <p:tag name="KSO_WM_TAG_VERSION" val="1.0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284"/>
  <p:tag name="KSO_WM_UNIT_TYPE" val="n_i"/>
  <p:tag name="KSO_WM_UNIT_INDEX" val="1_3"/>
  <p:tag name="KSO_WM_UNIT_ID" val="256*n_i*1_3"/>
  <p:tag name="KSO_WM_UNIT_CLEAR" val="1"/>
  <p:tag name="KSO_WM_UNIT_LAYERLEVEL" val="1_1"/>
  <p:tag name="KSO_WM_BEAUTIFY_FLAG" val="#wm#"/>
  <p:tag name="KSO_WM_DIAGRAM_GROUP_CODE" val="n1-1"/>
  <p:tag name="KSO_WM_TAG_VERSION" val="1.0"/>
  <p:tag name="KSO_WM_UNIT_FILL_FORE_SCHEMECOLOR_INDEX" val="5"/>
  <p:tag name="KSO_WM_UNI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284"/>
  <p:tag name="KSO_WM_UNIT_TYPE" val="n_h_a"/>
  <p:tag name="KSO_WM_UNIT_INDEX" val="1_2_2"/>
  <p:tag name="KSO_WM_UNIT_ID" val="256*n_h_a*1_2_2"/>
  <p:tag name="KSO_WM_UNIT_CLEAR" val="1"/>
  <p:tag name="KSO_WM_UNIT_LAYERLEVEL" val="1_1_1"/>
  <p:tag name="KSO_WM_UNIT_VALUE" val="9"/>
  <p:tag name="KSO_WM_UNIT_HIGHLIGHT" val="0"/>
  <p:tag name="KSO_WM_UNIT_COMPATIBLE" val="0"/>
  <p:tag name="KSO_WM_UNIT_PRESET_TEXT" val="AMET"/>
  <p:tag name="KSO_WM_BEAUTIFY_FLAG" val="#wm#"/>
  <p:tag name="KSO_WM_DIAGRAM_GROUP_CODE" val="n1-1"/>
  <p:tag name="KSO_WM_TAG_VERSION" val="1.0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284"/>
  <p:tag name="KSO_WM_UNIT_TYPE" val="n_i"/>
  <p:tag name="KSO_WM_UNIT_INDEX" val="1_4"/>
  <p:tag name="KSO_WM_UNIT_ID" val="256*n_i*1_4"/>
  <p:tag name="KSO_WM_UNIT_CLEAR" val="1"/>
  <p:tag name="KSO_WM_UNIT_LAYERLEVEL" val="1_1"/>
  <p:tag name="KSO_WM_BEAUTIFY_FLAG" val="#wm#"/>
  <p:tag name="KSO_WM_DIAGRAM_GROUP_CODE" val="n1-1"/>
  <p:tag name="KSO_WM_TAG_VERSION" val="1.0"/>
  <p:tag name="KSO_WM_UNIT_FILL_FORE_SCHEMECOLOR_INDEX" val="5"/>
  <p:tag name="KSO_WM_UNIT_FILL_TYPE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284"/>
  <p:tag name="KSO_WM_UNIT_TYPE" val="n_h_a"/>
  <p:tag name="KSO_WM_UNIT_INDEX" val="1_2_3"/>
  <p:tag name="KSO_WM_UNIT_ID" val="256*n_h_a*1_2_3"/>
  <p:tag name="KSO_WM_UNIT_CLEAR" val="1"/>
  <p:tag name="KSO_WM_UNIT_LAYERLEVEL" val="1_1_1"/>
  <p:tag name="KSO_WM_UNIT_VALUE" val="9"/>
  <p:tag name="KSO_WM_UNIT_HIGHLIGHT" val="0"/>
  <p:tag name="KSO_WM_UNIT_COMPATIBLE" val="0"/>
  <p:tag name="KSO_WM_UNIT_PRESET_TEXT" val="AMET"/>
  <p:tag name="KSO_WM_BEAUTIFY_FLAG" val="#wm#"/>
  <p:tag name="KSO_WM_DIAGRAM_GROUP_CODE" val="n1-1"/>
  <p:tag name="KSO_WM_TAG_VERSION" val="1.0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284"/>
  <p:tag name="KSO_WM_UNIT_TYPE" val="n_i"/>
  <p:tag name="KSO_WM_UNIT_INDEX" val="1_5"/>
  <p:tag name="KSO_WM_UNIT_ID" val="256*n_i*1_5"/>
  <p:tag name="KSO_WM_UNIT_CLEAR" val="1"/>
  <p:tag name="KSO_WM_UNIT_LAYERLEVEL" val="1_1"/>
  <p:tag name="KSO_WM_BEAUTIFY_FLAG" val="#wm#"/>
  <p:tag name="KSO_WM_DIAGRAM_GROUP_CODE" val="n1-1"/>
  <p:tag name="KSO_WM_TAG_VERSION" val="1.0"/>
  <p:tag name="KSO_WM_UNIT_FILL_FORE_SCHEMECOLOR_INDEX" val="5"/>
  <p:tag name="KSO_WM_UNI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284"/>
  <p:tag name="KSO_WM_UNIT_TYPE" val="n_h_a"/>
  <p:tag name="KSO_WM_UNIT_INDEX" val="1_2_4"/>
  <p:tag name="KSO_WM_UNIT_ID" val="256*n_h_a*1_2_4"/>
  <p:tag name="KSO_WM_UNIT_CLEAR" val="1"/>
  <p:tag name="KSO_WM_UNIT_LAYERLEVEL" val="1_1_1"/>
  <p:tag name="KSO_WM_UNIT_VALUE" val="9"/>
  <p:tag name="KSO_WM_UNIT_HIGHLIGHT" val="0"/>
  <p:tag name="KSO_WM_UNIT_COMPATIBLE" val="0"/>
  <p:tag name="KSO_WM_UNIT_PRESET_TEXT" val="AMET"/>
  <p:tag name="KSO_WM_BEAUTIFY_FLAG" val="#wm#"/>
  <p:tag name="KSO_WM_DIAGRAM_GROUP_CODE" val="n1-1"/>
  <p:tag name="KSO_WM_TAG_VERSION" val="1.0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284"/>
  <p:tag name="KSO_WM_UNIT_TYPE" val="n_i"/>
  <p:tag name="KSO_WM_UNIT_INDEX" val="1_6"/>
  <p:tag name="KSO_WM_UNIT_ID" val="256*n_i*1_6"/>
  <p:tag name="KSO_WM_UNIT_CLEAR" val="1"/>
  <p:tag name="KSO_WM_UNIT_LAYERLEVEL" val="1_1"/>
  <p:tag name="KSO_WM_BEAUTIFY_FLAG" val="#wm#"/>
  <p:tag name="KSO_WM_DIAGRAM_GROUP_CODE" val="n1-1"/>
  <p:tag name="KSO_WM_TAG_VERSION" val="1.0"/>
  <p:tag name="KSO_WM_UNIT_FILL_FORE_SCHEMECOLOR_INDEX" val="5"/>
  <p:tag name="KSO_WM_UNI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284"/>
  <p:tag name="KSO_WM_UNIT_TYPE" val="n_h_a"/>
  <p:tag name="KSO_WM_UNIT_INDEX" val="1_2_5"/>
  <p:tag name="KSO_WM_UNIT_ID" val="256*n_h_a*1_2_5"/>
  <p:tag name="KSO_WM_UNIT_CLEAR" val="1"/>
  <p:tag name="KSO_WM_UNIT_LAYERLEVEL" val="1_1_1"/>
  <p:tag name="KSO_WM_UNIT_VALUE" val="9"/>
  <p:tag name="KSO_WM_UNIT_HIGHLIGHT" val="0"/>
  <p:tag name="KSO_WM_UNIT_COMPATIBLE" val="0"/>
  <p:tag name="KSO_WM_UNIT_PRESET_TEXT" val="AMET"/>
  <p:tag name="KSO_WM_BEAUTIFY_FLAG" val="#wm#"/>
  <p:tag name="KSO_WM_DIAGRAM_GROUP_CODE" val="n1-1"/>
  <p:tag name="KSO_WM_TAG_VERSION" val="1.0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160284"/>
  <p:tag name="KSO_WM_UNIT_TYPE" val="n_h_f"/>
  <p:tag name="KSO_WM_UNIT_INDEX" val="1_1_1"/>
  <p:tag name="KSO_WM_UNIT_ID" val="256*n_h_f*1_1_1"/>
  <p:tag name="KSO_WM_UNIT_CLEAR" val="1"/>
  <p:tag name="KSO_WM_UNIT_LAYERLEVEL" val="1_1_1"/>
  <p:tag name="KSO_WM_UNIT_VALUE" val="20"/>
  <p:tag name="KSO_WM_UNIT_HIGHLIGHT" val="0"/>
  <p:tag name="KSO_WM_UNIT_COMPATIBLE" val="0"/>
  <p:tag name="KSO_WM_UNIT_PRESET_TEXT" val="LOREM"/>
  <p:tag name="KSO_WM_BEAUTIFY_FLAG" val="#wm#"/>
  <p:tag name="KSO_WM_DIAGRAM_GROUP_CODE" val="n1-1"/>
  <p:tag name="KSO_WM_TAG_VERSION" val="1.0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14058</TotalTime>
  <Words>2119</Words>
  <Application>Microsoft Macintosh PowerPoint</Application>
  <PresentationFormat>宽屏</PresentationFormat>
  <Paragraphs>334</Paragraphs>
  <Slides>24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等线</vt:lpstr>
      <vt:lpstr>黑体</vt:lpstr>
      <vt:lpstr>隶书</vt:lpstr>
      <vt:lpstr>宋体</vt:lpstr>
      <vt:lpstr>微软雅黑</vt:lpstr>
      <vt:lpstr>Arial</vt:lpstr>
      <vt:lpstr>Calibri</vt:lpstr>
      <vt:lpstr>Calibri Light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Administrator</dc:creator>
  <cp:lastModifiedBy>占旭 刘</cp:lastModifiedBy>
  <cp:revision>227</cp:revision>
  <dcterms:created xsi:type="dcterms:W3CDTF">2016-12-02T08:56:59Z</dcterms:created>
  <dcterms:modified xsi:type="dcterms:W3CDTF">2026-06-08T08:15:09Z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2052-8.1.0.2424</vt:lpwstr>
  </property>
</Properties>
</file>