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4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15104" r="15104"/>
          <a:stretch>
            <a:fillRect/>
          </a:stretch>
        </p:blipFill>
        <p:spPr>
          <a:xfrm>
            <a:off x="4581525" y="0"/>
            <a:ext cx="638175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541DEF2-C13F-4D04-A67A-7245317A9B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381750" cy="6858000"/>
          </a:xfrm>
          <a:prstGeom prst="rect">
            <a:avLst/>
          </a:prstGeom>
          <a:solidFill>
            <a:srgbClr val="18324A"/>
          </a:solidFill>
          <a:ln w="0">
            <a:noFill/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8473704-4CCC-4113-B9BE-AC4F3D2B21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6858000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62BFEC7-C447-4A5E-BCF4-D9252D88C79D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D6E1EA"/>
                </a:solidFill>
              </a:defRPr>
            </a:pPr>
            <a:r>
              <a:rPr sz="1275" b="1" dirty="0">
                <a:solidFill>
                  <a:srgbClr val="D6E1EA"/>
                </a:solidFill>
              </a:rPr>
              <a:t>SHUNFANG I</a:t>
            </a:r>
            <a:r>
              <a:rPr lang="en-US" altLang="zh-CN" sz="1275" b="1" dirty="0">
                <a:solidFill>
                  <a:srgbClr val="D6E1EA"/>
                </a:solidFill>
              </a:rPr>
              <a:t>NTERNATIONAL</a:t>
            </a:r>
            <a:endParaRPr sz="1275" b="1" dirty="0">
              <a:solidFill>
                <a:srgbClr val="D6E1EA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3A9786D-365B-4237-9E12-3E5F6E55E563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58102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 dirty="0">
                <a:solidFill>
                  <a:srgbClr val="FFFFFF"/>
                </a:solidFill>
              </a:rPr>
              <a:t>Large Diameter Pipe</a:t>
            </a:r>
            <a:endParaRPr lang="en-US" sz="3900" b="1" dirty="0">
              <a:solidFill>
                <a:srgbClr val="FFFFFF"/>
              </a:solidFill>
            </a:endParaRP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lang="en-US" altLang="zh-CN" sz="3900" b="1" dirty="0">
                <a:solidFill>
                  <a:srgbClr val="FFFFFF"/>
                </a:solidFill>
              </a:rPr>
              <a:t>One</a:t>
            </a:r>
            <a:r>
              <a:rPr lang="zh-CN" altLang="en-US" sz="3900" b="1" dirty="0">
                <a:solidFill>
                  <a:srgbClr val="FFFFFF"/>
                </a:solidFill>
              </a:rPr>
              <a:t> </a:t>
            </a:r>
            <a:r>
              <a:rPr lang="en-US" altLang="zh-CN" sz="3900" b="1" dirty="0">
                <a:solidFill>
                  <a:srgbClr val="FFFFFF"/>
                </a:solidFill>
              </a:rPr>
              <a:t>Stop</a:t>
            </a:r>
            <a:r>
              <a:rPr lang="zh-CN" altLang="en-US" sz="3900" b="1" dirty="0">
                <a:solidFill>
                  <a:srgbClr val="FFFFFF"/>
                </a:solidFill>
              </a:rPr>
              <a:t> </a:t>
            </a:r>
            <a:r>
              <a:rPr lang="en-US" altLang="zh-CN" sz="3900" b="1" dirty="0">
                <a:solidFill>
                  <a:srgbClr val="FFFFFF"/>
                </a:solidFill>
              </a:rPr>
              <a:t>Solution</a:t>
            </a:r>
            <a:endParaRPr sz="3900" b="1" dirty="0">
              <a:solidFill>
                <a:srgbClr val="FFFFFF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D1127A-8230-4CD5-A048-67353636D566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5334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D6E1EA"/>
                </a:solidFill>
              </a:defRPr>
            </a:pPr>
            <a:endParaRPr sz="1725" b="0" dirty="0">
              <a:solidFill>
                <a:srgbClr val="D6E1EA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8D076A-F118-4415-B46B-043835688A4A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2190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B54A273-28F0-4C60-A19B-F667459FD1DB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FFFFFF"/>
                </a:solidFill>
              </a:defRPr>
            </a:pPr>
            <a:r>
              <a:rPr lang="en-US" altLang="zh-CN" sz="1650" b="0" dirty="0">
                <a:solidFill>
                  <a:srgbClr val="FFFFFF"/>
                </a:solidFill>
              </a:rPr>
              <a:t>HDPE</a:t>
            </a:r>
            <a:r>
              <a:rPr lang="zh-CN" altLang="en-US" sz="1650" b="0" dirty="0">
                <a:solidFill>
                  <a:srgbClr val="FFFFFF"/>
                </a:solidFill>
              </a:rPr>
              <a:t> </a:t>
            </a:r>
            <a:r>
              <a:rPr lang="en-US" altLang="zh-CN" sz="1650" b="0" dirty="0">
                <a:solidFill>
                  <a:srgbClr val="FFFFFF"/>
                </a:solidFill>
              </a:rPr>
              <a:t>Pipe</a:t>
            </a:r>
            <a:r>
              <a:rPr sz="1650" b="0" dirty="0">
                <a:solidFill>
                  <a:srgbClr val="FFFFFF"/>
                </a:solidFill>
              </a:rPr>
              <a:t> / Structured Wall / Pressure Pipe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8504D58-0BF7-FDE5-2184-AAB4843EA00F}"/>
              </a:ext>
            </a:extLst>
          </p:cNvPr>
          <p:cNvSpPr>
            <a:spLocks noGrp="1"/>
          </p:cNvSpPr>
          <p:nvPr/>
        </p:nvSpPr>
        <p:spPr>
          <a:xfrm>
            <a:off x="685800" y="3390900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FFFFFF"/>
                </a:solidFill>
              </a:defRPr>
            </a:pPr>
            <a:r>
              <a:rPr lang="en-US" altLang="zh-CN" sz="1650" b="0" dirty="0">
                <a:solidFill>
                  <a:srgbClr val="FFFFFF"/>
                </a:solidFill>
              </a:rPr>
              <a:t>MAX</a:t>
            </a:r>
            <a:r>
              <a:rPr lang="zh-CN" altLang="en-US" sz="1650" b="0" dirty="0">
                <a:solidFill>
                  <a:srgbClr val="FFFFFF"/>
                </a:solidFill>
              </a:rPr>
              <a:t> </a:t>
            </a:r>
            <a:r>
              <a:rPr lang="en-US" altLang="zh-CN" sz="1650" b="0" dirty="0">
                <a:solidFill>
                  <a:srgbClr val="FFFFFF"/>
                </a:solidFill>
              </a:rPr>
              <a:t>Dia</a:t>
            </a:r>
            <a:r>
              <a:rPr lang="en-US" altLang="zh-CN" sz="1650" dirty="0">
                <a:solidFill>
                  <a:srgbClr val="FFFFFF"/>
                </a:solidFill>
              </a:rPr>
              <a:t>meter</a:t>
            </a:r>
            <a:r>
              <a:rPr lang="zh-CN" altLang="en-US" sz="1650" dirty="0">
                <a:solidFill>
                  <a:srgbClr val="FFFFFF"/>
                </a:solidFill>
              </a:rPr>
              <a:t> </a:t>
            </a:r>
            <a:r>
              <a:rPr lang="en-US" altLang="zh-CN" sz="1650" dirty="0">
                <a:solidFill>
                  <a:srgbClr val="FFFFFF"/>
                </a:solidFill>
              </a:rPr>
              <a:t>6m</a:t>
            </a:r>
            <a:endParaRPr sz="165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5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D096DE99-1503-4543-8AE6-678DEC109E09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01 Who are we?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7D58267-8A9B-420E-99C7-D5AC8DF508AE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Who are we?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FE511AF-E3B8-457E-9DCC-30566393B597}"/>
              </a:ext>
            </a:extLst>
          </p:cNvPr>
          <p:cNvSpPr>
            <a:spLocks noGrp="1"/>
          </p:cNvSpPr>
          <p:nvPr/>
        </p:nvSpPr>
        <p:spPr>
          <a:xfrm>
            <a:off x="609600" y="1176337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0711DAD-17B4-4643-839B-1D4CC48D9F61}"/>
              </a:ext>
            </a:extLst>
          </p:cNvPr>
          <p:cNvSpPr>
            <a:spLocks noGrp="1"/>
          </p:cNvSpPr>
          <p:nvPr/>
        </p:nvSpPr>
        <p:spPr>
          <a:xfrm>
            <a:off x="723900" y="177187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FD6CCC-3972-4440-AC05-4967543C36DF}"/>
              </a:ext>
            </a:extLst>
          </p:cNvPr>
          <p:cNvSpPr>
            <a:spLocks noGrp="1"/>
          </p:cNvSpPr>
          <p:nvPr/>
        </p:nvSpPr>
        <p:spPr>
          <a:xfrm>
            <a:off x="933450" y="1632984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Standard participant: </a:t>
            </a:r>
            <a:endParaRPr lang="en-US" sz="2000" b="0" dirty="0">
              <a:solidFill>
                <a:srgbClr val="17212B"/>
              </a:solidFill>
            </a:endParaRPr>
          </a:p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 dirty="0">
                <a:solidFill>
                  <a:srgbClr val="17212B"/>
                </a:solidFill>
              </a:rPr>
              <a:t>involved in the preparation and drafting of multiple national and industry standards.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3BC6ED59-E07F-43FE-86B8-2B66340BF8B1}"/>
              </a:ext>
            </a:extLst>
          </p:cNvPr>
          <p:cNvSpPr>
            <a:spLocks noGrp="1"/>
          </p:cNvSpPr>
          <p:nvPr/>
        </p:nvSpPr>
        <p:spPr>
          <a:xfrm>
            <a:off x="723900" y="27813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926A9D1-BBDA-4AAD-A069-6CAAF10C85B2}"/>
              </a:ext>
            </a:extLst>
          </p:cNvPr>
          <p:cNvSpPr>
            <a:spLocks noGrp="1"/>
          </p:cNvSpPr>
          <p:nvPr/>
        </p:nvSpPr>
        <p:spPr>
          <a:xfrm>
            <a:off x="933450" y="2686050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6 m super-large drainage pipe: </a:t>
            </a:r>
            <a:endParaRPr lang="en-US" sz="2000" b="0" dirty="0">
              <a:solidFill>
                <a:srgbClr val="17212B"/>
              </a:solidFill>
            </a:endParaRPr>
          </a:p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 dirty="0">
                <a:solidFill>
                  <a:srgbClr val="17212B"/>
                </a:solidFill>
              </a:rPr>
              <a:t>domestic record holder for maximum pipe diameter.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E1479B1-3416-468C-B8E5-332D8CF9F5DF}"/>
              </a:ext>
            </a:extLst>
          </p:cNvPr>
          <p:cNvSpPr>
            <a:spLocks noGrp="1"/>
          </p:cNvSpPr>
          <p:nvPr/>
        </p:nvSpPr>
        <p:spPr>
          <a:xfrm>
            <a:off x="720356" y="3795932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3CC91C-CA63-48FD-A106-57780B70E7BB}"/>
              </a:ext>
            </a:extLst>
          </p:cNvPr>
          <p:cNvSpPr>
            <a:spLocks noGrp="1"/>
          </p:cNvSpPr>
          <p:nvPr/>
        </p:nvSpPr>
        <p:spPr>
          <a:xfrm>
            <a:off x="933450" y="3654277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High-pressure water supply pipe: </a:t>
            </a:r>
            <a:endParaRPr lang="en-US" sz="2000" b="0" dirty="0">
              <a:solidFill>
                <a:srgbClr val="17212B"/>
              </a:solidFill>
            </a:endParaRPr>
          </a:p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 dirty="0">
                <a:solidFill>
                  <a:srgbClr val="17212B"/>
                </a:solidFill>
              </a:rPr>
              <a:t>record holder for large-diameter pressure pipe.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9A17237-11EF-4C61-B242-0D24D131B802}"/>
              </a:ext>
            </a:extLst>
          </p:cNvPr>
          <p:cNvSpPr>
            <a:spLocks noGrp="1"/>
          </p:cNvSpPr>
          <p:nvPr/>
        </p:nvSpPr>
        <p:spPr>
          <a:xfrm>
            <a:off x="720356" y="4843462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5802CD5-1DF1-4422-AD36-90FFEB078652}"/>
              </a:ext>
            </a:extLst>
          </p:cNvPr>
          <p:cNvSpPr>
            <a:spLocks noGrp="1"/>
          </p:cNvSpPr>
          <p:nvPr/>
        </p:nvSpPr>
        <p:spPr>
          <a:xfrm>
            <a:off x="933450" y="4648200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On-site production by pipe equipment: </a:t>
            </a:r>
            <a:endParaRPr lang="zh-CN" altLang="en-US" sz="2000" b="0" dirty="0">
              <a:solidFill>
                <a:srgbClr val="17212B"/>
              </a:solidFill>
            </a:endParaRPr>
          </a:p>
          <a:p>
            <a:pPr>
              <a:defRPr sz="1425" b="0">
                <a:solidFill>
                  <a:srgbClr val="17212B"/>
                </a:solidFill>
              </a:defRPr>
            </a:pPr>
            <a:r>
              <a:rPr lang="en-US" altLang="zh-CN" sz="1425" dirty="0">
                <a:solidFill>
                  <a:srgbClr val="17212B"/>
                </a:solidFill>
              </a:rPr>
              <a:t>O</a:t>
            </a:r>
            <a:r>
              <a:rPr lang="en" altLang="zh-CN" sz="1425" dirty="0" err="1">
                <a:solidFill>
                  <a:srgbClr val="17212B"/>
                </a:solidFill>
              </a:rPr>
              <a:t>ver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" altLang="zh-CN" sz="1425" dirty="0">
                <a:solidFill>
                  <a:srgbClr val="17212B"/>
                </a:solidFill>
              </a:rPr>
              <a:t>Dia </a:t>
            </a:r>
            <a:r>
              <a:rPr lang="en-US" altLang="zh-CN" sz="1425" dirty="0">
                <a:solidFill>
                  <a:srgbClr val="17212B"/>
                </a:solidFill>
              </a:rPr>
              <a:t>3m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pipe,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we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can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mover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equipment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to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site</a:t>
            </a:r>
            <a:r>
              <a:rPr lang="zh-CN" altLang="en-US" sz="1425" dirty="0">
                <a:solidFill>
                  <a:srgbClr val="17212B"/>
                </a:solidFill>
              </a:rPr>
              <a:t> </a:t>
            </a:r>
            <a:r>
              <a:rPr lang="en-US" altLang="zh-CN" sz="1425" dirty="0">
                <a:solidFill>
                  <a:srgbClr val="17212B"/>
                </a:solidFill>
              </a:rPr>
              <a:t>place</a:t>
            </a:r>
            <a:r>
              <a:rPr lang="en" sz="1425" b="0" dirty="0">
                <a:solidFill>
                  <a:srgbClr val="17212B"/>
                </a:solidFill>
              </a:rPr>
              <a:t>.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77319" y="862166"/>
            <a:ext cx="5081231" cy="25908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02178A60-D601-40B3-B65B-B08D0A30AD11}"/>
              </a:ext>
            </a:extLst>
          </p:cNvPr>
          <p:cNvSpPr>
            <a:spLocks noGrp="1"/>
          </p:cNvSpPr>
          <p:nvPr/>
        </p:nvSpPr>
        <p:spPr>
          <a:xfrm>
            <a:off x="6343650" y="3484373"/>
            <a:ext cx="4724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 dirty="0">
                <a:solidFill>
                  <a:srgbClr val="5A6673"/>
                </a:solidFill>
              </a:rPr>
              <a:t>Standards / cooperation / qualification material</a:t>
            </a:r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E2716CFF-3D20-4F72-B7AC-747CB0299334}"/>
              </a:ext>
            </a:extLst>
          </p:cNvPr>
          <p:cNvSpPr>
            <a:spLocks noGrp="1"/>
          </p:cNvSpPr>
          <p:nvPr/>
        </p:nvSpPr>
        <p:spPr>
          <a:xfrm>
            <a:off x="6229350" y="3857364"/>
            <a:ext cx="2381250" cy="1390650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4"/>
          <a:srcRect t="14005" b="14005"/>
          <a:stretch>
            <a:fillRect/>
          </a:stretch>
        </p:blipFill>
        <p:spPr>
          <a:xfrm>
            <a:off x="6331293" y="3895464"/>
            <a:ext cx="2228850" cy="9144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938430C2-7AD0-4DB8-A79A-04B51DBDCCF8}"/>
              </a:ext>
            </a:extLst>
          </p:cNvPr>
          <p:cNvSpPr>
            <a:spLocks noGrp="1"/>
          </p:cNvSpPr>
          <p:nvPr/>
        </p:nvSpPr>
        <p:spPr>
          <a:xfrm>
            <a:off x="6343650" y="4924164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Factory overview</a:t>
            </a: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C31FDEA2-D700-4EDC-8E70-066BB38F97B2}"/>
              </a:ext>
            </a:extLst>
          </p:cNvPr>
          <p:cNvSpPr>
            <a:spLocks noGrp="1"/>
          </p:cNvSpPr>
          <p:nvPr/>
        </p:nvSpPr>
        <p:spPr>
          <a:xfrm>
            <a:off x="8801100" y="3857364"/>
            <a:ext cx="2381250" cy="1390650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/>
          <a:srcRect t="15577" b="15577"/>
          <a:stretch>
            <a:fillRect/>
          </a:stretch>
        </p:blipFill>
        <p:spPr>
          <a:xfrm>
            <a:off x="8877300" y="3933564"/>
            <a:ext cx="2228850" cy="914400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088DA571-638C-4D61-B203-D40702EF60A4}"/>
              </a:ext>
            </a:extLst>
          </p:cNvPr>
          <p:cNvSpPr>
            <a:spLocks noGrp="1"/>
          </p:cNvSpPr>
          <p:nvPr/>
        </p:nvSpPr>
        <p:spPr>
          <a:xfrm>
            <a:off x="8915400" y="4924164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Pipe yard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0159A0D-C16B-4EEF-94B6-EFBD0466BA4E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45630BC-B8D3-41C9-8145-A8760D0A3D62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51791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3081FAC4-02DB-4D82-A966-1C182B8C761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02 About us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631A0F-1CC3-4A27-BC61-AB61475FB24D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About us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5AC9404-845D-4715-95DD-12A755848A16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A6673"/>
                </a:solidFill>
              </a:defRPr>
            </a:pPr>
            <a:r>
              <a:rPr sz="1350" b="0" dirty="0">
                <a:solidFill>
                  <a:srgbClr val="5A6673"/>
                </a:solidFill>
              </a:rPr>
              <a:t>Company facts.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3AB54D6-4DD8-4AD3-9DC2-04F0679AC89A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0661CF0F-3E79-4BA2-B0CE-06C2405D9390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2238375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3C0531-D011-4097-ADC9-6BF1C8126AD4}"/>
              </a:ext>
            </a:extLst>
          </p:cNvPr>
          <p:cNvSpPr>
            <a:spLocks noGrp="1"/>
          </p:cNvSpPr>
          <p:nvPr/>
        </p:nvSpPr>
        <p:spPr>
          <a:xfrm>
            <a:off x="895350" y="2324100"/>
            <a:ext cx="18954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166A95"/>
                </a:solidFill>
              </a:defRPr>
            </a:pPr>
            <a:r>
              <a:rPr sz="2325" b="1">
                <a:solidFill>
                  <a:srgbClr val="166A95"/>
                </a:solidFill>
              </a:rPr>
              <a:t>24 years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A046751-B624-427B-9A92-0494B2202EEB}"/>
              </a:ext>
            </a:extLst>
          </p:cNvPr>
          <p:cNvSpPr>
            <a:spLocks noGrp="1"/>
          </p:cNvSpPr>
          <p:nvPr/>
        </p:nvSpPr>
        <p:spPr>
          <a:xfrm>
            <a:off x="895350" y="2743200"/>
            <a:ext cx="1895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5A6673"/>
                </a:solidFill>
              </a:defRPr>
            </a:pPr>
            <a:r>
              <a:rPr sz="1050" b="0">
                <a:solidFill>
                  <a:srgbClr val="5A6673"/>
                </a:solidFill>
              </a:rPr>
              <a:t>Pipe industry experience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3F35027A-755C-467B-91A3-A09A50DC3332}"/>
              </a:ext>
            </a:extLst>
          </p:cNvPr>
          <p:cNvSpPr>
            <a:spLocks noGrp="1"/>
          </p:cNvSpPr>
          <p:nvPr/>
        </p:nvSpPr>
        <p:spPr>
          <a:xfrm>
            <a:off x="3219450" y="2152650"/>
            <a:ext cx="2238375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782CE0-15B8-4330-8376-2F8365AF6AED}"/>
              </a:ext>
            </a:extLst>
          </p:cNvPr>
          <p:cNvSpPr>
            <a:spLocks noGrp="1"/>
          </p:cNvSpPr>
          <p:nvPr/>
        </p:nvSpPr>
        <p:spPr>
          <a:xfrm>
            <a:off x="3390900" y="2324100"/>
            <a:ext cx="18954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166A95"/>
                </a:solidFill>
              </a:defRPr>
            </a:pPr>
            <a:r>
              <a:rPr sz="2325" b="1">
                <a:solidFill>
                  <a:srgbClr val="166A95"/>
                </a:solidFill>
              </a:rPr>
              <a:t>10+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A4AC645-20CF-4398-AF7C-A424BAA0853E}"/>
              </a:ext>
            </a:extLst>
          </p:cNvPr>
          <p:cNvSpPr>
            <a:spLocks noGrp="1"/>
          </p:cNvSpPr>
          <p:nvPr/>
        </p:nvSpPr>
        <p:spPr>
          <a:xfrm>
            <a:off x="3390900" y="2743200"/>
            <a:ext cx="1895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5A6673"/>
                </a:solidFill>
              </a:defRPr>
            </a:pPr>
            <a:r>
              <a:rPr sz="1050" b="0">
                <a:solidFill>
                  <a:srgbClr val="5A6673"/>
                </a:solidFill>
              </a:rPr>
              <a:t>Invention patents</a:t>
            </a: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04CDB3F-4DDA-4F71-AE75-F2EAA8D1605D}"/>
              </a:ext>
            </a:extLst>
          </p:cNvPr>
          <p:cNvSpPr>
            <a:spLocks noGrp="1"/>
          </p:cNvSpPr>
          <p:nvPr/>
        </p:nvSpPr>
        <p:spPr>
          <a:xfrm>
            <a:off x="5715000" y="2152650"/>
            <a:ext cx="2238375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D4A2490-3887-4468-83FE-F3A050EE99D0}"/>
              </a:ext>
            </a:extLst>
          </p:cNvPr>
          <p:cNvSpPr>
            <a:spLocks noGrp="1"/>
          </p:cNvSpPr>
          <p:nvPr/>
        </p:nvSpPr>
        <p:spPr>
          <a:xfrm>
            <a:off x="5886450" y="2324100"/>
            <a:ext cx="18954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166A95"/>
                </a:solidFill>
              </a:defRPr>
            </a:pPr>
            <a:r>
              <a:rPr sz="2325" b="1">
                <a:solidFill>
                  <a:srgbClr val="166A95"/>
                </a:solidFill>
              </a:rPr>
              <a:t>20+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3511DC-A999-4D27-BB18-3709FBF70EC6}"/>
              </a:ext>
            </a:extLst>
          </p:cNvPr>
          <p:cNvSpPr>
            <a:spLocks noGrp="1"/>
          </p:cNvSpPr>
          <p:nvPr/>
        </p:nvSpPr>
        <p:spPr>
          <a:xfrm>
            <a:off x="5886450" y="2743200"/>
            <a:ext cx="1895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5A6673"/>
                </a:solidFill>
              </a:defRPr>
            </a:pPr>
            <a:r>
              <a:rPr sz="1050" b="0">
                <a:solidFill>
                  <a:srgbClr val="5A6673"/>
                </a:solidFill>
              </a:rPr>
              <a:t>Utility model patents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A862C858-7193-4047-8116-79DBB40C8115}"/>
              </a:ext>
            </a:extLst>
          </p:cNvPr>
          <p:cNvSpPr>
            <a:spLocks noGrp="1"/>
          </p:cNvSpPr>
          <p:nvPr/>
        </p:nvSpPr>
        <p:spPr>
          <a:xfrm>
            <a:off x="8210550" y="2152650"/>
            <a:ext cx="2238375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405DCAA-36EB-498C-8407-3366740CBECC}"/>
              </a:ext>
            </a:extLst>
          </p:cNvPr>
          <p:cNvSpPr>
            <a:spLocks noGrp="1"/>
          </p:cNvSpPr>
          <p:nvPr/>
        </p:nvSpPr>
        <p:spPr>
          <a:xfrm>
            <a:off x="8382000" y="2324100"/>
            <a:ext cx="18954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166A95"/>
                </a:solidFill>
              </a:defRPr>
            </a:pPr>
            <a:r>
              <a:rPr sz="2325" b="1">
                <a:solidFill>
                  <a:srgbClr val="166A95"/>
                </a:solidFill>
              </a:rPr>
              <a:t>33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73C906F-554B-4BB3-B190-31DD45943082}"/>
              </a:ext>
            </a:extLst>
          </p:cNvPr>
          <p:cNvSpPr>
            <a:spLocks noGrp="1"/>
          </p:cNvSpPr>
          <p:nvPr/>
        </p:nvSpPr>
        <p:spPr>
          <a:xfrm>
            <a:off x="8382000" y="2743200"/>
            <a:ext cx="1895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5A6673"/>
                </a:solidFill>
              </a:defRPr>
            </a:pPr>
            <a:r>
              <a:rPr sz="1050" b="0">
                <a:solidFill>
                  <a:srgbClr val="5A6673"/>
                </a:solidFill>
              </a:rPr>
              <a:t>Production lines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0CA3523-3B43-4F05-89D4-018DD2D8B584}"/>
              </a:ext>
            </a:extLst>
          </p:cNvPr>
          <p:cNvSpPr>
            <a:spLocks noGrp="1"/>
          </p:cNvSpPr>
          <p:nvPr/>
        </p:nvSpPr>
        <p:spPr>
          <a:xfrm>
            <a:off x="876300" y="3600450"/>
            <a:ext cx="5334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7212B"/>
                </a:solidFill>
              </a:defRPr>
            </a:pPr>
            <a:r>
              <a:rPr sz="1500" b="0">
                <a:solidFill>
                  <a:srgbClr val="17212B"/>
                </a:solidFill>
              </a:rPr>
              <a:t>Shunfang Pipe Industry Co., Ltd. was established in October 2011. It is a high-tech industrial company specialized in the production of plastic pipe products.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AD81869-29CF-4957-8D23-29E4FD3CFA39}"/>
              </a:ext>
            </a:extLst>
          </p:cNvPr>
          <p:cNvSpPr>
            <a:spLocks noGrp="1"/>
          </p:cNvSpPr>
          <p:nvPr/>
        </p:nvSpPr>
        <p:spPr>
          <a:xfrm>
            <a:off x="876300" y="4495800"/>
            <a:ext cx="5334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7212B"/>
                </a:solidFill>
              </a:defRPr>
            </a:pPr>
            <a:r>
              <a:rPr sz="1500" b="0" dirty="0">
                <a:solidFill>
                  <a:srgbClr val="17212B"/>
                </a:solidFill>
              </a:rPr>
              <a:t>The company has total assets of RMB 500 million and fixed assets of RMB 300 million, covering </a:t>
            </a:r>
            <a:r>
              <a:rPr lang="en-US" altLang="zh-CN" sz="1500" dirty="0">
                <a:solidFill>
                  <a:srgbClr val="17212B"/>
                </a:solidFill>
              </a:rPr>
              <a:t>42</a:t>
            </a:r>
            <a:r>
              <a:rPr sz="1500" b="0" dirty="0">
                <a:solidFill>
                  <a:srgbClr val="17212B"/>
                </a:solidFill>
              </a:rPr>
              <a:t> </a:t>
            </a:r>
            <a:r>
              <a:rPr lang="en-US" altLang="zh-CN" sz="1500" b="0" dirty="0">
                <a:solidFill>
                  <a:srgbClr val="17212B"/>
                </a:solidFill>
              </a:rPr>
              <a:t>Acre</a:t>
            </a:r>
            <a:r>
              <a:rPr sz="1500" b="0" dirty="0">
                <a:solidFill>
                  <a:srgbClr val="17212B"/>
                </a:solidFill>
              </a:rPr>
              <a:t> with a building area of 100,000 square meters.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 t="12508" b="12508"/>
          <a:stretch>
            <a:fillRect/>
          </a:stretch>
        </p:blipFill>
        <p:spPr>
          <a:xfrm>
            <a:off x="6628614" y="3467100"/>
            <a:ext cx="5171387" cy="22098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0451E49D-B249-40C1-BA23-7157CF2D2292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3F9968-5A6E-4B3B-AFCC-1AB6D279BCEB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664224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B165C96A-6F97-431A-9ADB-A5E241FB49F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02 About us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7D71F34-5E3A-4951-9AE9-7EF8E3E99B0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Production lines and certifications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112A78A-5CDF-40BC-AC35-98BA4FD8174F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A6673"/>
                </a:solidFill>
              </a:defRPr>
            </a:pPr>
            <a:r>
              <a:rPr lang="en-US" altLang="zh-CN" sz="1350" b="0" dirty="0">
                <a:solidFill>
                  <a:srgbClr val="5A6673"/>
                </a:solidFill>
              </a:rPr>
              <a:t>33</a:t>
            </a:r>
            <a:r>
              <a:rPr lang="zh-CN" altLang="en-US" sz="1350" b="0" dirty="0">
                <a:solidFill>
                  <a:srgbClr val="5A6673"/>
                </a:solidFill>
              </a:rPr>
              <a:t> </a:t>
            </a:r>
            <a:r>
              <a:rPr lang="en-US" altLang="zh-CN" sz="1350" b="0" dirty="0">
                <a:solidFill>
                  <a:srgbClr val="5A6673"/>
                </a:solidFill>
              </a:rPr>
              <a:t>production</a:t>
            </a:r>
            <a:r>
              <a:rPr lang="zh-CN" altLang="en-US" sz="1350" b="0" dirty="0">
                <a:solidFill>
                  <a:srgbClr val="5A6673"/>
                </a:solidFill>
              </a:rPr>
              <a:t> </a:t>
            </a:r>
            <a:r>
              <a:rPr lang="en-US" altLang="zh-CN" sz="1350" b="0" dirty="0">
                <a:solidFill>
                  <a:srgbClr val="5A6673"/>
                </a:solidFill>
              </a:rPr>
              <a:t>lines</a:t>
            </a:r>
            <a:r>
              <a:rPr lang="en-US" altLang="zh-CN" sz="1350" dirty="0">
                <a:solidFill>
                  <a:srgbClr val="5A6673"/>
                </a:solidFill>
              </a:rPr>
              <a:t>,</a:t>
            </a:r>
            <a:r>
              <a:rPr lang="zh-CN" altLang="en-US" sz="1350" dirty="0">
                <a:solidFill>
                  <a:srgbClr val="5A6673"/>
                </a:solidFill>
              </a:rPr>
              <a:t> </a:t>
            </a:r>
            <a:r>
              <a:rPr lang="en-US" altLang="zh-CN" sz="1350" dirty="0">
                <a:solidFill>
                  <a:srgbClr val="5A6673"/>
                </a:solidFill>
              </a:rPr>
              <a:t>satisfy</a:t>
            </a:r>
            <a:r>
              <a:rPr lang="zh-CN" altLang="en-US" sz="1350" dirty="0">
                <a:solidFill>
                  <a:srgbClr val="5A6673"/>
                </a:solidFill>
              </a:rPr>
              <a:t> </a:t>
            </a:r>
            <a:r>
              <a:rPr lang="en-US" altLang="zh-CN" sz="1350" dirty="0">
                <a:solidFill>
                  <a:srgbClr val="5A6673"/>
                </a:solidFill>
              </a:rPr>
              <a:t>different</a:t>
            </a:r>
            <a:r>
              <a:rPr lang="zh-CN" altLang="en-US" sz="1350" dirty="0">
                <a:solidFill>
                  <a:srgbClr val="5A6673"/>
                </a:solidFill>
              </a:rPr>
              <a:t> </a:t>
            </a:r>
            <a:r>
              <a:rPr lang="en-US" altLang="zh-CN" sz="1350" dirty="0">
                <a:solidFill>
                  <a:srgbClr val="5A6673"/>
                </a:solidFill>
              </a:rPr>
              <a:t>client</a:t>
            </a:r>
            <a:r>
              <a:rPr lang="zh-CN" altLang="en-US" sz="1350" dirty="0">
                <a:solidFill>
                  <a:srgbClr val="5A6673"/>
                </a:solidFill>
              </a:rPr>
              <a:t> </a:t>
            </a:r>
            <a:r>
              <a:rPr lang="en-US" altLang="zh-CN" sz="1350" dirty="0">
                <a:solidFill>
                  <a:srgbClr val="5A6673"/>
                </a:solidFill>
              </a:rPr>
              <a:t>request</a:t>
            </a:r>
            <a:r>
              <a:rPr sz="1350" b="0" dirty="0">
                <a:solidFill>
                  <a:srgbClr val="5A6673"/>
                </a:solidFill>
              </a:rPr>
              <a:t>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6F85090-B2E7-4255-A36A-41C3B1D65B4E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48964C6-E745-42C4-9B0A-361DF6F2AFFF}"/>
              </a:ext>
            </a:extLst>
          </p:cNvPr>
          <p:cNvSpPr>
            <a:spLocks noGrp="1"/>
          </p:cNvSpPr>
          <p:nvPr/>
        </p:nvSpPr>
        <p:spPr>
          <a:xfrm>
            <a:off x="762000" y="234315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9877C5F-DEFE-4184-BAA8-AF724E062FAF}"/>
              </a:ext>
            </a:extLst>
          </p:cNvPr>
          <p:cNvSpPr>
            <a:spLocks noGrp="1"/>
          </p:cNvSpPr>
          <p:nvPr/>
        </p:nvSpPr>
        <p:spPr>
          <a:xfrm>
            <a:off x="971550" y="2247900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7212B"/>
                </a:solidFill>
              </a:defRPr>
            </a:pPr>
            <a:r>
              <a:rPr sz="1575" b="0" dirty="0">
                <a:solidFill>
                  <a:srgbClr val="17212B"/>
                </a:solidFill>
              </a:rPr>
              <a:t>Introduced leading domestic production lines with independent intellectual property rights.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3F38C3C-111B-4503-AB63-720ADC0D7C23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B025A6A-CBBD-4143-BC4E-8BB9EAE8C359}"/>
              </a:ext>
            </a:extLst>
          </p:cNvPr>
          <p:cNvSpPr>
            <a:spLocks noGrp="1"/>
          </p:cNvSpPr>
          <p:nvPr/>
        </p:nvSpPr>
        <p:spPr>
          <a:xfrm>
            <a:off x="971550" y="2857500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7212B"/>
                </a:solidFill>
              </a:defRPr>
            </a:pPr>
            <a:r>
              <a:rPr sz="1575" b="0">
                <a:solidFill>
                  <a:srgbClr val="17212B"/>
                </a:solidFill>
              </a:rPr>
              <a:t>Passed ISO9001 quality management system certification.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7164BE1-FA11-4E47-8973-FECA34E80C01}"/>
              </a:ext>
            </a:extLst>
          </p:cNvPr>
          <p:cNvSpPr>
            <a:spLocks noGrp="1"/>
          </p:cNvSpPr>
          <p:nvPr/>
        </p:nvSpPr>
        <p:spPr>
          <a:xfrm>
            <a:off x="762000" y="356235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F68691F-F5CD-4B16-A377-A5F965887C11}"/>
              </a:ext>
            </a:extLst>
          </p:cNvPr>
          <p:cNvSpPr>
            <a:spLocks noGrp="1"/>
          </p:cNvSpPr>
          <p:nvPr/>
        </p:nvSpPr>
        <p:spPr>
          <a:xfrm>
            <a:off x="971550" y="3467100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7212B"/>
                </a:solidFill>
              </a:defRPr>
            </a:pPr>
            <a:r>
              <a:rPr sz="1575" b="0">
                <a:solidFill>
                  <a:srgbClr val="17212B"/>
                </a:solidFill>
              </a:rPr>
              <a:t>Passed ISO14000 environmental management system certification.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69D8076-A8F8-4C42-BEDC-E1E7DABB1D99}"/>
              </a:ext>
            </a:extLst>
          </p:cNvPr>
          <p:cNvSpPr>
            <a:spLocks noGrp="1"/>
          </p:cNvSpPr>
          <p:nvPr/>
        </p:nvSpPr>
        <p:spPr>
          <a:xfrm>
            <a:off x="762000" y="417195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2AD6DF-8D67-40C8-84ED-7C9BAF672A9F}"/>
              </a:ext>
            </a:extLst>
          </p:cNvPr>
          <p:cNvSpPr>
            <a:spLocks noGrp="1"/>
          </p:cNvSpPr>
          <p:nvPr/>
        </p:nvSpPr>
        <p:spPr>
          <a:xfrm>
            <a:off x="971550" y="4076700"/>
            <a:ext cx="4743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7212B"/>
                </a:solidFill>
              </a:defRPr>
            </a:pPr>
            <a:r>
              <a:rPr sz="1575" b="0">
                <a:solidFill>
                  <a:srgbClr val="17212B"/>
                </a:solidFill>
              </a:rPr>
              <a:t>Passed OHSAS18000 occupational health and safety management system certification.</a:t>
            </a: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9D834451-8E75-44A8-92D6-CFB7B106463C}"/>
              </a:ext>
            </a:extLst>
          </p:cNvPr>
          <p:cNvSpPr>
            <a:spLocks noGrp="1"/>
          </p:cNvSpPr>
          <p:nvPr/>
        </p:nvSpPr>
        <p:spPr>
          <a:xfrm>
            <a:off x="6305550" y="2152650"/>
            <a:ext cx="4953000" cy="180975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rcRect t="19893" b="19893"/>
          <a:stretch>
            <a:fillRect/>
          </a:stretch>
        </p:blipFill>
        <p:spPr>
          <a:xfrm>
            <a:off x="6381750" y="2228850"/>
            <a:ext cx="4800600" cy="13335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31AEC1A-5A7D-460D-ADEC-35E91BBDCC53}"/>
              </a:ext>
            </a:extLst>
          </p:cNvPr>
          <p:cNvSpPr>
            <a:spLocks noGrp="1"/>
          </p:cNvSpPr>
          <p:nvPr/>
        </p:nvSpPr>
        <p:spPr>
          <a:xfrm>
            <a:off x="6419850" y="3638550"/>
            <a:ext cx="4724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Production line</a:t>
            </a: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D8AE6DD5-19D5-4B10-AC67-AC14F2A68AB2}"/>
              </a:ext>
            </a:extLst>
          </p:cNvPr>
          <p:cNvSpPr>
            <a:spLocks noGrp="1"/>
          </p:cNvSpPr>
          <p:nvPr/>
        </p:nvSpPr>
        <p:spPr>
          <a:xfrm>
            <a:off x="6305550" y="4248150"/>
            <a:ext cx="238125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rcRect t="17521" b="17521"/>
          <a:stretch>
            <a:fillRect/>
          </a:stretch>
        </p:blipFill>
        <p:spPr>
          <a:xfrm>
            <a:off x="6381750" y="4324350"/>
            <a:ext cx="2228850" cy="10858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50492F3-F60B-411F-8AC8-CF6E77EA08AC}"/>
              </a:ext>
            </a:extLst>
          </p:cNvPr>
          <p:cNvSpPr>
            <a:spLocks noGrp="1"/>
          </p:cNvSpPr>
          <p:nvPr/>
        </p:nvSpPr>
        <p:spPr>
          <a:xfrm>
            <a:off x="6419850" y="548640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Pressure pipe products</a:t>
            </a:r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53C04984-AC7E-4931-93CB-4CF47BEDF8CF}"/>
              </a:ext>
            </a:extLst>
          </p:cNvPr>
          <p:cNvSpPr>
            <a:spLocks noGrp="1"/>
          </p:cNvSpPr>
          <p:nvPr/>
        </p:nvSpPr>
        <p:spPr>
          <a:xfrm>
            <a:off x="8877300" y="4248150"/>
            <a:ext cx="238125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5"/>
          <a:srcRect t="17401" b="17401"/>
          <a:stretch>
            <a:fillRect/>
          </a:stretch>
        </p:blipFill>
        <p:spPr>
          <a:xfrm>
            <a:off x="8953500" y="4324350"/>
            <a:ext cx="2228850" cy="108585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43B5DB03-C45D-4E40-8758-B974F8B9718E}"/>
              </a:ext>
            </a:extLst>
          </p:cNvPr>
          <p:cNvSpPr>
            <a:spLocks noGrp="1"/>
          </p:cNvSpPr>
          <p:nvPr/>
        </p:nvSpPr>
        <p:spPr>
          <a:xfrm>
            <a:off x="8991600" y="548640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Large diameter winding / production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ED4E461-FEC5-45D0-8F64-95B1C77F755E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0E60C90-1203-4A13-BE42-D3657CEF54ED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69033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ABE41458-1555-4B9A-AEAC-E6C3F3194EB5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D6E1EA"/>
                </a:solidFill>
              </a:defRPr>
            </a:pPr>
            <a:r>
              <a:rPr sz="1275" b="1">
                <a:solidFill>
                  <a:srgbClr val="D6E1EA"/>
                </a:solidFill>
              </a:rPr>
              <a:t>03 Our products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6C7722-FC53-44DB-AE11-DD2B3D84E300}"/>
              </a:ext>
            </a:extLst>
          </p:cNvPr>
          <p:cNvSpPr>
            <a:spLocks noGrp="1"/>
          </p:cNvSpPr>
          <p:nvPr/>
        </p:nvSpPr>
        <p:spPr>
          <a:xfrm>
            <a:off x="609600" y="1047750"/>
            <a:ext cx="7239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Our products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606259A-033A-4102-B924-719D53DD283A}"/>
              </a:ext>
            </a:extLst>
          </p:cNvPr>
          <p:cNvSpPr>
            <a:spLocks noGrp="1"/>
          </p:cNvSpPr>
          <p:nvPr/>
        </p:nvSpPr>
        <p:spPr>
          <a:xfrm>
            <a:off x="609600" y="1885950"/>
            <a:ext cx="16192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8FBBFDF-13B6-4BE1-985D-0B85234099E5}"/>
              </a:ext>
            </a:extLst>
          </p:cNvPr>
          <p:cNvSpPr>
            <a:spLocks noGrp="1"/>
          </p:cNvSpPr>
          <p:nvPr/>
        </p:nvSpPr>
        <p:spPr>
          <a:xfrm>
            <a:off x="857250" y="2457450"/>
            <a:ext cx="685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1B51C"/>
                </a:solidFill>
              </a:defRPr>
            </a:pPr>
            <a:r>
              <a:rPr lang="en-US" altLang="zh-CN" sz="1800" b="1" dirty="0">
                <a:solidFill>
                  <a:srgbClr val="F1B51C"/>
                </a:solidFill>
              </a:rPr>
              <a:t>1</a:t>
            </a:r>
            <a:endParaRPr sz="1800" b="1" dirty="0">
              <a:solidFill>
                <a:srgbClr val="F1B51C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84790F6-73A9-460A-84A3-76D1906762E9}"/>
              </a:ext>
            </a:extLst>
          </p:cNvPr>
          <p:cNvSpPr>
            <a:spLocks noGrp="1"/>
          </p:cNvSpPr>
          <p:nvPr/>
        </p:nvSpPr>
        <p:spPr>
          <a:xfrm>
            <a:off x="1676400" y="243840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2400" b="0" dirty="0">
                <a:solidFill>
                  <a:srgbClr val="FFFFFF"/>
                </a:solidFill>
              </a:rPr>
              <a:t>Potable Water Pipe / Pressure Pipe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B74F8A-2114-4646-BDAD-A46A04071CEE}"/>
              </a:ext>
            </a:extLst>
          </p:cNvPr>
          <p:cNvSpPr>
            <a:spLocks noGrp="1"/>
          </p:cNvSpPr>
          <p:nvPr/>
        </p:nvSpPr>
        <p:spPr>
          <a:xfrm>
            <a:off x="1676400" y="2895600"/>
            <a:ext cx="5619750" cy="9525"/>
          </a:xfrm>
          <a:prstGeom prst="rect">
            <a:avLst/>
          </a:prstGeom>
          <a:solidFill>
            <a:srgbClr val="426178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E885E2A-C57E-4879-87CE-E48DC8B8B334}"/>
              </a:ext>
            </a:extLst>
          </p:cNvPr>
          <p:cNvSpPr>
            <a:spLocks noGrp="1"/>
          </p:cNvSpPr>
          <p:nvPr/>
        </p:nvSpPr>
        <p:spPr>
          <a:xfrm>
            <a:off x="1676400" y="299085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  <a:defRPr sz="1875" b="0">
                <a:solidFill>
                  <a:srgbClr val="FFFFFF"/>
                </a:solidFill>
              </a:defRPr>
            </a:pPr>
            <a:r>
              <a:rPr sz="1875" b="0" dirty="0">
                <a:solidFill>
                  <a:srgbClr val="FFFFFF"/>
                </a:solidFill>
              </a:rPr>
              <a:t>High-pressure water supply pipe</a:t>
            </a:r>
            <a:endParaRPr lang="en-US" sz="1875" b="0" dirty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FFFFFF"/>
                </a:solidFill>
              </a:defRPr>
            </a:pPr>
            <a:r>
              <a:rPr lang="en" altLang="zh-CN" sz="1875" dirty="0">
                <a:solidFill>
                  <a:srgbClr val="FFFFFF"/>
                </a:solidFill>
              </a:rPr>
              <a:t>Large Diameter Potable Water Pipe</a:t>
            </a:r>
          </a:p>
          <a:p>
            <a:pPr algn="l">
              <a:defRPr sz="1875" b="0">
                <a:solidFill>
                  <a:srgbClr val="FFFFFF"/>
                </a:solidFill>
              </a:defRPr>
            </a:pPr>
            <a:endParaRPr sz="1875" b="0" dirty="0">
              <a:solidFill>
                <a:srgbClr val="FFFF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2CBC255-6B4F-4DCD-8D81-B8005D0E6F63}"/>
              </a:ext>
            </a:extLst>
          </p:cNvPr>
          <p:cNvSpPr>
            <a:spLocks noGrp="1"/>
          </p:cNvSpPr>
          <p:nvPr/>
        </p:nvSpPr>
        <p:spPr>
          <a:xfrm>
            <a:off x="1676400" y="4255098"/>
            <a:ext cx="5619750" cy="9525"/>
          </a:xfrm>
          <a:prstGeom prst="rect">
            <a:avLst/>
          </a:prstGeom>
          <a:solidFill>
            <a:srgbClr val="426178"/>
          </a:solidFill>
          <a:ln w="0">
            <a:noFill/>
            <a:prstDash val="solid"/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E27EEFA-BF2E-43A5-9085-F8FF263D1EDC}"/>
              </a:ext>
            </a:extLst>
          </p:cNvPr>
          <p:cNvSpPr>
            <a:spLocks noGrp="1"/>
          </p:cNvSpPr>
          <p:nvPr/>
        </p:nvSpPr>
        <p:spPr>
          <a:xfrm>
            <a:off x="857250" y="3886201"/>
            <a:ext cx="685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1B51C"/>
                </a:solidFill>
              </a:defRPr>
            </a:pPr>
            <a:r>
              <a:rPr lang="en-US" altLang="zh-CN" sz="1800" b="1" dirty="0">
                <a:solidFill>
                  <a:srgbClr val="F1B51C"/>
                </a:solidFill>
              </a:rPr>
              <a:t>2</a:t>
            </a:r>
            <a:endParaRPr sz="1800" b="1" dirty="0">
              <a:solidFill>
                <a:srgbClr val="F1B51C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D8187F6-5B89-4531-A7ED-AB6B4C5A9555}"/>
              </a:ext>
            </a:extLst>
          </p:cNvPr>
          <p:cNvSpPr>
            <a:spLocks noGrp="1"/>
          </p:cNvSpPr>
          <p:nvPr/>
        </p:nvSpPr>
        <p:spPr>
          <a:xfrm>
            <a:off x="1676400" y="3808632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2400" b="0" dirty="0">
                <a:solidFill>
                  <a:srgbClr val="FFFFFF"/>
                </a:solidFill>
              </a:rPr>
              <a:t>Drain / Storm Drain / Sewer / Sea Outfalls Pipe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A13AD0-68E5-4605-83B4-02E4A8A9372D}"/>
              </a:ext>
            </a:extLst>
          </p:cNvPr>
          <p:cNvSpPr>
            <a:spLocks noGrp="1"/>
          </p:cNvSpPr>
          <p:nvPr/>
        </p:nvSpPr>
        <p:spPr>
          <a:xfrm>
            <a:off x="857250" y="5200650"/>
            <a:ext cx="685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F1B51C"/>
                </a:solidFill>
              </a:defRPr>
            </a:pPr>
            <a:r>
              <a:rPr sz="1800" b="1">
                <a:solidFill>
                  <a:srgbClr val="F1B51C"/>
                </a:solidFill>
              </a:rPr>
              <a:t>3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2700B5E-193F-490C-A179-45AFB6DBF4FF}"/>
              </a:ext>
            </a:extLst>
          </p:cNvPr>
          <p:cNvSpPr>
            <a:spLocks noGrp="1"/>
          </p:cNvSpPr>
          <p:nvPr/>
        </p:nvSpPr>
        <p:spPr>
          <a:xfrm>
            <a:off x="1676400" y="5172075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 dirty="0">
                <a:solidFill>
                  <a:srgbClr val="FFFFFF"/>
                </a:solidFill>
              </a:rPr>
              <a:t>Other Products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65627DE-A850-4D37-A5C6-FB08E1FDC506}"/>
              </a:ext>
            </a:extLst>
          </p:cNvPr>
          <p:cNvSpPr>
            <a:spLocks noGrp="1"/>
          </p:cNvSpPr>
          <p:nvPr/>
        </p:nvSpPr>
        <p:spPr>
          <a:xfrm>
            <a:off x="1676400" y="5534025"/>
            <a:ext cx="5619750" cy="9525"/>
          </a:xfrm>
          <a:prstGeom prst="rect">
            <a:avLst/>
          </a:prstGeom>
          <a:solidFill>
            <a:srgbClr val="426178"/>
          </a:solidFill>
          <a:ln w="0">
            <a:noFill/>
            <a:prstDash val="solid"/>
          </a:ln>
        </p:spPr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rcRect l="22219" r="22219"/>
          <a:stretch>
            <a:fillRect/>
          </a:stretch>
        </p:blipFill>
        <p:spPr>
          <a:xfrm>
            <a:off x="8382000" y="857250"/>
            <a:ext cx="3810000" cy="51435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1B7D247-1755-4C58-A20D-A465360DAAAA}"/>
              </a:ext>
            </a:extLst>
          </p:cNvPr>
          <p:cNvSpPr txBox="1"/>
          <p:nvPr/>
        </p:nvSpPr>
        <p:spPr>
          <a:xfrm>
            <a:off x="1676400" y="4311039"/>
            <a:ext cx="2917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1"/>
                </a:solidFill>
              </a:rPr>
              <a:t>S</a:t>
            </a:r>
            <a:r>
              <a:rPr kumimoji="1" lang="en" altLang="zh-CN" dirty="0" err="1">
                <a:solidFill>
                  <a:schemeClr val="bg1"/>
                </a:solidFill>
              </a:rPr>
              <a:t>tructured</a:t>
            </a:r>
            <a:r>
              <a:rPr kumimoji="1" lang="en" altLang="zh-CN" dirty="0">
                <a:solidFill>
                  <a:schemeClr val="bg1"/>
                </a:solidFill>
              </a:rPr>
              <a:t> wall HDPE pipe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" altLang="zh-CN" dirty="0">
                <a:solidFill>
                  <a:schemeClr val="bg1"/>
                </a:solidFill>
              </a:rPr>
              <a:t>Reinforced PE pipe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CBC6B15-49CD-24E8-B697-06D3CACDE022}"/>
              </a:ext>
            </a:extLst>
          </p:cNvPr>
          <p:cNvSpPr txBox="1"/>
          <p:nvPr/>
        </p:nvSpPr>
        <p:spPr>
          <a:xfrm>
            <a:off x="1676400" y="5680156"/>
            <a:ext cx="4793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1"/>
                </a:solidFill>
              </a:rPr>
              <a:t>S</a:t>
            </a:r>
            <a:r>
              <a:rPr kumimoji="1" lang="en" altLang="zh-CN" dirty="0" err="1">
                <a:solidFill>
                  <a:schemeClr val="bg1"/>
                </a:solidFill>
              </a:rPr>
              <a:t>eptic</a:t>
            </a:r>
            <a:r>
              <a:rPr kumimoji="1" lang="en" altLang="zh-CN" dirty="0">
                <a:solidFill>
                  <a:schemeClr val="bg1"/>
                </a:solidFill>
              </a:rPr>
              <a:t> tank</a:t>
            </a:r>
            <a:r>
              <a:rPr kumimoji="1" lang="zh-CN" altLang="en-US" dirty="0">
                <a:solidFill>
                  <a:schemeClr val="bg1"/>
                </a:solidFill>
              </a:rPr>
              <a:t>  </a:t>
            </a:r>
            <a:r>
              <a:rPr kumimoji="1" lang="en-US" altLang="zh-CN" dirty="0">
                <a:solidFill>
                  <a:schemeClr val="bg1"/>
                </a:solidFill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" altLang="zh-CN" dirty="0">
                <a:solidFill>
                  <a:schemeClr val="bg1"/>
                </a:solidFill>
              </a:rPr>
              <a:t>septic tank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lang="en" altLang="zh-CN" dirty="0">
                <a:solidFill>
                  <a:schemeClr val="bg1"/>
                </a:solidFill>
              </a:rPr>
              <a:t>permeable module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094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A99B808-3AFD-4CD7-9CB7-511BB81EA03E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1 Potable Water Pipe / Pressure Pipe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0EADFC7-BD52-44B8-B7F1-E95667AA3D00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High-pressure water supply pipe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363DD75-196F-4C76-BE39-5ED8B7B713F8}"/>
              </a:ext>
            </a:extLst>
          </p:cNvPr>
          <p:cNvSpPr>
            <a:spLocks noGrp="1"/>
          </p:cNvSpPr>
          <p:nvPr/>
        </p:nvSpPr>
        <p:spPr>
          <a:xfrm>
            <a:off x="609600" y="1384601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rcRect t="10952" b="10952"/>
          <a:stretch>
            <a:fillRect/>
          </a:stretch>
        </p:blipFill>
        <p:spPr>
          <a:xfrm>
            <a:off x="5782704" y="782420"/>
            <a:ext cx="2913746" cy="170426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rcRect l="1785" r="1785"/>
          <a:stretch>
            <a:fillRect/>
          </a:stretch>
        </p:blipFill>
        <p:spPr>
          <a:xfrm rot="16200000">
            <a:off x="9219386" y="380723"/>
            <a:ext cx="1765293" cy="244663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88F2228E-BE44-484D-BD6F-79AE7AD67B3C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F5DA29F-6F5D-4138-A8FA-1EEB94EFBA15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93ED56D-F5BD-A24A-B14B-D2775AAAC063}"/>
              </a:ext>
            </a:extLst>
          </p:cNvPr>
          <p:cNvSpPr>
            <a:spLocks noGrp="1"/>
          </p:cNvSpPr>
          <p:nvPr/>
        </p:nvSpPr>
        <p:spPr>
          <a:xfrm>
            <a:off x="914400" y="3240048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A198D93-3865-4BC2-5BA8-54FB6ED31FB1}"/>
              </a:ext>
            </a:extLst>
          </p:cNvPr>
          <p:cNvSpPr>
            <a:spLocks noGrp="1"/>
          </p:cNvSpPr>
          <p:nvPr/>
        </p:nvSpPr>
        <p:spPr>
          <a:xfrm>
            <a:off x="1323975" y="3046716"/>
            <a:ext cx="3790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Design pressure: 1.6 MPa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9911288-593D-841F-DAE4-820A11A4C2D7}"/>
              </a:ext>
            </a:extLst>
          </p:cNvPr>
          <p:cNvSpPr>
            <a:spLocks noGrp="1"/>
          </p:cNvSpPr>
          <p:nvPr/>
        </p:nvSpPr>
        <p:spPr>
          <a:xfrm>
            <a:off x="913370" y="4069238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5B39F4-8B9E-0C49-04E2-4EADB2EBCC2C}"/>
              </a:ext>
            </a:extLst>
          </p:cNvPr>
          <p:cNvSpPr>
            <a:spLocks noGrp="1"/>
          </p:cNvSpPr>
          <p:nvPr/>
        </p:nvSpPr>
        <p:spPr>
          <a:xfrm>
            <a:off x="1323974" y="3887748"/>
            <a:ext cx="412535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Pressure holding: 2.4 MPa for 118 h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432676F-1CFE-091D-139E-A9DA2B299E10}"/>
              </a:ext>
            </a:extLst>
          </p:cNvPr>
          <p:cNvSpPr>
            <a:spLocks noGrp="1"/>
          </p:cNvSpPr>
          <p:nvPr/>
        </p:nvSpPr>
        <p:spPr>
          <a:xfrm>
            <a:off x="950440" y="4962722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9C5EDDC-30AD-962B-3024-0DA266996530}"/>
              </a:ext>
            </a:extLst>
          </p:cNvPr>
          <p:cNvSpPr>
            <a:spLocks noGrp="1"/>
          </p:cNvSpPr>
          <p:nvPr/>
        </p:nvSpPr>
        <p:spPr>
          <a:xfrm>
            <a:off x="1323974" y="4811158"/>
            <a:ext cx="3790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17212B"/>
                </a:solidFill>
              </a:defRPr>
            </a:pPr>
            <a:r>
              <a:rPr sz="2000" b="0" dirty="0">
                <a:solidFill>
                  <a:srgbClr val="17212B"/>
                </a:solidFill>
              </a:rPr>
              <a:t>Maximum pressure: 3.4 MPa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F4BE60A-EBB9-7CE8-CD82-ED417B2108C5}"/>
              </a:ext>
            </a:extLst>
          </p:cNvPr>
          <p:cNvSpPr>
            <a:spLocks noGrp="1"/>
          </p:cNvSpPr>
          <p:nvPr/>
        </p:nvSpPr>
        <p:spPr>
          <a:xfrm>
            <a:off x="913370" y="2142928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400" b="1" dirty="0">
                <a:solidFill>
                  <a:srgbClr val="17212B"/>
                </a:solidFill>
              </a:rPr>
              <a:t>DN560 pressure test reference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AC9E4B4-8BB6-62A5-66CA-EAB36DA323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869" b="6474"/>
          <a:stretch>
            <a:fillRect/>
          </a:stretch>
        </p:blipFill>
        <p:spPr>
          <a:xfrm>
            <a:off x="5782704" y="2556133"/>
            <a:ext cx="5541616" cy="306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88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411B87B-3C97-4482-BDC6-EB2877CFD00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1.2 Large Diameter Potable Water Pipe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85ED53-C031-45AC-AAE2-2B7CC3B8592C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Large Diameter Potable Water Pipe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3431E9D-D662-4AB0-B481-A7D92DC37C25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D9A2E8A1-0C4A-4433-A762-7E22A3354869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5048250" cy="3429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rcRect t="9643" b="9643"/>
          <a:stretch>
            <a:fillRect/>
          </a:stretch>
        </p:blipFill>
        <p:spPr>
          <a:xfrm>
            <a:off x="565661" y="1938096"/>
            <a:ext cx="5377939" cy="32435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50362E6-7AA0-4660-ABE1-D2977A7CB359}"/>
              </a:ext>
            </a:extLst>
          </p:cNvPr>
          <p:cNvSpPr>
            <a:spLocks noGrp="1"/>
          </p:cNvSpPr>
          <p:nvPr/>
        </p:nvSpPr>
        <p:spPr>
          <a:xfrm>
            <a:off x="800100" y="5238750"/>
            <a:ext cx="4819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Large-diameter pipe production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C2522C11-6C3E-4D06-A5D1-5C89B2C58134}"/>
              </a:ext>
            </a:extLst>
          </p:cNvPr>
          <p:cNvSpPr>
            <a:spLocks noGrp="1"/>
          </p:cNvSpPr>
          <p:nvPr/>
        </p:nvSpPr>
        <p:spPr>
          <a:xfrm>
            <a:off x="6057900" y="2133600"/>
            <a:ext cx="50482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E78C792-7E5D-4288-B2C3-C0AE0418EA10}"/>
              </a:ext>
            </a:extLst>
          </p:cNvPr>
          <p:cNvSpPr>
            <a:spLocks noGrp="1"/>
          </p:cNvSpPr>
          <p:nvPr/>
        </p:nvSpPr>
        <p:spPr>
          <a:xfrm>
            <a:off x="6172200" y="3333750"/>
            <a:ext cx="4819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Production line</a:t>
            </a: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2B094D8A-3D12-4365-98DF-9AEEB9BA2D12}"/>
              </a:ext>
            </a:extLst>
          </p:cNvPr>
          <p:cNvSpPr>
            <a:spLocks noGrp="1"/>
          </p:cNvSpPr>
          <p:nvPr/>
        </p:nvSpPr>
        <p:spPr>
          <a:xfrm>
            <a:off x="6057900" y="4038600"/>
            <a:ext cx="23812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rcRect t="10557" b="10557"/>
          <a:stretch>
            <a:fillRect/>
          </a:stretch>
        </p:blipFill>
        <p:spPr>
          <a:xfrm>
            <a:off x="6134100" y="4114800"/>
            <a:ext cx="2228850" cy="104775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E9EFFDF-7497-4C75-A158-E1F0694E1ABE}"/>
              </a:ext>
            </a:extLst>
          </p:cNvPr>
          <p:cNvSpPr>
            <a:spLocks noGrp="1"/>
          </p:cNvSpPr>
          <p:nvPr/>
        </p:nvSpPr>
        <p:spPr>
          <a:xfrm>
            <a:off x="6172200" y="523875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Pipe storage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798A16EE-23C1-4CB7-9F5C-77D6B1B559FA}"/>
              </a:ext>
            </a:extLst>
          </p:cNvPr>
          <p:cNvSpPr>
            <a:spLocks noGrp="1"/>
          </p:cNvSpPr>
          <p:nvPr/>
        </p:nvSpPr>
        <p:spPr>
          <a:xfrm>
            <a:off x="8724900" y="4038600"/>
            <a:ext cx="238125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5"/>
          <a:srcRect t="18664" b="18664"/>
          <a:stretch>
            <a:fillRect/>
          </a:stretch>
        </p:blipFill>
        <p:spPr>
          <a:xfrm>
            <a:off x="8801100" y="4114800"/>
            <a:ext cx="2228850" cy="104775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2591CB1-82AB-41C4-960F-30046BA9694F}"/>
              </a:ext>
            </a:extLst>
          </p:cNvPr>
          <p:cNvSpPr>
            <a:spLocks noGrp="1"/>
          </p:cNvSpPr>
          <p:nvPr/>
        </p:nvSpPr>
        <p:spPr>
          <a:xfrm>
            <a:off x="8839200" y="523875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Large pipe body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E1F3E6-4D41-4249-984B-A447756B49FE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54BEF7C-024D-4CE8-B705-CC709D530412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|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856E051-CC20-A6B9-FBF3-8B40307556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667" t="35873" r="7664" b="-7578"/>
          <a:stretch>
            <a:fillRect/>
          </a:stretch>
        </p:blipFill>
        <p:spPr>
          <a:xfrm>
            <a:off x="6057900" y="1239397"/>
            <a:ext cx="5048250" cy="29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EB7539FB-4A94-4BCD-8C29-DC81CAC0FE32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1.2 Technical Specification Table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6F03CCE-59CE-41E7-9B1B-2927E7B1B58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Technical Specification Table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F4C3ABF-DF1E-476A-9960-F7319625B5BE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A6673"/>
                </a:solidFill>
              </a:defRPr>
            </a:pPr>
            <a:r>
              <a:rPr sz="1350" b="0">
                <a:solidFill>
                  <a:srgbClr val="5A6673"/>
                </a:solidFill>
              </a:rPr>
              <a:t>Original specification table from the provided document, enlarged into two readable sections.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09A1659-9BF5-40FA-99F4-D4733A97AC87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1D3B06B3-BC70-4FDD-94CE-251DA8EF055E}"/>
              </a:ext>
            </a:extLst>
          </p:cNvPr>
          <p:cNvSpPr>
            <a:spLocks noGrp="1"/>
          </p:cNvSpPr>
          <p:nvPr/>
        </p:nvSpPr>
        <p:spPr>
          <a:xfrm>
            <a:off x="723900" y="1962150"/>
            <a:ext cx="5143500" cy="400050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0BD9AA7C-9CF8-4AEC-9FC3-37964C3FDA4D}"/>
              </a:ext>
            </a:extLst>
          </p:cNvPr>
          <p:cNvSpPr>
            <a:spLocks noGrp="1"/>
          </p:cNvSpPr>
          <p:nvPr/>
        </p:nvSpPr>
        <p:spPr>
          <a:xfrm>
            <a:off x="6324600" y="1962150"/>
            <a:ext cx="5143500" cy="400050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EA4F14-1131-49AD-8864-9F91E0C06EE0}"/>
              </a:ext>
            </a:extLst>
          </p:cNvPr>
          <p:cNvSpPr>
            <a:spLocks noGrp="1"/>
          </p:cNvSpPr>
          <p:nvPr/>
        </p:nvSpPr>
        <p:spPr>
          <a:xfrm>
            <a:off x="895350" y="207645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66A95"/>
                </a:solidFill>
              </a:defRPr>
            </a:pPr>
            <a:r>
              <a:rPr sz="1125" b="1">
                <a:solidFill>
                  <a:srgbClr val="166A95"/>
                </a:solidFill>
              </a:rPr>
              <a:t>Upper section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E3720E0-A833-4FE1-A6CF-A14FE6A7191C}"/>
              </a:ext>
            </a:extLst>
          </p:cNvPr>
          <p:cNvSpPr>
            <a:spLocks noGrp="1"/>
          </p:cNvSpPr>
          <p:nvPr/>
        </p:nvSpPr>
        <p:spPr>
          <a:xfrm>
            <a:off x="6496050" y="207645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166A95"/>
                </a:solidFill>
              </a:defRPr>
            </a:pPr>
            <a:r>
              <a:rPr sz="1125" b="1">
                <a:solidFill>
                  <a:srgbClr val="166A95"/>
                </a:solidFill>
              </a:rPr>
              <a:t>Lower section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8434" y="2381250"/>
            <a:ext cx="4794431" cy="33909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99134" y="2381250"/>
            <a:ext cx="4794431" cy="33909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83CAE9E-AFBE-4584-B6E5-89B8BD4E5EFC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A44D58-8253-4715-A3F2-5A8B147C83A1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543684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174DB914-B769-476C-AA71-94FC8BE325AA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838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D6E1EA"/>
                </a:solidFill>
              </a:defRPr>
            </a:pPr>
            <a:r>
              <a:rPr sz="1275" b="1">
                <a:solidFill>
                  <a:srgbClr val="D6E1EA"/>
                </a:solidFill>
              </a:rPr>
              <a:t>2 Drain / Storm Drain / Sewer / Sea Outfalls Pipe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5FDC117-8648-4829-B0BA-42309A090CAC}"/>
              </a:ext>
            </a:extLst>
          </p:cNvPr>
          <p:cNvSpPr>
            <a:spLocks noGrp="1"/>
          </p:cNvSpPr>
          <p:nvPr/>
        </p:nvSpPr>
        <p:spPr>
          <a:xfrm>
            <a:off x="609600" y="1047750"/>
            <a:ext cx="6334897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225" b="1">
                <a:solidFill>
                  <a:srgbClr val="FFFFFF"/>
                </a:solidFill>
              </a:defRPr>
            </a:pPr>
            <a:r>
              <a:rPr sz="3225" b="1" dirty="0">
                <a:solidFill>
                  <a:srgbClr val="FFFFFF"/>
                </a:solidFill>
              </a:rPr>
              <a:t>Large-diameter structured wall pipe Reinforced PE pipe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17BA749-604E-408F-BA01-123C8254483F}"/>
              </a:ext>
            </a:extLst>
          </p:cNvPr>
          <p:cNvSpPr>
            <a:spLocks noGrp="1"/>
          </p:cNvSpPr>
          <p:nvPr/>
        </p:nvSpPr>
        <p:spPr>
          <a:xfrm>
            <a:off x="609600" y="2362200"/>
            <a:ext cx="16192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65202BBC-D95B-4DBC-9BD7-27585BA8ACFE}"/>
              </a:ext>
            </a:extLst>
          </p:cNvPr>
          <p:cNvSpPr>
            <a:spLocks noGrp="1"/>
          </p:cNvSpPr>
          <p:nvPr/>
        </p:nvSpPr>
        <p:spPr>
          <a:xfrm>
            <a:off x="838200" y="30099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E96AB39-5721-4FAA-A66C-AC6A871D4A65}"/>
              </a:ext>
            </a:extLst>
          </p:cNvPr>
          <p:cNvSpPr>
            <a:spLocks noGrp="1"/>
          </p:cNvSpPr>
          <p:nvPr/>
        </p:nvSpPr>
        <p:spPr>
          <a:xfrm>
            <a:off x="1047750" y="2914650"/>
            <a:ext cx="4552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Drain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2D08980-F9B3-4360-903D-3E1EA5769F46}"/>
              </a:ext>
            </a:extLst>
          </p:cNvPr>
          <p:cNvSpPr>
            <a:spLocks noGrp="1"/>
          </p:cNvSpPr>
          <p:nvPr/>
        </p:nvSpPr>
        <p:spPr>
          <a:xfrm>
            <a:off x="838200" y="360045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97F2918-E3AB-4F7F-A0C2-9EC44600FCBC}"/>
              </a:ext>
            </a:extLst>
          </p:cNvPr>
          <p:cNvSpPr>
            <a:spLocks noGrp="1"/>
          </p:cNvSpPr>
          <p:nvPr/>
        </p:nvSpPr>
        <p:spPr>
          <a:xfrm>
            <a:off x="1047750" y="3505200"/>
            <a:ext cx="4552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Storm drain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CF618E53-BBA8-421B-925E-B69E1E934D8F}"/>
              </a:ext>
            </a:extLst>
          </p:cNvPr>
          <p:cNvSpPr>
            <a:spLocks noGrp="1"/>
          </p:cNvSpPr>
          <p:nvPr/>
        </p:nvSpPr>
        <p:spPr>
          <a:xfrm>
            <a:off x="838200" y="41910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7A7BD6-3C3C-4E3D-A609-7DE23E13E461}"/>
              </a:ext>
            </a:extLst>
          </p:cNvPr>
          <p:cNvSpPr>
            <a:spLocks noGrp="1"/>
          </p:cNvSpPr>
          <p:nvPr/>
        </p:nvSpPr>
        <p:spPr>
          <a:xfrm>
            <a:off x="1047750" y="4095750"/>
            <a:ext cx="4552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Sewer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C1D4A84-FA3D-4BF0-A751-BBDC718E6B8E}"/>
              </a:ext>
            </a:extLst>
          </p:cNvPr>
          <p:cNvSpPr>
            <a:spLocks noGrp="1"/>
          </p:cNvSpPr>
          <p:nvPr/>
        </p:nvSpPr>
        <p:spPr>
          <a:xfrm>
            <a:off x="838200" y="478155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82CBFDE-CE7B-492B-86F3-8D2E7350C036}"/>
              </a:ext>
            </a:extLst>
          </p:cNvPr>
          <p:cNvSpPr>
            <a:spLocks noGrp="1"/>
          </p:cNvSpPr>
          <p:nvPr/>
        </p:nvSpPr>
        <p:spPr>
          <a:xfrm>
            <a:off x="1047750" y="4686300"/>
            <a:ext cx="4552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Sea outfalls pipe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rcRect l="20830" r="20830"/>
          <a:stretch>
            <a:fillRect/>
          </a:stretch>
        </p:blipFill>
        <p:spPr>
          <a:xfrm>
            <a:off x="7080422" y="0"/>
            <a:ext cx="5111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71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E502D990-4FF3-40A2-ADB0-16C35D9A3943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2.1 Characters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203572B-E9F5-4AF7-8720-716D3756EBB2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 dirty="0">
                <a:solidFill>
                  <a:srgbClr val="17212B"/>
                </a:solidFill>
              </a:rPr>
              <a:t>Characters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8A71227-138D-4C64-9A7C-B0265C132B12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2054338-593B-44AB-B440-1FD1C1B3E19F}"/>
              </a:ext>
            </a:extLst>
          </p:cNvPr>
          <p:cNvSpPr>
            <a:spLocks noGrp="1"/>
          </p:cNvSpPr>
          <p:nvPr/>
        </p:nvSpPr>
        <p:spPr>
          <a:xfrm>
            <a:off x="762000" y="22860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6BAABD4-C52E-457D-BC85-B1FCC43EC21E}"/>
              </a:ext>
            </a:extLst>
          </p:cNvPr>
          <p:cNvSpPr>
            <a:spLocks noGrp="1"/>
          </p:cNvSpPr>
          <p:nvPr/>
        </p:nvSpPr>
        <p:spPr>
          <a:xfrm>
            <a:off x="971550" y="2190750"/>
            <a:ext cx="49339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7212B"/>
                </a:solidFill>
              </a:defRPr>
            </a:pPr>
            <a:r>
              <a:rPr b="0" dirty="0">
                <a:solidFill>
                  <a:srgbClr val="17212B"/>
                </a:solidFill>
              </a:rPr>
              <a:t>PE80 / PE100 material with high flexibility, excellent corrosion resistance and fatigue resistance.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5F2A2C2-E133-47E7-9924-18C60D806855}"/>
              </a:ext>
            </a:extLst>
          </p:cNvPr>
          <p:cNvSpPr>
            <a:spLocks noGrp="1"/>
          </p:cNvSpPr>
          <p:nvPr/>
        </p:nvSpPr>
        <p:spPr>
          <a:xfrm>
            <a:off x="762000" y="29718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01158E6-0FAA-4CA0-A25D-D3150AD07DC6}"/>
              </a:ext>
            </a:extLst>
          </p:cNvPr>
          <p:cNvSpPr>
            <a:spLocks noGrp="1"/>
          </p:cNvSpPr>
          <p:nvPr/>
        </p:nvSpPr>
        <p:spPr>
          <a:xfrm>
            <a:off x="971550" y="2876550"/>
            <a:ext cx="49339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7212B"/>
                </a:solidFill>
              </a:defRPr>
            </a:pPr>
            <a:r>
              <a:rPr b="0" dirty="0">
                <a:solidFill>
                  <a:srgbClr val="17212B"/>
                </a:solidFill>
              </a:rPr>
              <a:t>The pipe diameter is unrestricted, with a maximum production diameter up to 6 meters and superior structural integrity.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F8AD73C-FFF4-4869-AA92-B6910F5BCF93}"/>
              </a:ext>
            </a:extLst>
          </p:cNvPr>
          <p:cNvSpPr>
            <a:spLocks noGrp="1"/>
          </p:cNvSpPr>
          <p:nvPr/>
        </p:nvSpPr>
        <p:spPr>
          <a:xfrm>
            <a:off x="762000" y="36576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B872086-9F73-4554-B7BB-4834252C193C}"/>
              </a:ext>
            </a:extLst>
          </p:cNvPr>
          <p:cNvSpPr>
            <a:spLocks noGrp="1"/>
          </p:cNvSpPr>
          <p:nvPr/>
        </p:nvSpPr>
        <p:spPr>
          <a:xfrm>
            <a:off x="971550" y="3562350"/>
            <a:ext cx="49339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7212B"/>
                </a:solidFill>
              </a:defRPr>
            </a:pPr>
            <a:r>
              <a:rPr b="0">
                <a:solidFill>
                  <a:srgbClr val="17212B"/>
                </a:solidFill>
              </a:rPr>
              <a:t>High ring stiffness and strong bending resistance.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D28D1E0-6A85-4D39-B14D-B0F95C95B696}"/>
              </a:ext>
            </a:extLst>
          </p:cNvPr>
          <p:cNvSpPr>
            <a:spLocks noGrp="1"/>
          </p:cNvSpPr>
          <p:nvPr/>
        </p:nvSpPr>
        <p:spPr>
          <a:xfrm>
            <a:off x="762000" y="4343400"/>
            <a:ext cx="76200" cy="76200"/>
          </a:xfrm>
          <a:prstGeom prst="ellipse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5D24668-68D8-4B79-BCFD-99B3F5AEBBBF}"/>
              </a:ext>
            </a:extLst>
          </p:cNvPr>
          <p:cNvSpPr>
            <a:spLocks noGrp="1"/>
          </p:cNvSpPr>
          <p:nvPr/>
        </p:nvSpPr>
        <p:spPr>
          <a:xfrm>
            <a:off x="971550" y="4248150"/>
            <a:ext cx="49339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7212B"/>
                </a:solidFill>
              </a:defRPr>
            </a:pPr>
            <a:r>
              <a:rPr b="0" dirty="0">
                <a:solidFill>
                  <a:srgbClr val="17212B"/>
                </a:solidFill>
              </a:rPr>
              <a:t>Resistant to acids, alkalis, salts and various organic solvents.</a:t>
            </a: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173856B7-F4A4-4C3F-BA4F-1F1285CA6B62}"/>
              </a:ext>
            </a:extLst>
          </p:cNvPr>
          <p:cNvSpPr>
            <a:spLocks noGrp="1"/>
          </p:cNvSpPr>
          <p:nvPr/>
        </p:nvSpPr>
        <p:spPr>
          <a:xfrm>
            <a:off x="6496050" y="2000250"/>
            <a:ext cx="2381250" cy="37338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rcRect l="4315" r="4315"/>
          <a:stretch>
            <a:fillRect/>
          </a:stretch>
        </p:blipFill>
        <p:spPr>
          <a:xfrm>
            <a:off x="6572250" y="2076450"/>
            <a:ext cx="2228850" cy="32575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A17FB5C-9C40-4121-9D98-CDAA9E3DA5B2}"/>
              </a:ext>
            </a:extLst>
          </p:cNvPr>
          <p:cNvSpPr>
            <a:spLocks noGrp="1"/>
          </p:cNvSpPr>
          <p:nvPr/>
        </p:nvSpPr>
        <p:spPr>
          <a:xfrm>
            <a:off x="6610350" y="541020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Scale reference</a:t>
            </a: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5376DBB1-9855-4836-85C5-D97D01563C98}"/>
              </a:ext>
            </a:extLst>
          </p:cNvPr>
          <p:cNvSpPr>
            <a:spLocks noGrp="1"/>
          </p:cNvSpPr>
          <p:nvPr/>
        </p:nvSpPr>
        <p:spPr>
          <a:xfrm>
            <a:off x="9105900" y="2000250"/>
            <a:ext cx="2381250" cy="37338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4"/>
          <a:srcRect l="10131" r="10131"/>
          <a:stretch>
            <a:fillRect/>
          </a:stretch>
        </p:blipFill>
        <p:spPr>
          <a:xfrm>
            <a:off x="9182100" y="2076450"/>
            <a:ext cx="2228850" cy="32575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F9EAD8A-E5E5-4AD5-9123-EA4FFBFC2553}"/>
              </a:ext>
            </a:extLst>
          </p:cNvPr>
          <p:cNvSpPr>
            <a:spLocks noGrp="1"/>
          </p:cNvSpPr>
          <p:nvPr/>
        </p:nvSpPr>
        <p:spPr>
          <a:xfrm>
            <a:off x="9220200" y="541020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Profile / structure detail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A49062-FCCE-4178-8082-75F22DBB9CA2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A3682F9-93BE-4166-B263-C5639117CEE2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</a:t>
            </a:r>
          </a:p>
        </p:txBody>
      </p:sp>
    </p:spTree>
    <p:extLst>
      <p:ext uri="{BB962C8B-B14F-4D97-AF65-F5344CB8AC3E}">
        <p14:creationId xmlns:p14="http://schemas.microsoft.com/office/powerpoint/2010/main" val="1980523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0ED610A-0857-4654-B602-E8A58CE1DAA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2 Drain / Storm Drain / Sewer / Sea Outfalls Pipe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86F0512-5C0D-4C50-B577-BA7D0D417F6B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Large-diameter product and installation visuals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F03F2-F924-4241-B449-15460D471B89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A6673"/>
                </a:solidFill>
              </a:defRPr>
            </a:pPr>
            <a:r>
              <a:rPr sz="1350" b="0">
                <a:solidFill>
                  <a:srgbClr val="5A6673"/>
                </a:solidFill>
              </a:rPr>
              <a:t>Images are from the provided document.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CBEB1A9-9E1C-4CBB-BD83-D34E298DC277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rcRect t="24055" b="24055"/>
          <a:stretch>
            <a:fillRect/>
          </a:stretch>
        </p:blipFill>
        <p:spPr>
          <a:xfrm>
            <a:off x="6008988" y="1876226"/>
            <a:ext cx="5250254" cy="204351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rcRect t="26662" b="26662"/>
          <a:stretch>
            <a:fillRect/>
          </a:stretch>
        </p:blipFill>
        <p:spPr>
          <a:xfrm>
            <a:off x="609600" y="1876226"/>
            <a:ext cx="5250254" cy="2043512"/>
          </a:xfrm>
          <a:prstGeom prst="rect">
            <a:avLst/>
          </a:prstGeom>
        </p:spPr>
      </p:pic>
      <p:sp>
        <p:nvSpPr>
          <p:cNvPr id="14" name="圆角矩形 13">
            <a:extLst>
              <a:ext uri="{FF2B5EF4-FFF2-40B4-BE49-F238E27FC236}">
                <a16:creationId xmlns:a16="http://schemas.microsoft.com/office/drawing/2014/main" id="{EDE3AB91-232A-4C82-9CFA-EE2100501536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10573442" cy="23241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/>
          <a:srcRect t="34531" b="34531"/>
          <a:stretch>
            <a:fillRect/>
          </a:stretch>
        </p:blipFill>
        <p:spPr>
          <a:xfrm>
            <a:off x="762000" y="4248149"/>
            <a:ext cx="10408508" cy="2414141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6F94F1B7-BCFA-44EF-B760-F7496BFCE9DE}"/>
              </a:ext>
            </a:extLst>
          </p:cNvPr>
          <p:cNvSpPr>
            <a:spLocks noGrp="1"/>
          </p:cNvSpPr>
          <p:nvPr/>
        </p:nvSpPr>
        <p:spPr>
          <a:xfrm>
            <a:off x="800100" y="5486400"/>
            <a:ext cx="4933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On-site installation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0DA309F-571B-47F1-A5A2-117F3C47CE04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D30CC67-D552-4DD9-80F3-EC367B432C98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43673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D5A91830-ABAB-493E-B4E9-D082A0986CB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2.1 Technical Specification Table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F6E3CAC-F08B-4D5B-BF8E-6E209F115C2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Technical Specification Table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D477E66-6BAF-4BBD-8483-D215F3F18949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A6673"/>
                </a:solidFill>
              </a:defRPr>
            </a:pPr>
            <a:r>
              <a:rPr sz="1350" b="0">
                <a:solidFill>
                  <a:srgbClr val="5A6673"/>
                </a:solidFill>
              </a:rPr>
              <a:t>PS: Max Diameter 6 m.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68A08CD-85EB-43B3-9512-7CAB78083C58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81577" y="1619250"/>
            <a:ext cx="6628847" cy="46863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825F721-2DF8-42CB-B21D-D428F7655F19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C92EDFB-026D-40F9-BCB2-81E8E72680D4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1736160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户外, 屋顶, 板子, 覆盖&#10;&#10;AI 生成的内容可能不正确。">
            <a:extLst>
              <a:ext uri="{FF2B5EF4-FFF2-40B4-BE49-F238E27FC236}">
                <a16:creationId xmlns:a16="http://schemas.microsoft.com/office/drawing/2014/main" id="{AD3D0584-99C0-72E1-B87F-AE5317394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42" y="1236316"/>
            <a:ext cx="11143515" cy="511505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A1F1BCB-4829-FBD1-C96F-4394F97212B5}"/>
              </a:ext>
            </a:extLst>
          </p:cNvPr>
          <p:cNvSpPr>
            <a:spLocks noGrp="1"/>
          </p:cNvSpPr>
          <p:nvPr/>
        </p:nvSpPr>
        <p:spPr>
          <a:xfrm>
            <a:off x="621957" y="393872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lang="en-US" altLang="zh-CN" sz="2775" b="1" dirty="0">
                <a:solidFill>
                  <a:srgbClr val="17212B"/>
                </a:solidFill>
              </a:rPr>
              <a:t>City</a:t>
            </a:r>
            <a:r>
              <a:rPr lang="zh-CN" altLang="en-US" sz="2775" b="1" dirty="0">
                <a:solidFill>
                  <a:srgbClr val="17212B"/>
                </a:solidFill>
              </a:rPr>
              <a:t> </a:t>
            </a:r>
            <a:r>
              <a:rPr lang="en-US" altLang="zh-CN" sz="2775" b="1" dirty="0">
                <a:solidFill>
                  <a:srgbClr val="17212B"/>
                </a:solidFill>
              </a:rPr>
              <a:t>Construction</a:t>
            </a:r>
            <a:endParaRPr sz="2775" b="1" dirty="0">
              <a:solidFill>
                <a:srgbClr val="17212B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BB7C538-76E9-51B3-4FBB-821B224F715D}"/>
              </a:ext>
            </a:extLst>
          </p:cNvPr>
          <p:cNvSpPr>
            <a:spLocks noGrp="1"/>
          </p:cNvSpPr>
          <p:nvPr/>
        </p:nvSpPr>
        <p:spPr>
          <a:xfrm>
            <a:off x="621957" y="1060622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03850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DC674FAB-2049-4230-831B-6FB0B0F1688E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2.3 The advantages at a glance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675AB26-6D1A-4529-98C5-7BEB7742704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The advantages at a glance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E8B7097-AB1A-4B42-9AFF-5D83A1857B8C}"/>
              </a:ext>
            </a:extLst>
          </p:cNvPr>
          <p:cNvSpPr>
            <a:spLocks noGrp="1"/>
          </p:cNvSpPr>
          <p:nvPr/>
        </p:nvSpPr>
        <p:spPr>
          <a:xfrm>
            <a:off x="609600" y="1228725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l="3532" t="19330" r="3654" b="21400"/>
          <a:stretch>
            <a:fillRect/>
          </a:stretch>
        </p:blipFill>
        <p:spPr>
          <a:xfrm>
            <a:off x="609600" y="1276350"/>
            <a:ext cx="11053815" cy="499032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8BFB328-13B8-4DF4-98C0-E98FF3BDAF75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D67300A-FF7A-4643-9F2E-9A69EBC512FD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1446845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6A9A95C-1992-47D6-810C-4A544E1453B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3 Other Products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49DB6A9-826B-4127-98FC-ACC2916F472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Integrated Septic Tank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236EAE-950B-49A3-A473-524F693E022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A6673"/>
                </a:solidFill>
              </a:defRPr>
            </a:pPr>
            <a:r>
              <a:rPr sz="1350" b="0">
                <a:solidFill>
                  <a:srgbClr val="5A6673"/>
                </a:solidFill>
              </a:rPr>
              <a:t>0.5 / 0.6 / 1.0 / 1.2 / 1.5 / 2.0 cubic meters.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E111086-E8DE-4F1F-86F9-F0F72E992470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B0FF802A-132C-4F3E-8310-C4353484747A}"/>
              </a:ext>
            </a:extLst>
          </p:cNvPr>
          <p:cNvSpPr>
            <a:spLocks noGrp="1"/>
          </p:cNvSpPr>
          <p:nvPr/>
        </p:nvSpPr>
        <p:spPr>
          <a:xfrm>
            <a:off x="990600" y="2038350"/>
            <a:ext cx="5429250" cy="3429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t="1513" b="1513"/>
          <a:stretch>
            <a:fillRect/>
          </a:stretch>
        </p:blipFill>
        <p:spPr>
          <a:xfrm>
            <a:off x="1066800" y="2114550"/>
            <a:ext cx="5276850" cy="29527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B066A53-5A04-484E-A0A6-4778A2E5345A}"/>
              </a:ext>
            </a:extLst>
          </p:cNvPr>
          <p:cNvSpPr>
            <a:spLocks noGrp="1"/>
          </p:cNvSpPr>
          <p:nvPr/>
        </p:nvSpPr>
        <p:spPr>
          <a:xfrm>
            <a:off x="1104900" y="5143500"/>
            <a:ext cx="5200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Integrated septic tank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484F0DEA-3E6F-4CE6-87DD-9B752F1B4FBB}"/>
              </a:ext>
            </a:extLst>
          </p:cNvPr>
          <p:cNvSpPr>
            <a:spLocks noGrp="1"/>
          </p:cNvSpPr>
          <p:nvPr/>
        </p:nvSpPr>
        <p:spPr>
          <a:xfrm>
            <a:off x="6896100" y="2038350"/>
            <a:ext cx="3619500" cy="3429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972300" y="2308006"/>
            <a:ext cx="3467100" cy="256583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6F1337B-CD61-48C1-801D-15D90C761763}"/>
              </a:ext>
            </a:extLst>
          </p:cNvPr>
          <p:cNvSpPr>
            <a:spLocks noGrp="1"/>
          </p:cNvSpPr>
          <p:nvPr/>
        </p:nvSpPr>
        <p:spPr>
          <a:xfrm>
            <a:off x="7010400" y="5143500"/>
            <a:ext cx="33909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Septic tank product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899B140-1821-49F2-812A-C3D16EA62BAE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50D82C-AA9D-4DE4-8256-A18782570726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709646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B1F2D0D5-C86B-45DA-B663-F9E9F0E6178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3 Other Products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E3D89B1-9ECF-4D5B-A62F-78909752D388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Permeable Brick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E612613-B1B0-42B3-89BD-50A29680F4F6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97BCB30F-F70B-4C9F-9814-AB72C291B2B9}"/>
              </a:ext>
            </a:extLst>
          </p:cNvPr>
          <p:cNvSpPr>
            <a:spLocks noGrp="1"/>
          </p:cNvSpPr>
          <p:nvPr/>
        </p:nvSpPr>
        <p:spPr>
          <a:xfrm>
            <a:off x="2305050" y="1795334"/>
            <a:ext cx="8547272" cy="4434016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17163" y="1981200"/>
            <a:ext cx="5357675" cy="35242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C0112BF-28D8-47C3-BAAA-8F88023F521C}"/>
              </a:ext>
            </a:extLst>
          </p:cNvPr>
          <p:cNvSpPr>
            <a:spLocks noGrp="1"/>
          </p:cNvSpPr>
          <p:nvPr/>
        </p:nvSpPr>
        <p:spPr>
          <a:xfrm>
            <a:off x="2305050" y="5581650"/>
            <a:ext cx="75819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Permeable brick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02B7071-67DE-4346-AFFA-74A6FB2F4D03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FFDEA83-1C77-4EFD-9FAA-B1EA219638D7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284896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DE0B022-85E7-4632-8B50-3E55CE682A57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6A95"/>
                </a:solidFill>
              </a:defRPr>
            </a:pPr>
            <a:r>
              <a:rPr sz="1050" b="1">
                <a:solidFill>
                  <a:srgbClr val="166A95"/>
                </a:solidFill>
              </a:rPr>
              <a:t>3 Other Products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B319BFD-7F1F-4063-AE9B-2159EABE93F8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sz="2775" b="1">
                <a:solidFill>
                  <a:srgbClr val="17212B"/>
                </a:solidFill>
              </a:rPr>
              <a:t>Rainwater Collection Module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12DD42D-7CE3-4ECB-BFE4-5795289D5CCF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ACB88C96-7026-469B-A9A9-69B53696E134}"/>
              </a:ext>
            </a:extLst>
          </p:cNvPr>
          <p:cNvSpPr>
            <a:spLocks noGrp="1"/>
          </p:cNvSpPr>
          <p:nvPr/>
        </p:nvSpPr>
        <p:spPr>
          <a:xfrm>
            <a:off x="685800" y="2038350"/>
            <a:ext cx="2381250" cy="371475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rcRect l="3762" r="3762"/>
          <a:stretch>
            <a:fillRect/>
          </a:stretch>
        </p:blipFill>
        <p:spPr>
          <a:xfrm>
            <a:off x="762000" y="2114550"/>
            <a:ext cx="2228850" cy="32385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93FE210-3126-4EDD-81C2-BD4AAA320284}"/>
              </a:ext>
            </a:extLst>
          </p:cNvPr>
          <p:cNvSpPr>
            <a:spLocks noGrp="1"/>
          </p:cNvSpPr>
          <p:nvPr/>
        </p:nvSpPr>
        <p:spPr>
          <a:xfrm>
            <a:off x="800100" y="542925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Module product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48BFBC7F-4A0C-4D17-9CF6-6C346B803273}"/>
              </a:ext>
            </a:extLst>
          </p:cNvPr>
          <p:cNvSpPr>
            <a:spLocks noGrp="1"/>
          </p:cNvSpPr>
          <p:nvPr/>
        </p:nvSpPr>
        <p:spPr>
          <a:xfrm>
            <a:off x="3352800" y="2038350"/>
            <a:ext cx="2381250" cy="371475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rcRect l="8899" r="8899"/>
          <a:stretch>
            <a:fillRect/>
          </a:stretch>
        </p:blipFill>
        <p:spPr>
          <a:xfrm>
            <a:off x="3429000" y="2114550"/>
            <a:ext cx="2228850" cy="323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5C32A1B-6815-447A-BD21-3F7B9131F91E}"/>
              </a:ext>
            </a:extLst>
          </p:cNvPr>
          <p:cNvSpPr>
            <a:spLocks noGrp="1"/>
          </p:cNvSpPr>
          <p:nvPr/>
        </p:nvSpPr>
        <p:spPr>
          <a:xfrm>
            <a:off x="3467100" y="5429250"/>
            <a:ext cx="2152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Module set</a:t>
            </a: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5C39DAD9-B432-47D9-B876-A238A40CCDB1}"/>
              </a:ext>
            </a:extLst>
          </p:cNvPr>
          <p:cNvSpPr>
            <a:spLocks noGrp="1"/>
          </p:cNvSpPr>
          <p:nvPr/>
        </p:nvSpPr>
        <p:spPr>
          <a:xfrm>
            <a:off x="6057900" y="2038350"/>
            <a:ext cx="257175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5"/>
          <a:srcRect t="16162" b="16162"/>
          <a:stretch>
            <a:fillRect/>
          </a:stretch>
        </p:blipFill>
        <p:spPr>
          <a:xfrm>
            <a:off x="6134100" y="2114550"/>
            <a:ext cx="2419350" cy="123825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E537A03-50DE-4949-AF38-EA3A53AFE7E6}"/>
              </a:ext>
            </a:extLst>
          </p:cNvPr>
          <p:cNvSpPr>
            <a:spLocks noGrp="1"/>
          </p:cNvSpPr>
          <p:nvPr/>
        </p:nvSpPr>
        <p:spPr>
          <a:xfrm>
            <a:off x="6172200" y="3429000"/>
            <a:ext cx="2343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Installation reference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C19F955C-4D7B-4D7C-8E04-6737678001E4}"/>
              </a:ext>
            </a:extLst>
          </p:cNvPr>
          <p:cNvSpPr>
            <a:spLocks noGrp="1"/>
          </p:cNvSpPr>
          <p:nvPr/>
        </p:nvSpPr>
        <p:spPr>
          <a:xfrm>
            <a:off x="8915400" y="2038350"/>
            <a:ext cx="257175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6"/>
          <a:srcRect t="14792" b="14792"/>
          <a:stretch>
            <a:fillRect/>
          </a:stretch>
        </p:blipFill>
        <p:spPr>
          <a:xfrm>
            <a:off x="8991600" y="2114550"/>
            <a:ext cx="2419350" cy="123825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BAB3755-E82B-48DB-AFFE-F4CE99E4F288}"/>
              </a:ext>
            </a:extLst>
          </p:cNvPr>
          <p:cNvSpPr>
            <a:spLocks noGrp="1"/>
          </p:cNvSpPr>
          <p:nvPr/>
        </p:nvSpPr>
        <p:spPr>
          <a:xfrm>
            <a:off x="9029700" y="3429000"/>
            <a:ext cx="2343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Installation reference</a:t>
            </a: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20C9AE30-B6AC-4A5A-A85D-62FB4EDB4864}"/>
              </a:ext>
            </a:extLst>
          </p:cNvPr>
          <p:cNvSpPr>
            <a:spLocks noGrp="1"/>
          </p:cNvSpPr>
          <p:nvPr/>
        </p:nvSpPr>
        <p:spPr>
          <a:xfrm>
            <a:off x="6057900" y="4038600"/>
            <a:ext cx="542925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7"/>
          <a:srcRect t="29667" b="29667"/>
          <a:stretch>
            <a:fillRect/>
          </a:stretch>
        </p:blipFill>
        <p:spPr>
          <a:xfrm>
            <a:off x="6134100" y="4114800"/>
            <a:ext cx="5276850" cy="123825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C7E04C05-DA97-44C2-A2E8-4EF775939AC5}"/>
              </a:ext>
            </a:extLst>
          </p:cNvPr>
          <p:cNvSpPr>
            <a:spLocks noGrp="1"/>
          </p:cNvSpPr>
          <p:nvPr/>
        </p:nvSpPr>
        <p:spPr>
          <a:xfrm>
            <a:off x="6172200" y="5429250"/>
            <a:ext cx="5200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00" b="0">
                <a:solidFill>
                  <a:srgbClr val="5A6673"/>
                </a:solidFill>
              </a:defRPr>
            </a:pPr>
            <a:r>
              <a:rPr sz="900" b="0">
                <a:solidFill>
                  <a:srgbClr val="5A6673"/>
                </a:solidFill>
              </a:rPr>
              <a:t>Related molded product visual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949C80-3AA6-404D-882E-DB0024EA4949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F3EE3CD-257A-488B-B5B2-DACA8B3E5995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</p:spTree>
    <p:extLst>
      <p:ext uri="{BB962C8B-B14F-4D97-AF65-F5344CB8AC3E}">
        <p14:creationId xmlns:p14="http://schemas.microsoft.com/office/powerpoint/2010/main" val="1291931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042FB7-3622-49A8-AD26-E4A2FBFF2B0C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9429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75" b="1">
                <a:solidFill>
                  <a:srgbClr val="17212B"/>
                </a:solidFill>
              </a:defRPr>
            </a:pPr>
            <a:r>
              <a:rPr lang="en-US" altLang="zh-CN" sz="2775" b="1" dirty="0">
                <a:solidFill>
                  <a:srgbClr val="17212B"/>
                </a:solidFill>
              </a:rPr>
              <a:t>THANKS</a:t>
            </a:r>
            <a:endParaRPr sz="2775" b="1" dirty="0">
              <a:solidFill>
                <a:srgbClr val="17212B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DC65BC8-7EC4-429A-8FAA-A7BDA33067B7}"/>
              </a:ext>
            </a:extLst>
          </p:cNvPr>
          <p:cNvSpPr>
            <a:spLocks noGrp="1"/>
          </p:cNvSpPr>
          <p:nvPr/>
        </p:nvSpPr>
        <p:spPr>
          <a:xfrm>
            <a:off x="609600" y="1214437"/>
            <a:ext cx="1428750" cy="47625"/>
          </a:xfrm>
          <a:prstGeom prst="rect">
            <a:avLst/>
          </a:prstGeom>
          <a:solidFill>
            <a:srgbClr val="F1B51C"/>
          </a:solidFill>
          <a:ln w="0">
            <a:noFill/>
            <a:prstDash val="solid"/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185284-A812-4BCB-B125-E0775080D98B}"/>
              </a:ext>
            </a:extLst>
          </p:cNvPr>
          <p:cNvSpPr>
            <a:spLocks noGrp="1"/>
          </p:cNvSpPr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4F7F8"/>
          </a:solidFill>
          <a:ln w="0">
            <a:noFill/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BBC1D3D-077F-4219-BD98-09CFE379DB57}"/>
              </a:ext>
            </a:extLst>
          </p:cNvPr>
          <p:cNvSpPr>
            <a:spLocks noGrp="1"/>
          </p:cNvSpPr>
          <p:nvPr/>
        </p:nvSpPr>
        <p:spPr>
          <a:xfrm>
            <a:off x="609600" y="6629400"/>
            <a:ext cx="8191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>
                <a:solidFill>
                  <a:srgbClr val="5A6673"/>
                </a:solidFill>
              </a:defRPr>
            </a:pPr>
            <a:r>
              <a:rPr sz="750" b="0" dirty="0" err="1">
                <a:solidFill>
                  <a:srgbClr val="5A6673"/>
                </a:solidFill>
              </a:rPr>
              <a:t>Shunfang</a:t>
            </a:r>
            <a:r>
              <a:rPr sz="750" b="0" dirty="0">
                <a:solidFill>
                  <a:srgbClr val="5A6673"/>
                </a:solidFill>
              </a:rPr>
              <a:t> Pipe Industry Co., Ltd.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E25B72-3DC2-5B91-D3AD-49576353BC7C}"/>
              </a:ext>
            </a:extLst>
          </p:cNvPr>
          <p:cNvSpPr txBox="1"/>
          <p:nvPr/>
        </p:nvSpPr>
        <p:spPr>
          <a:xfrm>
            <a:off x="2913106" y="3228945"/>
            <a:ext cx="60980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Looking forward to win-win cooperation with you</a:t>
            </a:r>
            <a:r>
              <a:rPr lang="zh-CN" alt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！ </a:t>
            </a:r>
          </a:p>
        </p:txBody>
      </p:sp>
      <p:pic>
        <p:nvPicPr>
          <p:cNvPr id="20" name="图形 19" descr="银行 纯色填充">
            <a:extLst>
              <a:ext uri="{FF2B5EF4-FFF2-40B4-BE49-F238E27FC236}">
                <a16:creationId xmlns:a16="http://schemas.microsoft.com/office/drawing/2014/main" id="{D0BAB14A-BB9A-F8C4-21CD-2CA5068AD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2688" y="29432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7373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674</Words>
  <Application>Microsoft Macintosh PowerPoint</Application>
  <DocSecurity>0</DocSecurity>
  <PresentationFormat>宽屏</PresentationFormat>
  <Paragraphs>126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1" baseType="lpstr">
      <vt:lpstr>Arial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yeforest88@163.com</cp:lastModifiedBy>
  <cp:revision>2</cp:revision>
  <dcterms:created xsi:type="dcterms:W3CDTF">2026-06-22T08:51:56Z</dcterms:created>
  <dcterms:modified xsi:type="dcterms:W3CDTF">2026-06-22T10:26:03Z</dcterms:modified>
</cp:coreProperties>
</file>