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heme/theme2.xml" ContentType="application/vnd.openxmlformats-officedocument.them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xml" ContentType="application/vnd.openxmlformats-officedocument.presentationml.notesSlide+xml"/>
  <Override PartName="/ppt/tags/tag70.xml" ContentType="application/vnd.openxmlformats-officedocument.presentationml.tags+xml"/>
  <Override PartName="/ppt/notesSlides/notesSlide2.xml" ContentType="application/vnd.openxmlformats-officedocument.presentationml.notesSlide+xml"/>
  <Override PartName="/ppt/tags/tag71.xml" ContentType="application/vnd.openxmlformats-officedocument.presentationml.tags+xml"/>
  <Override PartName="/ppt/notesSlides/notesSlide3.xml" ContentType="application/vnd.openxmlformats-officedocument.presentationml.notesSlide+xml"/>
  <Override PartName="/ppt/tags/tag72.xml" ContentType="application/vnd.openxmlformats-officedocument.presentationml.tags+xml"/>
  <Override PartName="/ppt/notesSlides/notesSlide4.xml" ContentType="application/vnd.openxmlformats-officedocument.presentationml.notesSlide+xml"/>
  <Override PartName="/ppt/tags/tag73.xml" ContentType="application/vnd.openxmlformats-officedocument.presentationml.tags+xml"/>
  <Override PartName="/ppt/notesSlides/notesSlide5.xml" ContentType="application/vnd.openxmlformats-officedocument.presentationml.notesSlide+xml"/>
  <Override PartName="/ppt/tags/tag74.xml" ContentType="application/vnd.openxmlformats-officedocument.presentationml.tags+xml"/>
  <Override PartName="/ppt/notesSlides/notesSlide6.xml" ContentType="application/vnd.openxmlformats-officedocument.presentationml.notesSlid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notesSlides/notesSlide7.xml" ContentType="application/vnd.openxmlformats-officedocument.presentationml.notesSlide+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notesSlides/notesSlide8.xml" ContentType="application/vnd.openxmlformats-officedocument.presentationml.notesSlide+xml"/>
  <Override PartName="/ppt/tags/tag95.xml" ContentType="application/vnd.openxmlformats-officedocument.presentationml.tags+xml"/>
  <Override PartName="/ppt/notesSlides/notesSlide9.xml" ContentType="application/vnd.openxmlformats-officedocument.presentationml.notesSlide+xml"/>
  <Override PartName="/ppt/tags/tag96.xml" ContentType="application/vnd.openxmlformats-officedocument.presentationml.tags+xml"/>
  <Override PartName="/ppt/notesSlides/notesSlide10.xml" ContentType="application/vnd.openxmlformats-officedocument.presentationml.notesSlide+xml"/>
  <Override PartName="/ppt/tags/tag97.xml" ContentType="application/vnd.openxmlformats-officedocument.presentationml.tags+xml"/>
  <Override PartName="/ppt/notesSlides/notesSlide11.xml" ContentType="application/vnd.openxmlformats-officedocument.presentationml.notesSlide+xml"/>
  <Override PartName="/ppt/tags/tag98.xml" ContentType="application/vnd.openxmlformats-officedocument.presentationml.tags+xml"/>
  <Override PartName="/ppt/notesSlides/notesSlide12.xml" ContentType="application/vnd.openxmlformats-officedocument.presentationml.notesSlide+xml"/>
  <Override PartName="/ppt/tags/tag99.xml" ContentType="application/vnd.openxmlformats-officedocument.presentationml.tags+xml"/>
  <Override PartName="/ppt/notesSlides/notesSlide13.xml" ContentType="application/vnd.openxmlformats-officedocument.presentationml.notesSlide+xml"/>
  <Override PartName="/ppt/tags/tag100.xml" ContentType="application/vnd.openxmlformats-officedocument.presentationml.tags+xml"/>
  <Override PartName="/ppt/notesSlides/notesSlide14.xml" ContentType="application/vnd.openxmlformats-officedocument.presentationml.notesSlide+xml"/>
  <Override PartName="/ppt/tags/tag101.xml" ContentType="application/vnd.openxmlformats-officedocument.presentationml.tags+xml"/>
  <Override PartName="/ppt/notesSlides/notesSlide15.xml" ContentType="application/vnd.openxmlformats-officedocument.presentationml.notesSlide+xml"/>
  <Override PartName="/ppt/tags/tag102.xml" ContentType="application/vnd.openxmlformats-officedocument.presentationml.tags+xml"/>
  <Override PartName="/ppt/notesSlides/notesSlide16.xml" ContentType="application/vnd.openxmlformats-officedocument.presentationml.notesSlide+xml"/>
  <Override PartName="/ppt/tags/tag103.xml" ContentType="application/vnd.openxmlformats-officedocument.presentationml.tags+xml"/>
  <Override PartName="/ppt/notesSlides/notesSlide17.xml" ContentType="application/vnd.openxmlformats-officedocument.presentationml.notesSlide+xml"/>
  <Override PartName="/ppt/tags/tag104.xml" ContentType="application/vnd.openxmlformats-officedocument.presentationml.tags+xml"/>
  <Override PartName="/ppt/notesSlides/notesSlide18.xml" ContentType="application/vnd.openxmlformats-officedocument.presentationml.notesSlide+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notesSlides/notesSlide19.xml" ContentType="application/vnd.openxmlformats-officedocument.presentationml.notesSlide+xml"/>
  <Override PartName="/ppt/tags/tag111.xml" ContentType="application/vnd.openxmlformats-officedocument.presentationml.tags+xml"/>
  <Override PartName="/ppt/notesSlides/notesSlide20.xml" ContentType="application/vnd.openxmlformats-officedocument.presentationml.notesSlide+xml"/>
  <Override PartName="/ppt/tags/tag112.xml" ContentType="application/vnd.openxmlformats-officedocument.presentationml.tags+xml"/>
  <Override PartName="/ppt/notesSlides/notesSlide21.xml" ContentType="application/vnd.openxmlformats-officedocument.presentationml.notesSlid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31"/>
  </p:notesMasterIdLst>
  <p:sldIdLst>
    <p:sldId id="494" r:id="rId2"/>
    <p:sldId id="1276" r:id="rId3"/>
    <p:sldId id="924" r:id="rId4"/>
    <p:sldId id="925" r:id="rId5"/>
    <p:sldId id="931" r:id="rId6"/>
    <p:sldId id="932" r:id="rId7"/>
    <p:sldId id="934" r:id="rId8"/>
    <p:sldId id="1097" r:id="rId9"/>
    <p:sldId id="1033" r:id="rId10"/>
    <p:sldId id="1284" r:id="rId11"/>
    <p:sldId id="937" r:id="rId12"/>
    <p:sldId id="955" r:id="rId13"/>
    <p:sldId id="940" r:id="rId14"/>
    <p:sldId id="941" r:id="rId15"/>
    <p:sldId id="943" r:id="rId16"/>
    <p:sldId id="944" r:id="rId17"/>
    <p:sldId id="945" r:id="rId18"/>
    <p:sldId id="946" r:id="rId19"/>
    <p:sldId id="947" r:id="rId20"/>
    <p:sldId id="948" r:id="rId21"/>
    <p:sldId id="1095" r:id="rId22"/>
    <p:sldId id="1285" r:id="rId23"/>
    <p:sldId id="710" r:id="rId24"/>
    <p:sldId id="1020" r:id="rId25"/>
    <p:sldId id="876" r:id="rId26"/>
    <p:sldId id="1286" r:id="rId27"/>
    <p:sldId id="1287" r:id="rId28"/>
    <p:sldId id="1217" r:id="rId29"/>
    <p:sldId id="1019" r:id="rId30"/>
  </p:sldIdLst>
  <p:sldSz cx="12192000" cy="6858000"/>
  <p:notesSz cx="6858000" cy="9144000"/>
  <p:embeddedFontLst>
    <p:embeddedFont>
      <p:font typeface="Calibri Light" pitchFamily="34" charset="0"/>
      <p:regular r:id="rId32"/>
      <p:italic r:id="rId33"/>
    </p:embeddedFont>
    <p:embeddedFont>
      <p:font typeface="黑体" pitchFamily="49" charset="-122"/>
      <p:regular r:id="rId34"/>
    </p:embeddedFont>
    <p:embeddedFont>
      <p:font typeface="Calibri" pitchFamily="34" charset="0"/>
      <p:regular r:id="rId35"/>
      <p:bold r:id="rId36"/>
      <p:italic r:id="rId37"/>
      <p:boldItalic r:id="rId38"/>
    </p:embeddedFont>
    <p:embeddedFont>
      <p:font typeface="等线" pitchFamily="2" charset="-122"/>
      <p:regular r:id="rId39"/>
      <p:bold r:id="rId40"/>
    </p:embeddedFont>
    <p:embeddedFont>
      <p:font typeface="华文新魏" pitchFamily="2" charset="-122"/>
      <p:regular r:id="rId41"/>
    </p:embeddedFont>
    <p:embeddedFont>
      <p:font typeface="等线 Light" pitchFamily="2" charset="-122"/>
      <p:regular r:id="rId42"/>
    </p:embeddedFont>
    <p:embeddedFont>
      <p:font typeface="幼圆" pitchFamily="49" charset="-122"/>
      <p:regular r:id="rId43"/>
    </p:embeddedFont>
    <p:embeddedFont>
      <p:font typeface="标准粗黑" charset="-122"/>
      <p:regular r:id="rId44"/>
    </p:embeddedFont>
    <p:embeddedFont>
      <p:font typeface="微软雅黑" pitchFamily="34" charset="-122"/>
      <p:regular r:id="rId45"/>
      <p:bold r:id="rId46"/>
    </p:embeddedFont>
  </p:embeddedFontLst>
  <p:custDataLst>
    <p:tags r:id="rId4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265" userDrawn="1">
          <p15:clr>
            <a:srgbClr val="A4A3A4"/>
          </p15:clr>
        </p15:guide>
        <p15:guide id="2" pos="3844" userDrawn="1">
          <p15:clr>
            <a:srgbClr val="A4A3A4"/>
          </p15:clr>
        </p15:guide>
      </p15:sldGuideLst>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qingqing liu" initials="ql" lastIdx="1" clrIdx="0"/>
  <p:cmAuthor id="2" name="作者" initials="A" lastIdx="0" clrIdx="1"/>
  <p:cmAuthor id="3" name="31253" initials="3" lastIdx="2"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169D3"/>
    <a:srgbClr val="083288"/>
    <a:srgbClr val="FFFFFF"/>
    <a:srgbClr val="2F5595"/>
    <a:srgbClr val="DAC2ED"/>
    <a:srgbClr val="34A471"/>
    <a:srgbClr val="C00000"/>
    <a:srgbClr val="A43E9E"/>
    <a:srgbClr val="0067FF"/>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3" autoAdjust="0"/>
    <p:restoredTop sz="94660"/>
  </p:normalViewPr>
  <p:slideViewPr>
    <p:cSldViewPr snapToGrid="0" showGuides="1">
      <p:cViewPr varScale="1">
        <p:scale>
          <a:sx n="114" d="100"/>
          <a:sy n="114" d="100"/>
        </p:scale>
        <p:origin x="-474" y="-108"/>
      </p:cViewPr>
      <p:guideLst>
        <p:guide orient="horz" pos="2265"/>
        <p:guide pos="3844"/>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tags" Target="tags/tag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font" Target="fonts/font13.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2026/9/19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3719177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Master" Target="../slideMasters/slideMaster1.xml"/><Relationship Id="rId5" Type="http://schemas.openxmlformats.org/officeDocument/2006/relationships/tags" Target="../tags/tag11.xml"/><Relationship Id="rId4" Type="http://schemas.openxmlformats.org/officeDocument/2006/relationships/tags" Target="../tags/tag10.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Master" Target="../slideMasters/slideMaster1.xml"/><Relationship Id="rId5" Type="http://schemas.openxmlformats.org/officeDocument/2006/relationships/tags" Target="../tags/tag16.xml"/><Relationship Id="rId4" Type="http://schemas.openxmlformats.org/officeDocument/2006/relationships/tags" Target="../tags/tag15.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slideMaster" Target="../slideMasters/slideMaster1.xml"/><Relationship Id="rId5" Type="http://schemas.openxmlformats.org/officeDocument/2006/relationships/tags" Target="../tags/tag21.xml"/><Relationship Id="rId4" Type="http://schemas.openxmlformats.org/officeDocument/2006/relationships/tags" Target="../tags/tag20.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slideMaster" Target="../slideMasters/slideMaster1.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5.xml"/><Relationship Id="rId3" Type="http://schemas.openxmlformats.org/officeDocument/2006/relationships/tags" Target="../tags/tag30.xml"/><Relationship Id="rId7" Type="http://schemas.openxmlformats.org/officeDocument/2006/relationships/tags" Target="../tags/tag34.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slideMaster" Target="../slideMasters/slideMaster1.xml"/><Relationship Id="rId4" Type="http://schemas.openxmlformats.org/officeDocument/2006/relationships/tags" Target="../tags/tag39.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5.xml"/><Relationship Id="rId7" Type="http://schemas.openxmlformats.org/officeDocument/2006/relationships/slideMaster" Target="../slideMasters/slideMaster1.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tags" Target="../tags/tag46.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slideMaster" Target="../slideMasters/slideMaster1.xml"/><Relationship Id="rId5" Type="http://schemas.openxmlformats.org/officeDocument/2006/relationships/tags" Target="../tags/tag53.xml"/><Relationship Id="rId4" Type="http://schemas.openxmlformats.org/officeDocument/2006/relationships/tags" Target="../tags/tag52.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tags" Target="../tags/tag54.xml"/><Relationship Id="rId5" Type="http://schemas.openxmlformats.org/officeDocument/2006/relationships/slideMaster" Target="../slideMasters/slideMaster1.xml"/><Relationship Id="rId4" Type="http://schemas.openxmlformats.org/officeDocument/2006/relationships/tags" Target="../tags/tag57.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slideMaster" Target="../slideMasters/slideMaster1.xml"/><Relationship Id="rId5" Type="http://schemas.openxmlformats.org/officeDocument/2006/relationships/tags" Target="../tags/tag62.xml"/><Relationship Id="rId4" Type="http://schemas.openxmlformats.org/officeDocument/2006/relationships/tags" Target="../tags/tag6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p>
        </p:txBody>
      </p:sp>
      <p:sp>
        <p:nvSpPr>
          <p:cNvPr id="3" name="副标题 2"/>
          <p:cNvSpPr>
            <a:spLocks noGrp="1"/>
          </p:cNvSpPr>
          <p:nvPr>
            <p:ph type="subTitle" idx="1" hasCustomPrompt="1"/>
            <p:custDataLst>
              <p:tags r:id="rId2"/>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2026/9/19</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p>
        </p:txBody>
      </p:sp>
      <p:sp>
        <p:nvSpPr>
          <p:cNvPr id="3" name="内容占位符 2"/>
          <p:cNvSpPr>
            <a:spLocks noGrp="1"/>
          </p:cNvSpPr>
          <p:nvPr>
            <p:ph idx="1"/>
            <p:custDataLst>
              <p:tags r:id="rId2"/>
            </p:custDataLst>
          </p:nvPr>
        </p:nvSpPr>
        <p:spPr>
          <a:xfrm>
            <a:off x="608400" y="1490400"/>
            <a:ext cx="10969200" cy="4759200"/>
          </a:xfrm>
        </p:spPr>
        <p:txBody>
          <a:bodyPr vert="horz" lIns="90000" tIns="46800" rIns="90000" bIns="46800" rtlCol="0">
            <a:normAutofit/>
          </a:body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2026/9/19</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p>
        </p:txBody>
      </p:sp>
      <p:sp>
        <p:nvSpPr>
          <p:cNvPr id="3" name="文本占位符 2"/>
          <p:cNvSpPr>
            <a:spLocks noGrp="1"/>
          </p:cNvSpPr>
          <p:nvPr>
            <p:ph type="body" idx="1" hasCustomPrompt="1"/>
            <p:custDataLst>
              <p:tags r:id="rId2"/>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2026/9/19</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p>
        </p:txBody>
      </p:sp>
      <p:sp>
        <p:nvSpPr>
          <p:cNvPr id="3" name="内容占位符 2"/>
          <p:cNvSpPr>
            <a:spLocks noGrp="1"/>
          </p:cNvSpPr>
          <p:nvPr>
            <p:ph sz="half" idx="1"/>
            <p:custDataLst>
              <p:tags r:id="rId2"/>
            </p:custDataLst>
          </p:nvPr>
        </p:nvSpPr>
        <p:spPr>
          <a:xfrm>
            <a:off x="608400" y="1501200"/>
            <a:ext cx="5176800" cy="4748400"/>
          </a:xfrm>
        </p:spPr>
        <p:txBody>
          <a:bodyPr vert="horz" lIns="90000" tIns="46800" rIns="90000" bIns="46800" rtlCol="0">
            <a:normAutofit/>
          </a:body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内容占位符 3"/>
          <p:cNvSpPr>
            <a:spLocks noGrp="1"/>
          </p:cNvSpPr>
          <p:nvPr>
            <p:ph sz="half" idx="2"/>
            <p:custDataLst>
              <p:tags r:id="rId3"/>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2026/9/19</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2026/9/19</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a:sym typeface="+mn-ea"/>
              </a:rPr>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2026/9/19</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2026/9/19</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608400" y="1555200"/>
            <a:ext cx="5233077" cy="4608000"/>
          </a:xfrm>
        </p:spPr>
        <p:txBody>
          <a:bodyPr vert="horz" lIns="90000" tIns="46800" rIns="90000" bIns="46800" rtlCol="0">
            <a:normAutofit/>
          </a:bodyPr>
          <a:lstStyle>
            <a:lvl1pPr>
              <a:buNone/>
              <a:defRPr sz="1600"/>
            </a:lvl1pPr>
          </a:lstStyle>
          <a:p>
            <a:pPr lvl="0"/>
            <a:endParaRPr dirty="0">
              <a:sym typeface="+mn-ea"/>
            </a:endParaRPr>
          </a:p>
        </p:txBody>
      </p:sp>
      <p:sp>
        <p:nvSpPr>
          <p:cNvPr id="4" name="文本占位符 3"/>
          <p:cNvSpPr>
            <a:spLocks noGrp="1"/>
          </p:cNvSpPr>
          <p:nvPr>
            <p:ph type="body" sz="half" idx="2"/>
            <p:custDataLst>
              <p:tags r:id="rId2"/>
            </p:custDataLst>
          </p:nvPr>
        </p:nvSpPr>
        <p:spPr>
          <a:xfrm>
            <a:off x="6350400" y="1555200"/>
            <a:ext cx="5227200" cy="4608000"/>
          </a:xfrm>
        </p:spPr>
        <p:txBody>
          <a:bodyPr vert="horz" lIns="90000" tIns="46800" rIns="90000" bIns="46800" rtlCol="0">
            <a:normAutofit/>
          </a:bodyPr>
          <a:lstStyle>
            <a:lvl1pPr>
              <a:buNone/>
              <a:defRPr sz="1600"/>
            </a:lvl1pPr>
          </a:lstStyle>
          <a:p>
            <a:pPr lvl="0"/>
            <a:r>
              <a:rPr dirty="0">
                <a:sym typeface="+mn-ea"/>
              </a:rPr>
              <a:t>单击此处编辑母版文本样式</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2026/9/19</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1"/>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dirty="0">
                <a:sym typeface="+mn-ea"/>
              </a:rPr>
              <a:t>单击此处编辑标题</a:t>
            </a:r>
          </a:p>
        </p:txBody>
      </p:sp>
      <p:sp>
        <p:nvSpPr>
          <p:cNvPr id="3" name="竖排文字占位符 2"/>
          <p:cNvSpPr>
            <a:spLocks noGrp="1"/>
          </p:cNvSpPr>
          <p:nvPr>
            <p:ph type="body" orient="vert" idx="1"/>
            <p:custDataLst>
              <p:tags r:id="rId2"/>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2026/9/19</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2026/9/19</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608400" y="774000"/>
            <a:ext cx="10972800" cy="5482800"/>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2026/9/19</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a:sym typeface="+mn-ea"/>
              </a:rPr>
              <a:t>单击此处编辑标题</a:t>
            </a:r>
          </a:p>
        </p:txBody>
      </p:sp>
      <p:sp>
        <p:nvSpPr>
          <p:cNvPr id="7" name="文本占位符 6"/>
          <p:cNvSpPr>
            <a:spLocks noGrp="1"/>
          </p:cNvSpPr>
          <p:nvPr>
            <p:ph type="body" sz="quarter" idx="13"/>
            <p:custDataLst>
              <p:tags r:id="rId5"/>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模板">
    <p:bg>
      <p:bgPr>
        <a:gradFill>
          <a:gsLst>
            <a:gs pos="62000">
              <a:schemeClr val="accent1">
                <a:lumMod val="60000"/>
                <a:lumOff val="40000"/>
              </a:schemeClr>
            </a:gs>
            <a:gs pos="100000">
              <a:srgbClr val="034373"/>
            </a:gs>
          </a:gsLst>
          <a:lin ang="5400000" scaled="0"/>
        </a:gradFill>
        <a:effectLst/>
      </p:bgPr>
    </p:bg>
    <p:spTree>
      <p:nvGrpSpPr>
        <p:cNvPr id="1" name=""/>
        <p:cNvGrpSpPr/>
        <p:nvPr/>
      </p:nvGrpSpPr>
      <p:grpSpPr>
        <a:xfrm>
          <a:off x="0" y="0"/>
          <a:ext cx="0" cy="0"/>
          <a:chOff x="0" y="0"/>
          <a:chExt cx="0" cy="0"/>
        </a:xfrm>
      </p:grpSpPr>
    </p:spTree>
  </p:cSld>
  <p:clrMapOvr>
    <a:masterClrMapping/>
  </p:clrMapOvr>
  <p:transition spd="med">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模板">
    <p:spTree>
      <p:nvGrpSpPr>
        <p:cNvPr id="1" name=""/>
        <p:cNvGrpSpPr/>
        <p:nvPr/>
      </p:nvGrpSpPr>
      <p:grpSpPr>
        <a:xfrm>
          <a:off x="0" y="0"/>
          <a:ext cx="0" cy="0"/>
          <a:chOff x="0" y="0"/>
          <a:chExt cx="0" cy="0"/>
        </a:xfrm>
      </p:grpSpPr>
    </p:spTree>
  </p:cSld>
  <p:clrMapOvr>
    <a:masterClrMapping/>
  </p:clrMapOvr>
  <p:transition spd="med">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7_自訂版面配置">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ags" Target="../tags/tag4.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3.xml"/><Relationship Id="rId2" Type="http://schemas.openxmlformats.org/officeDocument/2006/relationships/slideLayout" Target="../slideLayouts/slideLayout2.xml"/><Relationship Id="rId16" Type="http://schemas.openxmlformats.org/officeDocument/2006/relationships/tags" Target="../tags/tag2.xml"/><Relationship Id="rId20" Type="http://schemas.openxmlformats.org/officeDocument/2006/relationships/tags" Target="../tags/tag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tags" Target="../tags/tag5.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6"/>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17"/>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8"/>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t>2026/9/19</a:t>
            </a:fld>
            <a:endParaRPr lang="zh-CN" altLang="en-US"/>
          </a:p>
        </p:txBody>
      </p:sp>
      <p:sp>
        <p:nvSpPr>
          <p:cNvPr id="5" name="页脚占位符 4"/>
          <p:cNvSpPr>
            <a:spLocks noGrp="1"/>
          </p:cNvSpPr>
          <p:nvPr>
            <p:ph type="ftr" sz="quarter" idx="3"/>
            <p:custDataLst>
              <p:tags r:id="rId19"/>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20"/>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t>‹#›</a:t>
            </a:fld>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63.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66.xml"/><Relationship Id="rId7" Type="http://schemas.openxmlformats.org/officeDocument/2006/relationships/image" Target="../media/image2.png"/><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slideLayout" Target="../slideLayouts/slideLayout13.xml"/><Relationship Id="rId5" Type="http://schemas.openxmlformats.org/officeDocument/2006/relationships/tags" Target="../tags/tag68.xml"/><Relationship Id="rId4" Type="http://schemas.openxmlformats.org/officeDocument/2006/relationships/tags" Target="../tags/tag6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69.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70.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7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15.jpeg"/><Relationship Id="rId2" Type="http://schemas.openxmlformats.org/officeDocument/2006/relationships/slideLayout" Target="../slideLayouts/slideLayout1.xml"/><Relationship Id="rId1" Type="http://schemas.openxmlformats.org/officeDocument/2006/relationships/tags" Target="../tags/tag7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73.xm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74.xml"/></Relationships>
</file>

<file path=ppt/slides/_rels/slide9.xml.rels><?xml version="1.0" encoding="UTF-8" standalone="yes"?>
<Relationships xmlns="http://schemas.openxmlformats.org/package/2006/relationships"><Relationship Id="rId8" Type="http://schemas.openxmlformats.org/officeDocument/2006/relationships/tags" Target="../tags/tag82.xml"/><Relationship Id="rId13" Type="http://schemas.openxmlformats.org/officeDocument/2006/relationships/tags" Target="../tags/tag87.xml"/><Relationship Id="rId18" Type="http://schemas.openxmlformats.org/officeDocument/2006/relationships/image" Target="../media/image19.jpeg"/><Relationship Id="rId3" Type="http://schemas.openxmlformats.org/officeDocument/2006/relationships/tags" Target="../tags/tag77.xml"/><Relationship Id="rId7" Type="http://schemas.openxmlformats.org/officeDocument/2006/relationships/tags" Target="../tags/tag81.xml"/><Relationship Id="rId12" Type="http://schemas.openxmlformats.org/officeDocument/2006/relationships/tags" Target="../tags/tag86.xml"/><Relationship Id="rId17" Type="http://schemas.openxmlformats.org/officeDocument/2006/relationships/image" Target="../media/image18.jpeg"/><Relationship Id="rId2" Type="http://schemas.openxmlformats.org/officeDocument/2006/relationships/tags" Target="../tags/tag76.xml"/><Relationship Id="rId16" Type="http://schemas.openxmlformats.org/officeDocument/2006/relationships/notesSlide" Target="../notesSlides/notesSlide7.xml"/><Relationship Id="rId20" Type="http://schemas.openxmlformats.org/officeDocument/2006/relationships/image" Target="../media/image21.jpeg"/><Relationship Id="rId1" Type="http://schemas.openxmlformats.org/officeDocument/2006/relationships/tags" Target="../tags/tag75.xml"/><Relationship Id="rId6" Type="http://schemas.openxmlformats.org/officeDocument/2006/relationships/tags" Target="../tags/tag80.xml"/><Relationship Id="rId11" Type="http://schemas.openxmlformats.org/officeDocument/2006/relationships/tags" Target="../tags/tag85.xml"/><Relationship Id="rId5" Type="http://schemas.openxmlformats.org/officeDocument/2006/relationships/tags" Target="../tags/tag79.xml"/><Relationship Id="rId15" Type="http://schemas.openxmlformats.org/officeDocument/2006/relationships/slideLayout" Target="../slideLayouts/slideLayout1.xml"/><Relationship Id="rId10" Type="http://schemas.openxmlformats.org/officeDocument/2006/relationships/tags" Target="../tags/tag84.xml"/><Relationship Id="rId19" Type="http://schemas.openxmlformats.org/officeDocument/2006/relationships/image" Target="../media/image20.jpeg"/><Relationship Id="rId4" Type="http://schemas.openxmlformats.org/officeDocument/2006/relationships/tags" Target="../tags/tag78.xml"/><Relationship Id="rId9" Type="http://schemas.openxmlformats.org/officeDocument/2006/relationships/tags" Target="../tags/tag83.xml"/><Relationship Id="rId14" Type="http://schemas.openxmlformats.org/officeDocument/2006/relationships/tags" Target="../tags/tag88.xml"/></Relationships>
</file>

<file path=ppt/slides/_rels/slide1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91.xml"/><Relationship Id="rId7" Type="http://schemas.openxmlformats.org/officeDocument/2006/relationships/image" Target="../media/image2.png"/><Relationship Id="rId2" Type="http://schemas.openxmlformats.org/officeDocument/2006/relationships/tags" Target="../tags/tag90.xml"/><Relationship Id="rId1" Type="http://schemas.openxmlformats.org/officeDocument/2006/relationships/tags" Target="../tags/tag89.xml"/><Relationship Id="rId6" Type="http://schemas.openxmlformats.org/officeDocument/2006/relationships/slideLayout" Target="../slideLayouts/slideLayout13.xml"/><Relationship Id="rId5" Type="http://schemas.openxmlformats.org/officeDocument/2006/relationships/tags" Target="../tags/tag93.xml"/><Relationship Id="rId4" Type="http://schemas.openxmlformats.org/officeDocument/2006/relationships/tags" Target="../tags/tag9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94.xml"/><Relationship Id="rId5" Type="http://schemas.openxmlformats.org/officeDocument/2006/relationships/image" Target="../media/image22.png"/><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95.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96.xml"/><Relationship Id="rId5" Type="http://schemas.openxmlformats.org/officeDocument/2006/relationships/image" Target="../media/image24.jpeg"/><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97.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98.xml"/><Relationship Id="rId5" Type="http://schemas.openxmlformats.org/officeDocument/2006/relationships/image" Target="../media/image27.jpeg"/><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99.xml"/><Relationship Id="rId5" Type="http://schemas.openxmlformats.org/officeDocument/2006/relationships/image" Target="../media/image20.jpeg"/><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32.jpeg"/><Relationship Id="rId2" Type="http://schemas.openxmlformats.org/officeDocument/2006/relationships/slideLayout" Target="../slideLayouts/slideLayout1.xml"/><Relationship Id="rId1" Type="http://schemas.openxmlformats.org/officeDocument/2006/relationships/tags" Target="../tags/tag100.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101.xml"/><Relationship Id="rId5" Type="http://schemas.openxmlformats.org/officeDocument/2006/relationships/image" Target="../media/image34.jpeg"/><Relationship Id="rId4" Type="http://schemas.openxmlformats.org/officeDocument/2006/relationships/image" Target="../media/image33.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38.png"/><Relationship Id="rId2" Type="http://schemas.openxmlformats.org/officeDocument/2006/relationships/slideLayout" Target="../slideLayouts/slideLayout1.xml"/><Relationship Id="rId1" Type="http://schemas.openxmlformats.org/officeDocument/2006/relationships/tags" Target="../tags/tag102.xml"/><Relationship Id="rId6" Type="http://schemas.openxmlformats.org/officeDocument/2006/relationships/image" Target="../media/image37.jpeg"/><Relationship Id="rId5" Type="http://schemas.openxmlformats.org/officeDocument/2006/relationships/image" Target="../media/image36.png"/><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103.xml"/><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104.xml"/></Relationships>
</file>

<file path=ppt/slides/_rels/slide2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107.xml"/><Relationship Id="rId7" Type="http://schemas.openxmlformats.org/officeDocument/2006/relationships/image" Target="../media/image2.png"/><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slideLayout" Target="../slideLayouts/slideLayout13.xml"/><Relationship Id="rId5" Type="http://schemas.openxmlformats.org/officeDocument/2006/relationships/tags" Target="../tags/tag109.xml"/><Relationship Id="rId4" Type="http://schemas.openxmlformats.org/officeDocument/2006/relationships/tags" Target="../tags/tag108.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110.xml"/><Relationship Id="rId4" Type="http://schemas.openxmlformats.org/officeDocument/2006/relationships/image" Target="../media/image40.jpeg"/></Relationships>
</file>

<file path=ppt/slides/_rels/slide24.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notesSlide" Target="../notesSlides/notesSlide20.xml"/><Relationship Id="rId7" Type="http://schemas.openxmlformats.org/officeDocument/2006/relationships/image" Target="../media/image44.jpeg"/><Relationship Id="rId2" Type="http://schemas.openxmlformats.org/officeDocument/2006/relationships/slideLayout" Target="../slideLayouts/slideLayout1.xml"/><Relationship Id="rId1" Type="http://schemas.openxmlformats.org/officeDocument/2006/relationships/tags" Target="../tags/tag111.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 Id="rId9" Type="http://schemas.openxmlformats.org/officeDocument/2006/relationships/image" Target="../media/image46.jpeg"/></Relationships>
</file>

<file path=ppt/slides/_rels/slide25.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6.png"/><Relationship Id="rId18" Type="http://schemas.openxmlformats.org/officeDocument/2006/relationships/image" Target="../media/image61.png"/><Relationship Id="rId26" Type="http://schemas.openxmlformats.org/officeDocument/2006/relationships/image" Target="../media/image69.png"/><Relationship Id="rId3" Type="http://schemas.openxmlformats.org/officeDocument/2006/relationships/notesSlide" Target="../notesSlides/notesSlide21.xml"/><Relationship Id="rId21" Type="http://schemas.openxmlformats.org/officeDocument/2006/relationships/image" Target="../media/image64.png"/><Relationship Id="rId34" Type="http://schemas.openxmlformats.org/officeDocument/2006/relationships/image" Target="../media/image77.png"/><Relationship Id="rId7" Type="http://schemas.openxmlformats.org/officeDocument/2006/relationships/image" Target="../media/image50.png"/><Relationship Id="rId12" Type="http://schemas.openxmlformats.org/officeDocument/2006/relationships/image" Target="../media/image55.png"/><Relationship Id="rId17" Type="http://schemas.openxmlformats.org/officeDocument/2006/relationships/image" Target="../media/image60.png"/><Relationship Id="rId25" Type="http://schemas.openxmlformats.org/officeDocument/2006/relationships/image" Target="../media/image68.png"/><Relationship Id="rId33" Type="http://schemas.openxmlformats.org/officeDocument/2006/relationships/image" Target="../media/image76.png"/><Relationship Id="rId2" Type="http://schemas.openxmlformats.org/officeDocument/2006/relationships/slideLayout" Target="../slideLayouts/slideLayout1.xml"/><Relationship Id="rId16" Type="http://schemas.openxmlformats.org/officeDocument/2006/relationships/image" Target="../media/image59.png"/><Relationship Id="rId20" Type="http://schemas.openxmlformats.org/officeDocument/2006/relationships/image" Target="../media/image63.png"/><Relationship Id="rId29" Type="http://schemas.openxmlformats.org/officeDocument/2006/relationships/image" Target="../media/image72.png"/><Relationship Id="rId1" Type="http://schemas.openxmlformats.org/officeDocument/2006/relationships/tags" Target="../tags/tag112.xml"/><Relationship Id="rId6" Type="http://schemas.openxmlformats.org/officeDocument/2006/relationships/image" Target="../media/image49.png"/><Relationship Id="rId11" Type="http://schemas.openxmlformats.org/officeDocument/2006/relationships/image" Target="../media/image54.png"/><Relationship Id="rId24" Type="http://schemas.openxmlformats.org/officeDocument/2006/relationships/image" Target="../media/image67.png"/><Relationship Id="rId32" Type="http://schemas.openxmlformats.org/officeDocument/2006/relationships/image" Target="../media/image75.png"/><Relationship Id="rId5" Type="http://schemas.openxmlformats.org/officeDocument/2006/relationships/image" Target="../media/image48.png"/><Relationship Id="rId15" Type="http://schemas.openxmlformats.org/officeDocument/2006/relationships/image" Target="../media/image58.png"/><Relationship Id="rId23" Type="http://schemas.openxmlformats.org/officeDocument/2006/relationships/image" Target="../media/image66.png"/><Relationship Id="rId28" Type="http://schemas.openxmlformats.org/officeDocument/2006/relationships/image" Target="../media/image71.png"/><Relationship Id="rId10" Type="http://schemas.openxmlformats.org/officeDocument/2006/relationships/image" Target="../media/image53.png"/><Relationship Id="rId19" Type="http://schemas.openxmlformats.org/officeDocument/2006/relationships/image" Target="../media/image62.png"/><Relationship Id="rId31" Type="http://schemas.openxmlformats.org/officeDocument/2006/relationships/image" Target="../media/image74.png"/><Relationship Id="rId4" Type="http://schemas.openxmlformats.org/officeDocument/2006/relationships/image" Target="../media/image47.png"/><Relationship Id="rId9" Type="http://schemas.openxmlformats.org/officeDocument/2006/relationships/image" Target="../media/image52.png"/><Relationship Id="rId14" Type="http://schemas.openxmlformats.org/officeDocument/2006/relationships/image" Target="../media/image57.png"/><Relationship Id="rId22" Type="http://schemas.openxmlformats.org/officeDocument/2006/relationships/image" Target="../media/image65.png"/><Relationship Id="rId27" Type="http://schemas.openxmlformats.org/officeDocument/2006/relationships/image" Target="../media/image70.png"/><Relationship Id="rId30" Type="http://schemas.openxmlformats.org/officeDocument/2006/relationships/image" Target="../media/image73.png"/><Relationship Id="rId35" Type="http://schemas.openxmlformats.org/officeDocument/2006/relationships/image" Target="../media/image78.png"/></Relationships>
</file>

<file path=ppt/slides/_rels/slide2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115.xml"/><Relationship Id="rId7" Type="http://schemas.openxmlformats.org/officeDocument/2006/relationships/image" Target="../media/image2.png"/><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slideLayout" Target="../slideLayouts/slideLayout13.xml"/><Relationship Id="rId5" Type="http://schemas.openxmlformats.org/officeDocument/2006/relationships/tags" Target="../tags/tag117.xml"/><Relationship Id="rId4" Type="http://schemas.openxmlformats.org/officeDocument/2006/relationships/tags" Target="../tags/tag116.xml"/></Relationships>
</file>

<file path=ppt/slides/_rels/slide2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120.xml"/><Relationship Id="rId7" Type="http://schemas.openxmlformats.org/officeDocument/2006/relationships/image" Target="../media/image2.png"/><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slideLayout" Target="../slideLayouts/slideLayout13.xml"/><Relationship Id="rId5" Type="http://schemas.openxmlformats.org/officeDocument/2006/relationships/tags" Target="../tags/tag122.xml"/><Relationship Id="rId4" Type="http://schemas.openxmlformats.org/officeDocument/2006/relationships/tags" Target="../tags/tag121.xml"/></Relationships>
</file>

<file path=ppt/slides/_rels/slide28.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123.xml"/><Relationship Id="rId4" Type="http://schemas.openxmlformats.org/officeDocument/2006/relationships/image" Target="../media/image8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83" name="Picture 3" descr="E:\浩源管业\图片\顺方照片\案例\案例图\be3e72f9d488e418e510ab393d2dc12.jpg"/>
          <p:cNvPicPr>
            <a:picLocks noChangeAspect="1" noChangeArrowheads="1"/>
          </p:cNvPicPr>
          <p:nvPr/>
        </p:nvPicPr>
        <p:blipFill>
          <a:blip r:embed="rId3" cstate="print"/>
          <a:srcRect/>
          <a:stretch>
            <a:fillRect/>
          </a:stretch>
        </p:blipFill>
        <p:spPr bwMode="auto">
          <a:xfrm>
            <a:off x="6165215" y="1396365"/>
            <a:ext cx="5896610" cy="3594100"/>
          </a:xfrm>
          <a:prstGeom prst="rect">
            <a:avLst/>
          </a:prstGeom>
          <a:noFill/>
        </p:spPr>
      </p:pic>
      <p:grpSp>
        <p:nvGrpSpPr>
          <p:cNvPr id="63490" name="Group 2"/>
          <p:cNvGrpSpPr/>
          <p:nvPr/>
        </p:nvGrpSpPr>
        <p:grpSpPr>
          <a:xfrm>
            <a:off x="64453" y="1304925"/>
            <a:ext cx="12061825" cy="3989388"/>
            <a:chOff x="-1" y="0"/>
            <a:chExt cx="18997" cy="6284"/>
          </a:xfrm>
        </p:grpSpPr>
        <p:sp>
          <p:nvSpPr>
            <p:cNvPr id="63493" name="任意多边形: 形状 6"/>
            <p:cNvSpPr/>
            <p:nvPr/>
          </p:nvSpPr>
          <p:spPr>
            <a:xfrm>
              <a:off x="-1" y="143"/>
              <a:ext cx="11571" cy="5662"/>
            </a:xfrm>
            <a:custGeom>
              <a:avLst/>
              <a:gdLst>
                <a:gd name="txL" fmla="*/ 0 w 7292161"/>
                <a:gd name="txT" fmla="*/ 0 h 3581400"/>
                <a:gd name="txR" fmla="*/ 7292161 w 7292161"/>
                <a:gd name="txB" fmla="*/ 3581400 h 3581400"/>
              </a:gdLst>
              <a:ahLst/>
              <a:cxnLst>
                <a:cxn ang="0">
                  <a:pos x="0" y="0"/>
                </a:cxn>
                <a:cxn ang="0">
                  <a:pos x="0" y="0"/>
                </a:cxn>
                <a:cxn ang="0">
                  <a:pos x="0" y="0"/>
                </a:cxn>
                <a:cxn ang="0">
                  <a:pos x="0" y="0"/>
                </a:cxn>
                <a:cxn ang="0">
                  <a:pos x="0" y="0"/>
                </a:cxn>
              </a:cxnLst>
              <a:rect l="txL" t="txT" r="txR" b="txB"/>
              <a:pathLst>
                <a:path w="7292161" h="3581400">
                  <a:moveTo>
                    <a:pt x="0" y="0"/>
                  </a:moveTo>
                  <a:lnTo>
                    <a:pt x="6332527" y="0"/>
                  </a:lnTo>
                  <a:lnTo>
                    <a:pt x="7292161" y="3581400"/>
                  </a:lnTo>
                  <a:lnTo>
                    <a:pt x="0" y="3581400"/>
                  </a:lnTo>
                  <a:lnTo>
                    <a:pt x="0" y="0"/>
                  </a:lnTo>
                  <a:close/>
                </a:path>
              </a:pathLst>
            </a:custGeom>
            <a:solidFill>
              <a:srgbClr val="2F5595">
                <a:alpha val="100000"/>
              </a:srgbClr>
            </a:solidFill>
            <a:ln w="9525">
              <a:noFill/>
            </a:ln>
          </p:spPr>
          <p:txBody>
            <a:bodyPr/>
            <a:lstStyle/>
            <a:p>
              <a:pPr algn="ctr"/>
              <a:endParaRPr lang="zh-CN" altLang="en-US">
                <a:latin typeface="黑体" panose="02010609060101010101" charset="-122"/>
                <a:ea typeface="黑体" panose="02010609060101010101" charset="-122"/>
              </a:endParaRPr>
            </a:p>
          </p:txBody>
        </p:sp>
        <p:sp>
          <p:nvSpPr>
            <p:cNvPr id="63494" name="矩形 11"/>
            <p:cNvSpPr/>
            <p:nvPr/>
          </p:nvSpPr>
          <p:spPr>
            <a:xfrm>
              <a:off x="1190" y="5923"/>
              <a:ext cx="363" cy="361"/>
            </a:xfrm>
            <a:prstGeom prst="rect">
              <a:avLst/>
            </a:prstGeom>
            <a:solidFill>
              <a:srgbClr val="A4A4A4"/>
            </a:solid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zh-CN" sz="1800" dirty="0">
                <a:solidFill>
                  <a:srgbClr val="FFFFFF"/>
                </a:solidFill>
                <a:latin typeface="黑体" panose="02010609060101010101" charset="-122"/>
                <a:ea typeface="黑体" panose="02010609060101010101" charset="-122"/>
              </a:endParaRPr>
            </a:p>
          </p:txBody>
        </p:sp>
        <p:sp>
          <p:nvSpPr>
            <p:cNvPr id="63495" name="矩形 12"/>
            <p:cNvSpPr/>
            <p:nvPr/>
          </p:nvSpPr>
          <p:spPr>
            <a:xfrm>
              <a:off x="1795" y="5923"/>
              <a:ext cx="363" cy="361"/>
            </a:xfrm>
            <a:prstGeom prst="rect">
              <a:avLst/>
            </a:prstGeom>
            <a:solidFill>
              <a:srgbClr val="A4A4A4"/>
            </a:solid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zh-CN" sz="1800" dirty="0">
                <a:solidFill>
                  <a:srgbClr val="FFFFFF"/>
                </a:solidFill>
                <a:latin typeface="黑体" panose="02010609060101010101" charset="-122"/>
                <a:ea typeface="黑体" panose="02010609060101010101" charset="-122"/>
              </a:endParaRPr>
            </a:p>
          </p:txBody>
        </p:sp>
        <p:sp>
          <p:nvSpPr>
            <p:cNvPr id="63496" name="矩形 13"/>
            <p:cNvSpPr/>
            <p:nvPr/>
          </p:nvSpPr>
          <p:spPr>
            <a:xfrm>
              <a:off x="2400" y="5923"/>
              <a:ext cx="362" cy="361"/>
            </a:xfrm>
            <a:prstGeom prst="rect">
              <a:avLst/>
            </a:prstGeom>
            <a:solidFill>
              <a:srgbClr val="A4A4A4"/>
            </a:solid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zh-CN" sz="1800" dirty="0">
                <a:solidFill>
                  <a:srgbClr val="FFFFFF"/>
                </a:solidFill>
                <a:latin typeface="黑体" panose="02010609060101010101" charset="-122"/>
                <a:ea typeface="黑体" panose="02010609060101010101" charset="-122"/>
              </a:endParaRPr>
            </a:p>
          </p:txBody>
        </p:sp>
        <p:sp>
          <p:nvSpPr>
            <p:cNvPr id="63497" name="矩形 14"/>
            <p:cNvSpPr/>
            <p:nvPr/>
          </p:nvSpPr>
          <p:spPr>
            <a:xfrm>
              <a:off x="3004" y="5923"/>
              <a:ext cx="363" cy="361"/>
            </a:xfrm>
            <a:prstGeom prst="rect">
              <a:avLst/>
            </a:prstGeom>
            <a:solidFill>
              <a:srgbClr val="A4A4A4"/>
            </a:solid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zh-CN" sz="1800" dirty="0">
                <a:solidFill>
                  <a:srgbClr val="FFFFFF"/>
                </a:solidFill>
                <a:latin typeface="黑体" panose="02010609060101010101" charset="-122"/>
                <a:ea typeface="黑体" panose="02010609060101010101" charset="-122"/>
              </a:endParaRPr>
            </a:p>
          </p:txBody>
        </p:sp>
        <p:sp>
          <p:nvSpPr>
            <p:cNvPr id="63498" name="矩形 15"/>
            <p:cNvSpPr/>
            <p:nvPr/>
          </p:nvSpPr>
          <p:spPr>
            <a:xfrm>
              <a:off x="3609" y="5923"/>
              <a:ext cx="362" cy="361"/>
            </a:xfrm>
            <a:prstGeom prst="rect">
              <a:avLst/>
            </a:prstGeom>
            <a:solidFill>
              <a:srgbClr val="A4A4A4"/>
            </a:solid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zh-CN" sz="1800" dirty="0">
                <a:solidFill>
                  <a:srgbClr val="FFFFFF"/>
                </a:solidFill>
                <a:latin typeface="黑体" panose="02010609060101010101" charset="-122"/>
                <a:ea typeface="黑体" panose="02010609060101010101" charset="-122"/>
              </a:endParaRPr>
            </a:p>
          </p:txBody>
        </p:sp>
        <p:sp>
          <p:nvSpPr>
            <p:cNvPr id="63499" name="矩形 16"/>
            <p:cNvSpPr/>
            <p:nvPr/>
          </p:nvSpPr>
          <p:spPr>
            <a:xfrm>
              <a:off x="4213" y="5923"/>
              <a:ext cx="363" cy="361"/>
            </a:xfrm>
            <a:prstGeom prst="rect">
              <a:avLst/>
            </a:prstGeom>
            <a:solidFill>
              <a:srgbClr val="A4A4A4"/>
            </a:solid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zh-CN" sz="1800" dirty="0">
                <a:solidFill>
                  <a:srgbClr val="FFFFFF"/>
                </a:solidFill>
                <a:latin typeface="黑体" panose="02010609060101010101" charset="-122"/>
                <a:ea typeface="黑体" panose="02010609060101010101" charset="-122"/>
              </a:endParaRPr>
            </a:p>
          </p:txBody>
        </p:sp>
        <p:sp>
          <p:nvSpPr>
            <p:cNvPr id="63500" name="矩形 17"/>
            <p:cNvSpPr/>
            <p:nvPr/>
          </p:nvSpPr>
          <p:spPr>
            <a:xfrm>
              <a:off x="4818" y="5923"/>
              <a:ext cx="363" cy="361"/>
            </a:xfrm>
            <a:prstGeom prst="rect">
              <a:avLst/>
            </a:prstGeom>
            <a:solidFill>
              <a:srgbClr val="A4A4A4"/>
            </a:solid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zh-CN" sz="1800" dirty="0">
                <a:solidFill>
                  <a:srgbClr val="FFFFFF"/>
                </a:solidFill>
                <a:latin typeface="黑体" panose="02010609060101010101" charset="-122"/>
                <a:ea typeface="黑体" panose="02010609060101010101" charset="-122"/>
              </a:endParaRPr>
            </a:p>
          </p:txBody>
        </p:sp>
        <p:sp>
          <p:nvSpPr>
            <p:cNvPr id="63501" name="矩形 18"/>
            <p:cNvSpPr/>
            <p:nvPr/>
          </p:nvSpPr>
          <p:spPr>
            <a:xfrm>
              <a:off x="5423" y="5923"/>
              <a:ext cx="362" cy="361"/>
            </a:xfrm>
            <a:prstGeom prst="rect">
              <a:avLst/>
            </a:prstGeom>
            <a:solidFill>
              <a:srgbClr val="A4A4A4"/>
            </a:solid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zh-CN" sz="1800" dirty="0">
                <a:solidFill>
                  <a:srgbClr val="FFFFFF"/>
                </a:solidFill>
                <a:latin typeface="黑体" panose="02010609060101010101" charset="-122"/>
                <a:ea typeface="黑体" panose="02010609060101010101" charset="-122"/>
              </a:endParaRPr>
            </a:p>
          </p:txBody>
        </p:sp>
        <p:sp>
          <p:nvSpPr>
            <p:cNvPr id="63502" name="矩形 19"/>
            <p:cNvSpPr/>
            <p:nvPr/>
          </p:nvSpPr>
          <p:spPr>
            <a:xfrm>
              <a:off x="6027" y="5923"/>
              <a:ext cx="363" cy="361"/>
            </a:xfrm>
            <a:prstGeom prst="rect">
              <a:avLst/>
            </a:prstGeom>
            <a:solidFill>
              <a:srgbClr val="A4A4A4"/>
            </a:solid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zh-CN" sz="1800" dirty="0">
                <a:solidFill>
                  <a:srgbClr val="FFFFFF"/>
                </a:solidFill>
                <a:latin typeface="黑体" panose="02010609060101010101" charset="-122"/>
                <a:ea typeface="黑体" panose="02010609060101010101" charset="-122"/>
              </a:endParaRPr>
            </a:p>
          </p:txBody>
        </p:sp>
        <p:sp>
          <p:nvSpPr>
            <p:cNvPr id="63503" name="矩形 20"/>
            <p:cNvSpPr/>
            <p:nvPr/>
          </p:nvSpPr>
          <p:spPr>
            <a:xfrm>
              <a:off x="6632" y="5923"/>
              <a:ext cx="362" cy="361"/>
            </a:xfrm>
            <a:prstGeom prst="rect">
              <a:avLst/>
            </a:prstGeom>
            <a:solidFill>
              <a:srgbClr val="A4A4A4"/>
            </a:solid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zh-CN" sz="1800" dirty="0">
                <a:solidFill>
                  <a:srgbClr val="FFFFFF"/>
                </a:solidFill>
                <a:latin typeface="黑体" panose="02010609060101010101" charset="-122"/>
                <a:ea typeface="黑体" panose="02010609060101010101" charset="-122"/>
              </a:endParaRPr>
            </a:p>
          </p:txBody>
        </p:sp>
        <p:sp>
          <p:nvSpPr>
            <p:cNvPr id="63504" name="矩形 21"/>
            <p:cNvSpPr/>
            <p:nvPr/>
          </p:nvSpPr>
          <p:spPr>
            <a:xfrm>
              <a:off x="7236" y="5923"/>
              <a:ext cx="363" cy="361"/>
            </a:xfrm>
            <a:prstGeom prst="rect">
              <a:avLst/>
            </a:prstGeom>
            <a:solidFill>
              <a:srgbClr val="A4A4A4"/>
            </a:solid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zh-CN" sz="1800" dirty="0">
                <a:solidFill>
                  <a:srgbClr val="FFFFFF"/>
                </a:solidFill>
                <a:latin typeface="黑体" panose="02010609060101010101" charset="-122"/>
                <a:ea typeface="黑体" panose="02010609060101010101" charset="-122"/>
              </a:endParaRPr>
            </a:p>
          </p:txBody>
        </p:sp>
        <p:sp>
          <p:nvSpPr>
            <p:cNvPr id="63505" name="矩形 22"/>
            <p:cNvSpPr/>
            <p:nvPr/>
          </p:nvSpPr>
          <p:spPr>
            <a:xfrm>
              <a:off x="7841" y="5923"/>
              <a:ext cx="363" cy="361"/>
            </a:xfrm>
            <a:prstGeom prst="rect">
              <a:avLst/>
            </a:prstGeom>
            <a:solidFill>
              <a:srgbClr val="A4A4A4"/>
            </a:solid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zh-CN" sz="1800" dirty="0">
                <a:solidFill>
                  <a:srgbClr val="FFFFFF"/>
                </a:solidFill>
                <a:latin typeface="黑体" panose="02010609060101010101" charset="-122"/>
                <a:ea typeface="黑体" panose="02010609060101010101" charset="-122"/>
              </a:endParaRPr>
            </a:p>
          </p:txBody>
        </p:sp>
        <p:sp>
          <p:nvSpPr>
            <p:cNvPr id="63506" name="矩形 23"/>
            <p:cNvSpPr/>
            <p:nvPr/>
          </p:nvSpPr>
          <p:spPr>
            <a:xfrm>
              <a:off x="8445" y="5923"/>
              <a:ext cx="363" cy="361"/>
            </a:xfrm>
            <a:prstGeom prst="rect">
              <a:avLst/>
            </a:prstGeom>
            <a:solidFill>
              <a:srgbClr val="A4A4A4"/>
            </a:solid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zh-CN" sz="1800" dirty="0">
                <a:solidFill>
                  <a:srgbClr val="FFFFFF"/>
                </a:solidFill>
                <a:latin typeface="黑体" panose="02010609060101010101" charset="-122"/>
                <a:ea typeface="黑体" panose="02010609060101010101" charset="-122"/>
              </a:endParaRPr>
            </a:p>
          </p:txBody>
        </p:sp>
        <p:sp>
          <p:nvSpPr>
            <p:cNvPr id="63507" name="矩形 24"/>
            <p:cNvSpPr/>
            <p:nvPr/>
          </p:nvSpPr>
          <p:spPr>
            <a:xfrm>
              <a:off x="9050" y="5923"/>
              <a:ext cx="9946" cy="361"/>
            </a:xfrm>
            <a:prstGeom prst="rect">
              <a:avLst/>
            </a:prstGeom>
            <a:solidFill>
              <a:srgbClr val="A4A4A4"/>
            </a:solid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zh-CN" sz="1800" dirty="0">
                <a:solidFill>
                  <a:srgbClr val="FFFFFF"/>
                </a:solidFill>
                <a:latin typeface="黑体" panose="02010609060101010101" charset="-122"/>
                <a:ea typeface="黑体" panose="02010609060101010101" charset="-122"/>
              </a:endParaRPr>
            </a:p>
          </p:txBody>
        </p:sp>
        <p:sp>
          <p:nvSpPr>
            <p:cNvPr id="63508" name="直接连接符 26"/>
            <p:cNvSpPr/>
            <p:nvPr/>
          </p:nvSpPr>
          <p:spPr>
            <a:xfrm>
              <a:off x="307" y="4804"/>
              <a:ext cx="10636" cy="42"/>
            </a:xfrm>
            <a:prstGeom prst="line">
              <a:avLst/>
            </a:prstGeom>
            <a:ln w="31750" cap="flat" cmpd="sng">
              <a:solidFill>
                <a:schemeClr val="bg1"/>
              </a:solidFill>
              <a:prstDash val="solid"/>
              <a:headEnd type="none" w="med" len="med"/>
              <a:tailEnd type="none" w="med" len="med"/>
            </a:ln>
          </p:spPr>
        </p:sp>
        <p:sp>
          <p:nvSpPr>
            <p:cNvPr id="63509" name="矩形 259"/>
            <p:cNvSpPr/>
            <p:nvPr/>
          </p:nvSpPr>
          <p:spPr>
            <a:xfrm>
              <a:off x="490" y="246"/>
              <a:ext cx="5688" cy="1211"/>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20000"/>
                </a:spcBef>
                <a:buNone/>
              </a:pPr>
              <a:endParaRPr lang="zh-CN" altLang="zh-CN" sz="4400" b="1" dirty="0">
                <a:solidFill>
                  <a:schemeClr val="bg1"/>
                </a:solidFill>
                <a:latin typeface="黑体" panose="02010609060101010101" charset="-122"/>
                <a:ea typeface="黑体" panose="02010609060101010101" charset="-122"/>
                <a:sym typeface="Arial" panose="020B0604020202020204" pitchFamily="34" charset="0"/>
              </a:endParaRPr>
            </a:p>
          </p:txBody>
        </p:sp>
        <p:sp>
          <p:nvSpPr>
            <p:cNvPr id="63510" name="TextBox 10"/>
            <p:cNvSpPr/>
            <p:nvPr/>
          </p:nvSpPr>
          <p:spPr>
            <a:xfrm>
              <a:off x="307" y="1680"/>
              <a:ext cx="10040" cy="2900"/>
            </a:xfrm>
            <a:prstGeom prst="rect">
              <a:avLst/>
            </a:prstGeom>
            <a:noFill/>
            <a:ln w="9525">
              <a:noFill/>
            </a:ln>
          </p:spPr>
          <p:txBody>
            <a:bodyPr lIns="68580" tIns="34290" rIns="68580" bIns="34290">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20000"/>
                </a:lnSpc>
                <a:spcBef>
                  <a:spcPct val="0"/>
                </a:spcBef>
                <a:buNone/>
              </a:pPr>
              <a:r>
                <a:rPr lang="zh-CN" altLang="zh-CN" sz="4800" dirty="0">
                  <a:solidFill>
                    <a:schemeClr val="bg1"/>
                  </a:solidFill>
                  <a:latin typeface="黑体" panose="02010609060101010101" charset="-122"/>
                  <a:ea typeface="黑体" panose="02010609060101010101" charset="-122"/>
                  <a:sym typeface="+mn-ea"/>
                </a:rPr>
                <a:t>大口径塑料复合管道热缠绕生产工艺研发</a:t>
              </a:r>
            </a:p>
          </p:txBody>
        </p:sp>
        <p:sp>
          <p:nvSpPr>
            <p:cNvPr id="63511" name="直接连接符 8"/>
            <p:cNvSpPr/>
            <p:nvPr/>
          </p:nvSpPr>
          <p:spPr>
            <a:xfrm>
              <a:off x="10046" y="0"/>
              <a:ext cx="1525" cy="5787"/>
            </a:xfrm>
            <a:prstGeom prst="line">
              <a:avLst/>
            </a:prstGeom>
            <a:ln w="127000" cap="flat" cmpd="sng">
              <a:solidFill>
                <a:schemeClr val="bg1"/>
              </a:solidFill>
              <a:prstDash val="solid"/>
              <a:headEnd type="none" w="med" len="med"/>
              <a:tailEnd type="none" w="med" len="med"/>
            </a:ln>
          </p:spPr>
        </p:sp>
      </p:grpSp>
      <p:sp>
        <p:nvSpPr>
          <p:cNvPr id="63491" name="矩形 25"/>
          <p:cNvSpPr/>
          <p:nvPr/>
        </p:nvSpPr>
        <p:spPr>
          <a:xfrm>
            <a:off x="4387850" y="5445125"/>
            <a:ext cx="3689350" cy="559769"/>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50000"/>
              </a:lnSpc>
              <a:spcBef>
                <a:spcPct val="0"/>
              </a:spcBef>
              <a:buNone/>
            </a:pPr>
            <a:r>
              <a:rPr lang="zh-CN" altLang="en-US" sz="2400" b="1" dirty="0">
                <a:solidFill>
                  <a:srgbClr val="0F4DB8"/>
                </a:solidFill>
                <a:latin typeface="黑体" panose="02010609060101010101" charset="-122"/>
                <a:ea typeface="黑体" panose="02010609060101010101" charset="-122"/>
                <a:sym typeface="微软雅黑" panose="020B0503020204020204" pitchFamily="34" charset="-122"/>
              </a:rPr>
              <a:t>顺方管业有限公司</a:t>
            </a:r>
          </a:p>
        </p:txBody>
      </p:sp>
    </p:spTree>
    <p:custDataLst>
      <p:tags r:id="rId1"/>
    </p:custData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7"/>
          <a:srcRect l="11253" r="11253"/>
          <a:stretch>
            <a:fillRect/>
          </a:stretch>
        </p:blipFill>
        <p:spPr>
          <a:xfrm>
            <a:off x="207645" y="3342640"/>
            <a:ext cx="2737485" cy="2672715"/>
          </a:xfrm>
          <a:prstGeom prst="diamond">
            <a:avLst/>
          </a:prstGeom>
        </p:spPr>
      </p:pic>
      <p:pic>
        <p:nvPicPr>
          <p:cNvPr id="6" name="图片 5"/>
          <p:cNvPicPr>
            <a:picLocks noChangeAspect="1"/>
          </p:cNvPicPr>
          <p:nvPr/>
        </p:nvPicPr>
        <p:blipFill>
          <a:blip r:embed="rId8"/>
          <a:srcRect l="11214" r="14199"/>
          <a:stretch>
            <a:fillRect/>
          </a:stretch>
        </p:blipFill>
        <p:spPr>
          <a:xfrm>
            <a:off x="2711450" y="1064260"/>
            <a:ext cx="2229485" cy="2278380"/>
          </a:xfrm>
          <a:prstGeom prst="diamond">
            <a:avLst/>
          </a:prstGeom>
        </p:spPr>
      </p:pic>
      <p:grpSp>
        <p:nvGrpSpPr>
          <p:cNvPr id="65538" name="Group 2"/>
          <p:cNvGrpSpPr/>
          <p:nvPr/>
        </p:nvGrpSpPr>
        <p:grpSpPr>
          <a:xfrm>
            <a:off x="407672" y="1570673"/>
            <a:ext cx="3304265" cy="2446020"/>
            <a:chOff x="-33" y="0"/>
            <a:chExt cx="5204" cy="3852"/>
          </a:xfrm>
        </p:grpSpPr>
        <p:sp>
          <p:nvSpPr>
            <p:cNvPr id="65547" name="矩形 9"/>
            <p:cNvSpPr/>
            <p:nvPr/>
          </p:nvSpPr>
          <p:spPr>
            <a:xfrm rot="2700000">
              <a:off x="765" y="0"/>
              <a:ext cx="3852" cy="3852"/>
            </a:xfrm>
            <a:prstGeom prst="rect">
              <a:avLst/>
            </a:prstGeom>
            <a:solidFill>
              <a:schemeClr val="bg1"/>
            </a:solidFill>
            <a:ln w="76200" cap="flat" cmpd="sng">
              <a:solidFill>
                <a:srgbClr val="2F5595"/>
              </a:solidFill>
              <a:prstDash val="solid"/>
              <a:miter/>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zh-CN" sz="1800" dirty="0">
                <a:solidFill>
                  <a:srgbClr val="2F5595"/>
                </a:solidFill>
                <a:latin typeface="黑体" panose="02010609060101010101" charset="-122"/>
                <a:ea typeface="黑体" panose="02010609060101010101" charset="-122"/>
              </a:endParaRPr>
            </a:p>
          </p:txBody>
        </p:sp>
        <p:sp>
          <p:nvSpPr>
            <p:cNvPr id="65548" name="标题 92"/>
            <p:cNvSpPr/>
            <p:nvPr/>
          </p:nvSpPr>
          <p:spPr>
            <a:xfrm>
              <a:off x="-33" y="1125"/>
              <a:ext cx="5204" cy="1601"/>
            </a:xfrm>
            <a:prstGeom prst="rect">
              <a:avLst/>
            </a:prstGeom>
            <a:noFill/>
            <a:ln w="9525">
              <a:noFill/>
            </a:ln>
          </p:spPr>
          <p:txBody>
            <a:bodyPr anchor="ctr" anchorCtr="0"/>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20000"/>
                </a:lnSpc>
                <a:spcBef>
                  <a:spcPct val="0"/>
                </a:spcBef>
                <a:buNone/>
              </a:pPr>
              <a:r>
                <a:rPr lang="zh-CN" altLang="en-US" sz="800" b="1" dirty="0">
                  <a:solidFill>
                    <a:srgbClr val="2F5595"/>
                  </a:solidFill>
                  <a:latin typeface="黑体" panose="02010609060101010101" charset="-122"/>
                  <a:ea typeface="黑体" panose="02010609060101010101" charset="-122"/>
                  <a:cs typeface="黑体" panose="02010609060101010101" charset="-122"/>
                  <a:sym typeface="等线 Light" panose="02010600030101010101" pitchFamily="2" charset="-122"/>
                </a:rPr>
                <a:t/>
              </a:r>
              <a:br>
                <a:rPr lang="zh-CN" altLang="en-US" sz="800" b="1" dirty="0">
                  <a:solidFill>
                    <a:srgbClr val="2F5595"/>
                  </a:solidFill>
                  <a:latin typeface="黑体" panose="02010609060101010101" charset="-122"/>
                  <a:ea typeface="黑体" panose="02010609060101010101" charset="-122"/>
                  <a:cs typeface="黑体" panose="02010609060101010101" charset="-122"/>
                  <a:sym typeface="等线 Light" panose="02010600030101010101" pitchFamily="2" charset="-122"/>
                </a:rPr>
              </a:br>
              <a:r>
                <a:rPr lang="zh-CN" altLang="en-US" sz="800" b="1" dirty="0">
                  <a:solidFill>
                    <a:srgbClr val="2F5595"/>
                  </a:solidFill>
                  <a:latin typeface="黑体" panose="02010609060101010101" charset="-122"/>
                  <a:ea typeface="黑体" panose="02010609060101010101" charset="-122"/>
                  <a:cs typeface="黑体" panose="02010609060101010101" charset="-122"/>
                  <a:sym typeface="等线 Light" panose="02010600030101010101" pitchFamily="2" charset="-122"/>
                </a:rPr>
                <a:t>    </a:t>
              </a:r>
              <a:r>
                <a:rPr lang="zh-CN" altLang="en-US" sz="3600" b="1" dirty="0">
                  <a:solidFill>
                    <a:srgbClr val="000000"/>
                  </a:solidFill>
                  <a:latin typeface="黑体" panose="02010609060101010101" charset="-122"/>
                  <a:ea typeface="黑体" panose="02010609060101010101" charset="-122"/>
                  <a:cs typeface="黑体" panose="02010609060101010101" charset="-122"/>
                  <a:sym typeface="等线 Light" panose="02010600030101010101" pitchFamily="2" charset="-122"/>
                </a:rPr>
                <a:t>目录</a:t>
              </a:r>
            </a:p>
          </p:txBody>
        </p:sp>
      </p:grpSp>
      <p:sp>
        <p:nvSpPr>
          <p:cNvPr id="65540" name="Rectangle 8"/>
          <p:cNvSpPr/>
          <p:nvPr>
            <p:custDataLst>
              <p:tags r:id="rId2"/>
            </p:custDataLst>
          </p:nvPr>
        </p:nvSpPr>
        <p:spPr>
          <a:xfrm>
            <a:off x="5567680" y="3054350"/>
            <a:ext cx="1379855" cy="338455"/>
          </a:xfrm>
          <a:prstGeom prst="rect">
            <a:avLst/>
          </a:prstGeom>
          <a:solidFill>
            <a:srgbClr val="2F5595"/>
          </a:solidFill>
          <a:ln w="9525">
            <a:noFill/>
          </a:ln>
        </p:spPr>
        <p:txBody>
          <a:bodyPr wrap="none"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2400" b="1" dirty="0">
                <a:solidFill>
                  <a:schemeClr val="bg1"/>
                </a:solidFill>
                <a:latin typeface="黑体" panose="02010609060101010101" charset="-122"/>
                <a:ea typeface="黑体" panose="02010609060101010101" charset="-122"/>
                <a:sym typeface="Arial" panose="020B0604020202020204" pitchFamily="34" charset="0"/>
              </a:rPr>
              <a:t>第</a:t>
            </a:r>
            <a:r>
              <a:rPr lang="en-US" altLang="zh-CN" sz="2400" b="1" dirty="0">
                <a:solidFill>
                  <a:schemeClr val="bg1"/>
                </a:solidFill>
                <a:latin typeface="黑体" panose="02010609060101010101" charset="-122"/>
                <a:ea typeface="黑体" panose="02010609060101010101" charset="-122"/>
                <a:sym typeface="Arial" panose="020B0604020202020204" pitchFamily="34" charset="0"/>
              </a:rPr>
              <a:t>3</a:t>
            </a:r>
            <a:r>
              <a:rPr lang="zh-CN" altLang="en-US" sz="2400" b="1" dirty="0">
                <a:solidFill>
                  <a:schemeClr val="bg1"/>
                </a:solidFill>
                <a:latin typeface="黑体" panose="02010609060101010101" charset="-122"/>
                <a:ea typeface="黑体" panose="02010609060101010101" charset="-122"/>
                <a:sym typeface="Arial" panose="020B0604020202020204" pitchFamily="34" charset="0"/>
              </a:rPr>
              <a:t>部分</a:t>
            </a:r>
          </a:p>
        </p:txBody>
      </p:sp>
      <p:sp>
        <p:nvSpPr>
          <p:cNvPr id="65541" name="AutoShape 7"/>
          <p:cNvSpPr/>
          <p:nvPr/>
        </p:nvSpPr>
        <p:spPr>
          <a:xfrm>
            <a:off x="7303770" y="1830705"/>
            <a:ext cx="3084195" cy="355600"/>
          </a:xfrm>
          <a:prstGeom prst="roundRect">
            <a:avLst>
              <a:gd name="adj" fmla="val 0"/>
            </a:avLst>
          </a:prstGeom>
          <a:noFill/>
          <a:ln w="3175" cap="flat" cmpd="sng">
            <a:solidFill>
              <a:srgbClr val="C0C0C0"/>
            </a:solidFill>
            <a:prstDash val="solid"/>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2400" b="1" dirty="0">
                <a:solidFill>
                  <a:srgbClr val="FF0000"/>
                </a:solidFill>
                <a:latin typeface="黑体" panose="02010609060101010101" charset="-122"/>
                <a:ea typeface="黑体" panose="02010609060101010101" charset="-122"/>
                <a:sym typeface="微软雅黑" panose="020B0503020204020204" pitchFamily="34" charset="-122"/>
              </a:rPr>
              <a:t>项目背景</a:t>
            </a:r>
          </a:p>
        </p:txBody>
      </p:sp>
      <p:sp>
        <p:nvSpPr>
          <p:cNvPr id="65542" name="Rectangle 8"/>
          <p:cNvSpPr/>
          <p:nvPr/>
        </p:nvSpPr>
        <p:spPr>
          <a:xfrm>
            <a:off x="5560060" y="1828800"/>
            <a:ext cx="1364615" cy="355600"/>
          </a:xfrm>
          <a:prstGeom prst="rect">
            <a:avLst/>
          </a:prstGeom>
          <a:solidFill>
            <a:srgbClr val="2F5595"/>
          </a:solidFill>
          <a:ln w="9525">
            <a:noFill/>
          </a:ln>
        </p:spPr>
        <p:txBody>
          <a:bodyPr wrap="none"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2400" b="1" dirty="0">
                <a:solidFill>
                  <a:schemeClr val="bg1"/>
                </a:solidFill>
                <a:latin typeface="黑体" panose="02010609060101010101" charset="-122"/>
                <a:ea typeface="黑体" panose="02010609060101010101" charset="-122"/>
                <a:sym typeface="Arial" panose="020B0604020202020204" pitchFamily="34" charset="0"/>
              </a:rPr>
              <a:t>第</a:t>
            </a:r>
            <a:r>
              <a:rPr lang="en-US" altLang="zh-CN" sz="2400" b="1" dirty="0">
                <a:solidFill>
                  <a:schemeClr val="bg1"/>
                </a:solidFill>
                <a:latin typeface="黑体" panose="02010609060101010101" charset="-122"/>
                <a:ea typeface="黑体" panose="02010609060101010101" charset="-122"/>
                <a:sym typeface="Arial" panose="020B0604020202020204" pitchFamily="34" charset="0"/>
              </a:rPr>
              <a:t>1</a:t>
            </a:r>
            <a:r>
              <a:rPr lang="zh-CN" altLang="en-US" sz="2400" b="1" dirty="0">
                <a:solidFill>
                  <a:schemeClr val="bg1"/>
                </a:solidFill>
                <a:latin typeface="黑体" panose="02010609060101010101" charset="-122"/>
                <a:ea typeface="黑体" panose="02010609060101010101" charset="-122"/>
                <a:sym typeface="Arial" panose="020B0604020202020204" pitchFamily="34" charset="0"/>
              </a:rPr>
              <a:t>部分</a:t>
            </a:r>
          </a:p>
        </p:txBody>
      </p:sp>
      <p:sp>
        <p:nvSpPr>
          <p:cNvPr id="25" name="Rectangle 8"/>
          <p:cNvSpPr/>
          <p:nvPr>
            <p:custDataLst>
              <p:tags r:id="rId3"/>
            </p:custDataLst>
          </p:nvPr>
        </p:nvSpPr>
        <p:spPr>
          <a:xfrm>
            <a:off x="5568315" y="2409495"/>
            <a:ext cx="1379220" cy="381635"/>
          </a:xfrm>
          <a:prstGeom prst="rect">
            <a:avLst/>
          </a:prstGeom>
          <a:solidFill>
            <a:srgbClr val="2F5595"/>
          </a:solidFill>
          <a:ln w="9525">
            <a:noFill/>
          </a:ln>
        </p:spPr>
        <p:txBody>
          <a:bodyPr wrap="none"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2400" b="1" dirty="0">
                <a:solidFill>
                  <a:schemeClr val="bg1"/>
                </a:solidFill>
                <a:latin typeface="黑体" panose="02010609060101010101" charset="-122"/>
                <a:ea typeface="黑体" panose="02010609060101010101" charset="-122"/>
                <a:sym typeface="Arial" panose="020B0604020202020204" pitchFamily="34" charset="0"/>
              </a:rPr>
              <a:t>第</a:t>
            </a:r>
            <a:r>
              <a:rPr lang="en-US" altLang="zh-CN" sz="2400" b="1" dirty="0">
                <a:solidFill>
                  <a:schemeClr val="bg1"/>
                </a:solidFill>
                <a:latin typeface="黑体" panose="02010609060101010101" charset="-122"/>
                <a:ea typeface="黑体" panose="02010609060101010101" charset="-122"/>
                <a:sym typeface="Arial" panose="020B0604020202020204" pitchFamily="34" charset="0"/>
              </a:rPr>
              <a:t>2</a:t>
            </a:r>
            <a:r>
              <a:rPr lang="zh-CN" altLang="en-US" sz="2400" b="1" dirty="0">
                <a:solidFill>
                  <a:schemeClr val="bg1"/>
                </a:solidFill>
                <a:latin typeface="黑体" panose="02010609060101010101" charset="-122"/>
                <a:ea typeface="黑体" panose="02010609060101010101" charset="-122"/>
                <a:sym typeface="Arial" panose="020B0604020202020204" pitchFamily="34" charset="0"/>
              </a:rPr>
              <a:t>部分</a:t>
            </a:r>
          </a:p>
        </p:txBody>
      </p:sp>
      <p:sp>
        <p:nvSpPr>
          <p:cNvPr id="3" name="Rectangle 8"/>
          <p:cNvSpPr/>
          <p:nvPr>
            <p:custDataLst>
              <p:tags r:id="rId4"/>
            </p:custDataLst>
          </p:nvPr>
        </p:nvSpPr>
        <p:spPr>
          <a:xfrm>
            <a:off x="5567680" y="3644900"/>
            <a:ext cx="1379855" cy="368935"/>
          </a:xfrm>
          <a:prstGeom prst="rect">
            <a:avLst/>
          </a:prstGeom>
          <a:solidFill>
            <a:srgbClr val="2F5595"/>
          </a:solidFill>
          <a:ln w="9525">
            <a:noFill/>
          </a:ln>
        </p:spPr>
        <p:txBody>
          <a:bodyPr wrap="none"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2400" b="1" dirty="0">
                <a:solidFill>
                  <a:schemeClr val="bg1"/>
                </a:solidFill>
                <a:latin typeface="黑体" panose="02010609060101010101" charset="-122"/>
                <a:ea typeface="黑体" panose="02010609060101010101" charset="-122"/>
                <a:sym typeface="Arial" panose="020B0604020202020204" pitchFamily="34" charset="0"/>
              </a:rPr>
              <a:t>第</a:t>
            </a:r>
            <a:r>
              <a:rPr lang="en-US" altLang="zh-CN" sz="2400" b="1" dirty="0">
                <a:solidFill>
                  <a:schemeClr val="bg1"/>
                </a:solidFill>
                <a:latin typeface="黑体" panose="02010609060101010101" charset="-122"/>
                <a:ea typeface="黑体" panose="02010609060101010101" charset="-122"/>
                <a:sym typeface="Arial" panose="020B0604020202020204" pitchFamily="34" charset="0"/>
              </a:rPr>
              <a:t>4</a:t>
            </a:r>
            <a:r>
              <a:rPr lang="zh-CN" altLang="en-US" sz="2400" b="1" dirty="0">
                <a:solidFill>
                  <a:schemeClr val="bg1"/>
                </a:solidFill>
                <a:latin typeface="黑体" panose="02010609060101010101" charset="-122"/>
                <a:ea typeface="黑体" panose="02010609060101010101" charset="-122"/>
                <a:sym typeface="Arial" panose="020B0604020202020204" pitchFamily="34" charset="0"/>
              </a:rPr>
              <a:t>部分</a:t>
            </a:r>
          </a:p>
        </p:txBody>
      </p:sp>
      <p:sp>
        <p:nvSpPr>
          <p:cNvPr id="8" name="Rectangle 8"/>
          <p:cNvSpPr/>
          <p:nvPr>
            <p:custDataLst>
              <p:tags r:id="rId5"/>
            </p:custDataLst>
          </p:nvPr>
        </p:nvSpPr>
        <p:spPr>
          <a:xfrm>
            <a:off x="5552440" y="4253865"/>
            <a:ext cx="1395095" cy="380365"/>
          </a:xfrm>
          <a:prstGeom prst="rect">
            <a:avLst/>
          </a:prstGeom>
          <a:solidFill>
            <a:srgbClr val="2F5595"/>
          </a:solidFill>
          <a:ln w="9525">
            <a:noFill/>
          </a:ln>
        </p:spPr>
        <p:txBody>
          <a:bodyPr wrap="none"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2400" b="1" dirty="0">
                <a:solidFill>
                  <a:schemeClr val="bg1"/>
                </a:solidFill>
                <a:latin typeface="黑体" panose="02010609060101010101" charset="-122"/>
                <a:ea typeface="黑体" panose="02010609060101010101" charset="-122"/>
                <a:sym typeface="Arial" panose="020B0604020202020204" pitchFamily="34" charset="0"/>
              </a:rPr>
              <a:t>第</a:t>
            </a:r>
            <a:r>
              <a:rPr lang="en-US" altLang="zh-CN" sz="2400" b="1" dirty="0">
                <a:solidFill>
                  <a:schemeClr val="bg1"/>
                </a:solidFill>
                <a:latin typeface="黑体" panose="02010609060101010101" charset="-122"/>
                <a:ea typeface="黑体" panose="02010609060101010101" charset="-122"/>
                <a:sym typeface="Arial" panose="020B0604020202020204" pitchFamily="34" charset="0"/>
              </a:rPr>
              <a:t>5</a:t>
            </a:r>
            <a:r>
              <a:rPr lang="zh-CN" altLang="en-US" sz="2400" b="1" dirty="0">
                <a:solidFill>
                  <a:schemeClr val="bg1"/>
                </a:solidFill>
                <a:latin typeface="黑体" panose="02010609060101010101" charset="-122"/>
                <a:ea typeface="黑体" panose="02010609060101010101" charset="-122"/>
                <a:sym typeface="Arial" panose="020B0604020202020204" pitchFamily="34" charset="0"/>
              </a:rPr>
              <a:t>部分</a:t>
            </a:r>
          </a:p>
        </p:txBody>
      </p:sp>
      <p:sp>
        <p:nvSpPr>
          <p:cNvPr id="14" name="AutoShape 7"/>
          <p:cNvSpPr/>
          <p:nvPr/>
        </p:nvSpPr>
        <p:spPr>
          <a:xfrm>
            <a:off x="7303770" y="3054985"/>
            <a:ext cx="3084195" cy="355600"/>
          </a:xfrm>
          <a:prstGeom prst="roundRect">
            <a:avLst>
              <a:gd name="adj" fmla="val 0"/>
            </a:avLst>
          </a:prstGeom>
          <a:noFill/>
          <a:ln w="3175" cap="flat" cmpd="sng">
            <a:solidFill>
              <a:srgbClr val="C0C0C0"/>
            </a:solidFill>
            <a:prstDash val="solid"/>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en-US" sz="2400" b="1" dirty="0">
              <a:solidFill>
                <a:schemeClr val="tx1"/>
              </a:solidFill>
              <a:latin typeface="黑体" panose="02010609060101010101" charset="-122"/>
              <a:ea typeface="黑体" panose="02010609060101010101" charset="-122"/>
              <a:sym typeface="微软雅黑" panose="020B0503020204020204" pitchFamily="34" charset="-122"/>
            </a:endParaRPr>
          </a:p>
        </p:txBody>
      </p:sp>
      <p:sp>
        <p:nvSpPr>
          <p:cNvPr id="15" name="AutoShape 7"/>
          <p:cNvSpPr/>
          <p:nvPr/>
        </p:nvSpPr>
        <p:spPr>
          <a:xfrm>
            <a:off x="7303770" y="2430145"/>
            <a:ext cx="3084195" cy="347980"/>
          </a:xfrm>
          <a:prstGeom prst="roundRect">
            <a:avLst>
              <a:gd name="adj" fmla="val 0"/>
            </a:avLst>
          </a:prstGeom>
          <a:noFill/>
          <a:ln w="3175" cap="flat" cmpd="sng">
            <a:solidFill>
              <a:srgbClr val="C0C0C0"/>
            </a:solidFill>
            <a:prstDash val="solid"/>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2400" b="1" dirty="0">
                <a:latin typeface="黑体" panose="02010609060101010101" charset="-122"/>
                <a:ea typeface="黑体" panose="02010609060101010101" charset="-122"/>
                <a:sym typeface="微软雅黑" panose="020B0503020204020204" pitchFamily="34" charset="-122"/>
              </a:rPr>
              <a:t>项目介绍</a:t>
            </a:r>
            <a:endParaRPr lang="zh-CN" altLang="en-US" sz="2400" b="1" dirty="0">
              <a:solidFill>
                <a:schemeClr val="tx1"/>
              </a:solidFill>
              <a:latin typeface="黑体" panose="02010609060101010101" charset="-122"/>
              <a:ea typeface="黑体" panose="02010609060101010101" charset="-122"/>
              <a:sym typeface="微软雅黑" panose="020B0503020204020204" pitchFamily="34" charset="-122"/>
            </a:endParaRPr>
          </a:p>
        </p:txBody>
      </p:sp>
      <p:sp>
        <p:nvSpPr>
          <p:cNvPr id="19" name="AutoShape 7"/>
          <p:cNvSpPr/>
          <p:nvPr/>
        </p:nvSpPr>
        <p:spPr>
          <a:xfrm>
            <a:off x="7303770" y="4292600"/>
            <a:ext cx="3084195" cy="355600"/>
          </a:xfrm>
          <a:prstGeom prst="roundRect">
            <a:avLst>
              <a:gd name="adj" fmla="val 0"/>
            </a:avLst>
          </a:prstGeom>
          <a:noFill/>
          <a:ln w="3175" cap="flat" cmpd="sng">
            <a:solidFill>
              <a:srgbClr val="C0C0C0"/>
            </a:solidFill>
            <a:prstDash val="solid"/>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2400" b="1" dirty="0">
                <a:solidFill>
                  <a:schemeClr val="tx1"/>
                </a:solidFill>
                <a:latin typeface="黑体" panose="02010609060101010101" charset="-122"/>
                <a:ea typeface="黑体" panose="02010609060101010101" charset="-122"/>
                <a:sym typeface="微软雅黑" panose="020B0503020204020204" pitchFamily="34" charset="-122"/>
              </a:rPr>
              <a:t>市场规划</a:t>
            </a:r>
          </a:p>
        </p:txBody>
      </p:sp>
      <p:sp>
        <p:nvSpPr>
          <p:cNvPr id="27" name="AutoShape 7"/>
          <p:cNvSpPr/>
          <p:nvPr/>
        </p:nvSpPr>
        <p:spPr>
          <a:xfrm>
            <a:off x="7303770" y="3681539"/>
            <a:ext cx="3084195" cy="355600"/>
          </a:xfrm>
          <a:prstGeom prst="roundRect">
            <a:avLst>
              <a:gd name="adj" fmla="val 0"/>
            </a:avLst>
          </a:prstGeom>
          <a:noFill/>
          <a:ln w="3175" cap="flat" cmpd="sng">
            <a:solidFill>
              <a:srgbClr val="C0C0C0"/>
            </a:solidFill>
            <a:prstDash val="solid"/>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en-US" altLang="zh-CN" sz="2400" b="1" dirty="0">
                <a:solidFill>
                  <a:schemeClr val="tx1"/>
                </a:solidFill>
                <a:latin typeface="黑体" panose="02010609060101010101" charset="-122"/>
                <a:ea typeface="黑体" panose="02010609060101010101" charset="-122"/>
                <a:sym typeface="微软雅黑" panose="020B0503020204020204" pitchFamily="34" charset="-122"/>
              </a:rPr>
              <a:t>  </a:t>
            </a:r>
            <a:r>
              <a:rPr lang="zh-CN" altLang="en-US" sz="2400" b="1" dirty="0">
                <a:solidFill>
                  <a:schemeClr val="tx1"/>
                </a:solidFill>
                <a:latin typeface="黑体" panose="02010609060101010101" charset="-122"/>
                <a:ea typeface="黑体" panose="02010609060101010101" charset="-122"/>
                <a:sym typeface="微软雅黑" panose="020B0503020204020204" pitchFamily="34" charset="-122"/>
              </a:rPr>
              <a:t>行业及市场规模</a:t>
            </a:r>
          </a:p>
        </p:txBody>
      </p:sp>
      <p:sp>
        <p:nvSpPr>
          <p:cNvPr id="5" name="文本框 4"/>
          <p:cNvSpPr txBox="1"/>
          <p:nvPr/>
        </p:nvSpPr>
        <p:spPr>
          <a:xfrm>
            <a:off x="7954417" y="3001952"/>
            <a:ext cx="2254903" cy="461665"/>
          </a:xfrm>
          <a:prstGeom prst="rect">
            <a:avLst/>
          </a:prstGeom>
          <a:noFill/>
        </p:spPr>
        <p:txBody>
          <a:bodyPr wrap="square" rtlCol="0" anchor="t">
            <a:spAutoFit/>
          </a:bodyPr>
          <a:lstStyle/>
          <a:p>
            <a:r>
              <a:rPr lang="zh-CN" altLang="en-US" sz="2400" b="1" dirty="0">
                <a:solidFill>
                  <a:schemeClr val="tx1"/>
                </a:solidFill>
                <a:latin typeface="黑体" panose="02010609060101010101" charset="-122"/>
                <a:ea typeface="黑体" panose="02010609060101010101" charset="-122"/>
                <a:sym typeface="微软雅黑" panose="020B0503020204020204" pitchFamily="34" charset="-122"/>
              </a:rPr>
              <a:t>公司研发实力</a:t>
            </a:r>
          </a:p>
        </p:txBody>
      </p:sp>
    </p:spTree>
    <p:custDataLst>
      <p:tags r:id="rId1"/>
    </p:custData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1574584" y="154424"/>
            <a:ext cx="2142490" cy="368935"/>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anose="020B0604020202020204" pitchFamily="34" charset="0"/>
              <a:buNone/>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algn="ctr"/>
            <a:r>
              <a:rPr lang="zh-CN" altLang="en-US" sz="2400" dirty="0">
                <a:solidFill>
                  <a:schemeClr val="tx1"/>
                </a:solidFill>
                <a:latin typeface="黑体" panose="02010609060101010101" charset="-122"/>
                <a:ea typeface="黑体" panose="02010609060101010101" charset="-122"/>
                <a:cs typeface="Arial" panose="020B0604020202020204" pitchFamily="34" charset="0"/>
                <a:sym typeface="+mn-ea"/>
              </a:rPr>
              <a:t>行业痛点及现状</a:t>
            </a:r>
            <a:endParaRPr lang="zh-CN" altLang="en-US" sz="2400" dirty="0">
              <a:solidFill>
                <a:schemeClr val="tx1"/>
              </a:solidFill>
              <a:latin typeface="黑体" panose="02010609060101010101" charset="-122"/>
              <a:ea typeface="黑体" panose="02010609060101010101" charset="-122"/>
              <a:cs typeface="Arial" panose="020B0604020202020204" pitchFamily="34" charset="0"/>
            </a:endParaRPr>
          </a:p>
        </p:txBody>
      </p:sp>
      <p:grpSp>
        <p:nvGrpSpPr>
          <p:cNvPr id="7" name="组合 6"/>
          <p:cNvGrpSpPr/>
          <p:nvPr/>
        </p:nvGrpSpPr>
        <p:grpSpPr>
          <a:xfrm>
            <a:off x="173355" y="164465"/>
            <a:ext cx="774065" cy="331470"/>
            <a:chOff x="0" y="341"/>
            <a:chExt cx="1219" cy="522"/>
          </a:xfrm>
        </p:grpSpPr>
        <p:sp>
          <p:nvSpPr>
            <p:cNvPr id="17" name="矩形 16"/>
            <p:cNvSpPr/>
            <p:nvPr/>
          </p:nvSpPr>
          <p:spPr>
            <a:xfrm>
              <a:off x="477" y="341"/>
              <a:ext cx="742" cy="1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8" name="矩形 7"/>
            <p:cNvSpPr/>
            <p:nvPr/>
          </p:nvSpPr>
          <p:spPr>
            <a:xfrm>
              <a:off x="273" y="513"/>
              <a:ext cx="742" cy="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6" name="矩形 15"/>
            <p:cNvSpPr/>
            <p:nvPr/>
          </p:nvSpPr>
          <p:spPr>
            <a:xfrm>
              <a:off x="0" y="685"/>
              <a:ext cx="742" cy="178"/>
            </a:xfrm>
            <a:prstGeom prst="rect">
              <a:avLst/>
            </a:prstGeom>
            <a:solidFill>
              <a:srgbClr val="04A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cxnSp>
        <p:nvCxnSpPr>
          <p:cNvPr id="21" name="直接连接符 20"/>
          <p:cNvCxnSpPr/>
          <p:nvPr/>
        </p:nvCxnSpPr>
        <p:spPr>
          <a:xfrm>
            <a:off x="4474210" y="326390"/>
            <a:ext cx="6997065" cy="0"/>
          </a:xfrm>
          <a:prstGeom prst="line">
            <a:avLst/>
          </a:prstGeom>
          <a:ln w="101600">
            <a:solidFill>
              <a:srgbClr val="2F5595"/>
            </a:solidFill>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393065" y="672465"/>
            <a:ext cx="11646535" cy="398780"/>
          </a:xfrm>
          <a:prstGeom prst="rect">
            <a:avLst/>
          </a:prstGeom>
        </p:spPr>
        <p:txBody>
          <a:bodyPr wrap="square">
            <a:spAutoFit/>
          </a:bodyPr>
          <a:lstStyle/>
          <a:p>
            <a:pPr indent="457200" fontAlgn="auto">
              <a:lnSpc>
                <a:spcPct val="100000"/>
              </a:lnSpc>
              <a:spcBef>
                <a:spcPts val="600"/>
              </a:spcBef>
            </a:pPr>
            <a:r>
              <a:rPr lang="en-US" altLang="zh-CN" sz="2000" dirty="0">
                <a:latin typeface="黑体" panose="02010609060101010101" charset="-122"/>
                <a:ea typeface="黑体" panose="02010609060101010101" charset="-122"/>
                <a:sym typeface="+mn-ea"/>
              </a:rPr>
              <a:t>预应力钢筒混凝土管(</a:t>
            </a:r>
            <a:r>
              <a:rPr lang="zh-CN" altLang="en-US" sz="2000" dirty="0">
                <a:latin typeface="黑体" panose="02010609060101010101" charset="-122"/>
                <a:ea typeface="黑体" panose="02010609060101010101" charset="-122"/>
                <a:sym typeface="+mn-ea"/>
              </a:rPr>
              <a:t>简称</a:t>
            </a:r>
            <a:r>
              <a:rPr lang="en-US" altLang="zh-CN" sz="2000" dirty="0">
                <a:latin typeface="黑体" panose="02010609060101010101" charset="-122"/>
                <a:ea typeface="黑体" panose="02010609060101010101" charset="-122"/>
                <a:sym typeface="+mn-ea"/>
              </a:rPr>
              <a:t>PCCP</a:t>
            </a:r>
            <a:r>
              <a:rPr lang="zh-CN" altLang="en-US" sz="2000" dirty="0">
                <a:latin typeface="黑体" panose="02010609060101010101" charset="-122"/>
                <a:ea typeface="黑体" panose="02010609060101010101" charset="-122"/>
                <a:sym typeface="+mn-ea"/>
              </a:rPr>
              <a:t>管</a:t>
            </a:r>
            <a:r>
              <a:rPr lang="en-US" altLang="zh-CN" sz="2000" dirty="0">
                <a:latin typeface="黑体" panose="02010609060101010101" charset="-122"/>
                <a:ea typeface="黑体" panose="02010609060101010101" charset="-122"/>
                <a:sym typeface="+mn-ea"/>
              </a:rPr>
              <a:t>)</a:t>
            </a:r>
          </a:p>
        </p:txBody>
      </p:sp>
      <p:grpSp>
        <p:nvGrpSpPr>
          <p:cNvPr id="107" name="组合 106"/>
          <p:cNvGrpSpPr/>
          <p:nvPr/>
        </p:nvGrpSpPr>
        <p:grpSpPr>
          <a:xfrm>
            <a:off x="566420" y="749300"/>
            <a:ext cx="251460" cy="245110"/>
            <a:chOff x="2611" y="2934"/>
            <a:chExt cx="798" cy="778"/>
          </a:xfrm>
        </p:grpSpPr>
        <p:sp>
          <p:nvSpPr>
            <p:cNvPr id="108" name="任意多边形 107"/>
            <p:cNvSpPr/>
            <p:nvPr/>
          </p:nvSpPr>
          <p:spPr>
            <a:xfrm>
              <a:off x="2722" y="3061"/>
              <a:ext cx="557" cy="525"/>
            </a:xfrm>
            <a:custGeom>
              <a:avLst/>
              <a:gdLst>
                <a:gd name="connisteX0" fmla="*/ 0 w 353695"/>
                <a:gd name="connsiteY0" fmla="*/ 0 h 333375"/>
                <a:gd name="connisteX1" fmla="*/ 4445 w 353695"/>
                <a:gd name="connsiteY1" fmla="*/ 333375 h 333375"/>
                <a:gd name="connisteX2" fmla="*/ 353695 w 353695"/>
                <a:gd name="connsiteY2" fmla="*/ 333375 h 333375"/>
                <a:gd name="connisteX3" fmla="*/ 139065 w 353695"/>
                <a:gd name="connsiteY3" fmla="*/ 238125 h 333375"/>
                <a:gd name="connisteX4" fmla="*/ 0 w 353695"/>
                <a:gd name="connsiteY4" fmla="*/ 0 h 333375"/>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353695" h="333375">
                  <a:moveTo>
                    <a:pt x="0" y="0"/>
                  </a:moveTo>
                  <a:lnTo>
                    <a:pt x="4445" y="333375"/>
                  </a:lnTo>
                  <a:lnTo>
                    <a:pt x="353695" y="333375"/>
                  </a:lnTo>
                  <a:lnTo>
                    <a:pt x="139065" y="238125"/>
                  </a:lnTo>
                  <a:lnTo>
                    <a:pt x="0" y="0"/>
                  </a:lnTo>
                  <a:close/>
                </a:path>
              </a:pathLst>
            </a:custGeom>
            <a:gradFill>
              <a:gsLst>
                <a:gs pos="25000">
                  <a:schemeClr val="accent1">
                    <a:lumMod val="5000"/>
                    <a:lumOff val="95000"/>
                  </a:schemeClr>
                </a:gs>
                <a:gs pos="56000">
                  <a:schemeClr val="bg1">
                    <a:lumMod val="85000"/>
                  </a:schemeClr>
                </a:gs>
                <a:gs pos="72000">
                  <a:schemeClr val="bg1">
                    <a:lumMod val="75000"/>
                  </a:schemeClr>
                </a:gs>
                <a:gs pos="100000">
                  <a:schemeClr val="bg1">
                    <a:lumMod val="50000"/>
                  </a:schemeClr>
                </a:gs>
              </a:gsLst>
              <a:lin ang="63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09" name="图文框 108"/>
            <p:cNvSpPr/>
            <p:nvPr/>
          </p:nvSpPr>
          <p:spPr>
            <a:xfrm>
              <a:off x="2611" y="2934"/>
              <a:ext cx="798" cy="779"/>
            </a:xfrm>
            <a:prstGeom prst="frame">
              <a:avLst/>
            </a:prstGeom>
            <a:solidFill>
              <a:schemeClr val="accent1">
                <a:lumMod val="75000"/>
              </a:schemeClr>
            </a:solidFill>
            <a:ln w="444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grpSp>
      <p:sp>
        <p:nvSpPr>
          <p:cNvPr id="2" name="文本框 1"/>
          <p:cNvSpPr txBox="1"/>
          <p:nvPr/>
        </p:nvSpPr>
        <p:spPr>
          <a:xfrm>
            <a:off x="173355" y="1247775"/>
            <a:ext cx="800735" cy="475615"/>
          </a:xfrm>
          <a:prstGeom prst="rect">
            <a:avLst/>
          </a:prstGeom>
          <a:noFill/>
        </p:spPr>
        <p:txBody>
          <a:bodyPr wrap="square" rtlCol="0" anchor="t">
            <a:noAutofit/>
          </a:bodyPr>
          <a:lstStyle/>
          <a:p>
            <a:pPr algn="ctr">
              <a:lnSpc>
                <a:spcPct val="150000"/>
              </a:lnSpc>
              <a:spcBef>
                <a:spcPts val="0"/>
              </a:spcBef>
            </a:pPr>
            <a:r>
              <a:rPr lang="en-US" altLang="zh-CN" b="1" dirty="0">
                <a:solidFill>
                  <a:srgbClr val="C00000"/>
                </a:solidFill>
                <a:latin typeface="Times New Roman" panose="02020603050405020304" charset="0"/>
                <a:ea typeface="黑体" panose="02010609060101010101" charset="-122"/>
                <a:cs typeface="Times New Roman" panose="02020603050405020304" charset="0"/>
                <a:sym typeface="+mn-ea"/>
              </a:rPr>
              <a:t>PCCP</a:t>
            </a:r>
          </a:p>
        </p:txBody>
      </p:sp>
      <p:sp>
        <p:nvSpPr>
          <p:cNvPr id="3" name="文本框 2"/>
          <p:cNvSpPr txBox="1"/>
          <p:nvPr/>
        </p:nvSpPr>
        <p:spPr>
          <a:xfrm>
            <a:off x="1379220" y="1126490"/>
            <a:ext cx="6263640" cy="414020"/>
          </a:xfrm>
          <a:prstGeom prst="rect">
            <a:avLst/>
          </a:prstGeom>
          <a:noFill/>
        </p:spPr>
        <p:txBody>
          <a:bodyPr wrap="square" rtlCol="0" anchor="t">
            <a:spAutoFit/>
          </a:bodyPr>
          <a:lstStyle/>
          <a:p>
            <a:pPr>
              <a:lnSpc>
                <a:spcPct val="150000"/>
              </a:lnSpc>
              <a:spcBef>
                <a:spcPts val="0"/>
              </a:spcBef>
            </a:pPr>
            <a:r>
              <a:rPr lang="zh-CN" altLang="en-US" sz="1400" dirty="0">
                <a:latin typeface="Times New Roman" panose="02020603050405020304" charset="0"/>
                <a:ea typeface="黑体" panose="02010609060101010101" charset="-122"/>
                <a:cs typeface="Times New Roman" panose="02020603050405020304" charset="0"/>
                <a:sym typeface="+mn-ea"/>
              </a:rPr>
              <a:t>目前在大型调水项目之中主要采用的管道类型，如南水北调、引绰济辽工程等。</a:t>
            </a:r>
          </a:p>
        </p:txBody>
      </p:sp>
      <p:sp>
        <p:nvSpPr>
          <p:cNvPr id="47" name="椭圆 46"/>
          <p:cNvSpPr/>
          <p:nvPr/>
        </p:nvSpPr>
        <p:spPr>
          <a:xfrm>
            <a:off x="1059815" y="1247775"/>
            <a:ext cx="165100" cy="171450"/>
          </a:xfrm>
          <a:prstGeom prst="ellipse">
            <a:avLst/>
          </a:prstGeom>
          <a:solidFill>
            <a:schemeClr val="bg1"/>
          </a:solidFill>
          <a:ln w="28575" cmpd="sng">
            <a:solidFill>
              <a:schemeClr val="accent6">
                <a:lumMod val="75000"/>
              </a:schemeClr>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4" name="文本框 3"/>
          <p:cNvSpPr txBox="1"/>
          <p:nvPr/>
        </p:nvSpPr>
        <p:spPr>
          <a:xfrm>
            <a:off x="1388745" y="1662430"/>
            <a:ext cx="6385560" cy="1280795"/>
          </a:xfrm>
          <a:prstGeom prst="rect">
            <a:avLst/>
          </a:prstGeom>
          <a:noFill/>
        </p:spPr>
        <p:txBody>
          <a:bodyPr wrap="square" rtlCol="0" anchor="t">
            <a:noAutofit/>
          </a:bodyPr>
          <a:lstStyle/>
          <a:p>
            <a:pPr>
              <a:lnSpc>
                <a:spcPct val="150000"/>
              </a:lnSpc>
              <a:spcBef>
                <a:spcPts val="0"/>
              </a:spcBef>
            </a:pPr>
            <a:r>
              <a:rPr sz="1400" dirty="0" err="1">
                <a:latin typeface="Times New Roman" panose="02020603050405020304" charset="0"/>
                <a:ea typeface="黑体" panose="02010609060101010101" charset="-122"/>
                <a:cs typeface="Times New Roman" panose="02020603050405020304" charset="0"/>
                <a:sym typeface="+mn-ea"/>
              </a:rPr>
              <a:t>PCCP管是指在带有钢筒的高强混凝土管芯上缠绕环向预应力钢丝，再在其上喷制致密的水泥砂浆保护层而制成的输水管。它的</a:t>
            </a:r>
            <a:r>
              <a:rPr lang="zh-CN" altLang="en-US" sz="1400" dirty="0">
                <a:solidFill>
                  <a:srgbClr val="FF0000"/>
                </a:solidFill>
                <a:latin typeface="Times New Roman" panose="02020603050405020304" charset="0"/>
                <a:ea typeface="黑体" panose="02010609060101010101" charset="-122"/>
                <a:cs typeface="Times New Roman" panose="02020603050405020304" charset="0"/>
                <a:sym typeface="+mn-ea"/>
              </a:rPr>
              <a:t>优</a:t>
            </a:r>
            <a:r>
              <a:rPr sz="1400" dirty="0">
                <a:latin typeface="Times New Roman" panose="02020603050405020304" charset="0"/>
                <a:ea typeface="黑体" panose="02010609060101010101" charset="-122"/>
                <a:cs typeface="Times New Roman" panose="02020603050405020304" charset="0"/>
                <a:sym typeface="+mn-ea"/>
              </a:rPr>
              <a:t>点在于由薄钢板、高强钢丝和混凝土构成的复合管材，它充分而又综合地发挥了钢材的抗拉、易密封和混凝土的抗压、耐腐蚀性能，具有高密封性、高强度和高抗渗的特性。</a:t>
            </a:r>
            <a:endParaRPr lang="zh-CN" altLang="zh-CN" sz="1400" dirty="0">
              <a:latin typeface="Times New Roman" panose="02020603050405020304" charset="0"/>
              <a:ea typeface="黑体" panose="02010609060101010101" charset="-122"/>
              <a:cs typeface="Times New Roman" panose="02020603050405020304" charset="0"/>
              <a:sym typeface="+mn-ea"/>
            </a:endParaRPr>
          </a:p>
        </p:txBody>
      </p:sp>
      <p:sp>
        <p:nvSpPr>
          <p:cNvPr id="5" name="椭圆 4"/>
          <p:cNvSpPr/>
          <p:nvPr/>
        </p:nvSpPr>
        <p:spPr>
          <a:xfrm>
            <a:off x="1067435" y="1727835"/>
            <a:ext cx="165100" cy="171450"/>
          </a:xfrm>
          <a:prstGeom prst="ellipse">
            <a:avLst/>
          </a:prstGeom>
          <a:solidFill>
            <a:schemeClr val="bg1"/>
          </a:solidFill>
          <a:ln w="28575" cmpd="sng">
            <a:solidFill>
              <a:schemeClr val="accent6">
                <a:lumMod val="75000"/>
              </a:schemeClr>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pic>
        <p:nvPicPr>
          <p:cNvPr id="14" name="图片 13"/>
          <p:cNvPicPr>
            <a:picLocks noChangeAspect="1"/>
          </p:cNvPicPr>
          <p:nvPr/>
        </p:nvPicPr>
        <p:blipFill>
          <a:blip r:embed="rId4"/>
          <a:stretch>
            <a:fillRect/>
          </a:stretch>
        </p:blipFill>
        <p:spPr>
          <a:xfrm>
            <a:off x="173355" y="3065145"/>
            <a:ext cx="5427980" cy="3646805"/>
          </a:xfrm>
          <a:prstGeom prst="rect">
            <a:avLst/>
          </a:prstGeom>
        </p:spPr>
      </p:pic>
      <p:pic>
        <p:nvPicPr>
          <p:cNvPr id="15" name="图片 14"/>
          <p:cNvPicPr>
            <a:picLocks noChangeAspect="1"/>
          </p:cNvPicPr>
          <p:nvPr/>
        </p:nvPicPr>
        <p:blipFill>
          <a:blip r:embed="rId5"/>
          <a:stretch>
            <a:fillRect/>
          </a:stretch>
        </p:blipFill>
        <p:spPr>
          <a:xfrm>
            <a:off x="7683500" y="954405"/>
            <a:ext cx="4427855" cy="5675630"/>
          </a:xfrm>
          <a:prstGeom prst="rect">
            <a:avLst/>
          </a:prstGeom>
        </p:spPr>
      </p:pic>
    </p:spTree>
    <p:custDataLst>
      <p:tags r:id="rId1"/>
    </p:custData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1608874" y="141724"/>
            <a:ext cx="2142490" cy="368935"/>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anose="020B0604020202020204" pitchFamily="34" charset="0"/>
              <a:buNone/>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algn="ctr"/>
            <a:r>
              <a:rPr lang="zh-CN" altLang="en-US" sz="2400" dirty="0">
                <a:solidFill>
                  <a:schemeClr val="tx1"/>
                </a:solidFill>
                <a:latin typeface="黑体" panose="02010609060101010101" charset="-122"/>
                <a:ea typeface="黑体" panose="02010609060101010101" charset="-122"/>
                <a:cs typeface="Arial" panose="020B0604020202020204" pitchFamily="34" charset="0"/>
                <a:sym typeface="+mn-ea"/>
              </a:rPr>
              <a:t>行业痛点及现状</a:t>
            </a:r>
            <a:endParaRPr lang="zh-CN" altLang="en-US" sz="2400" dirty="0">
              <a:solidFill>
                <a:schemeClr val="tx1"/>
              </a:solidFill>
              <a:latin typeface="黑体" panose="02010609060101010101" charset="-122"/>
              <a:ea typeface="黑体" panose="02010609060101010101" charset="-122"/>
              <a:cs typeface="Arial" panose="020B0604020202020204" pitchFamily="34" charset="0"/>
            </a:endParaRPr>
          </a:p>
        </p:txBody>
      </p:sp>
      <p:grpSp>
        <p:nvGrpSpPr>
          <p:cNvPr id="7" name="组合 6"/>
          <p:cNvGrpSpPr/>
          <p:nvPr/>
        </p:nvGrpSpPr>
        <p:grpSpPr>
          <a:xfrm>
            <a:off x="173355" y="164465"/>
            <a:ext cx="774065" cy="331470"/>
            <a:chOff x="0" y="341"/>
            <a:chExt cx="1219" cy="522"/>
          </a:xfrm>
        </p:grpSpPr>
        <p:sp>
          <p:nvSpPr>
            <p:cNvPr id="17" name="矩形 16"/>
            <p:cNvSpPr/>
            <p:nvPr/>
          </p:nvSpPr>
          <p:spPr>
            <a:xfrm>
              <a:off x="477" y="341"/>
              <a:ext cx="742" cy="1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8" name="矩形 7"/>
            <p:cNvSpPr/>
            <p:nvPr/>
          </p:nvSpPr>
          <p:spPr>
            <a:xfrm>
              <a:off x="273" y="513"/>
              <a:ext cx="742" cy="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6" name="矩形 15"/>
            <p:cNvSpPr/>
            <p:nvPr/>
          </p:nvSpPr>
          <p:spPr>
            <a:xfrm>
              <a:off x="0" y="685"/>
              <a:ext cx="742" cy="178"/>
            </a:xfrm>
            <a:prstGeom prst="rect">
              <a:avLst/>
            </a:prstGeom>
            <a:solidFill>
              <a:srgbClr val="04A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cxnSp>
        <p:nvCxnSpPr>
          <p:cNvPr id="21" name="直接连接符 20"/>
          <p:cNvCxnSpPr/>
          <p:nvPr/>
        </p:nvCxnSpPr>
        <p:spPr>
          <a:xfrm>
            <a:off x="4543425" y="326390"/>
            <a:ext cx="6997065" cy="0"/>
          </a:xfrm>
          <a:prstGeom prst="line">
            <a:avLst/>
          </a:prstGeom>
          <a:ln w="101600">
            <a:solidFill>
              <a:srgbClr val="2F5595"/>
            </a:solidFill>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393065" y="672465"/>
            <a:ext cx="11646535" cy="398780"/>
          </a:xfrm>
          <a:prstGeom prst="rect">
            <a:avLst/>
          </a:prstGeom>
        </p:spPr>
        <p:txBody>
          <a:bodyPr wrap="square">
            <a:spAutoFit/>
          </a:bodyPr>
          <a:lstStyle/>
          <a:p>
            <a:pPr indent="457200" fontAlgn="auto">
              <a:lnSpc>
                <a:spcPct val="100000"/>
              </a:lnSpc>
              <a:spcBef>
                <a:spcPts val="600"/>
              </a:spcBef>
            </a:pPr>
            <a:r>
              <a:rPr lang="zh-CN" sz="2000" dirty="0">
                <a:latin typeface="黑体" panose="02010609060101010101" charset="-122"/>
                <a:ea typeface="黑体" panose="02010609060101010101" charset="-122"/>
                <a:cs typeface="黑体" panose="02010609060101010101" charset="-122"/>
                <a:sym typeface="+mn-ea"/>
              </a:rPr>
              <a:t>铸铁管（</a:t>
            </a:r>
            <a:r>
              <a:rPr lang="en-US" altLang="zh-CN" sz="2000" dirty="0">
                <a:latin typeface="黑体" panose="02010609060101010101" charset="-122"/>
                <a:ea typeface="黑体" panose="02010609060101010101" charset="-122"/>
                <a:cs typeface="黑体" panose="02010609060101010101" charset="-122"/>
                <a:sym typeface="+mn-ea"/>
              </a:rPr>
              <a:t>DIP)</a:t>
            </a:r>
            <a:r>
              <a:rPr sz="2000" dirty="0">
                <a:latin typeface="黑体" panose="02010609060101010101" charset="-122"/>
                <a:ea typeface="黑体" panose="02010609060101010101" charset="-122"/>
                <a:cs typeface="黑体" panose="02010609060101010101" charset="-122"/>
                <a:sym typeface="+mn-ea"/>
              </a:rPr>
              <a:t> </a:t>
            </a:r>
          </a:p>
        </p:txBody>
      </p:sp>
      <p:grpSp>
        <p:nvGrpSpPr>
          <p:cNvPr id="107" name="组合 106"/>
          <p:cNvGrpSpPr/>
          <p:nvPr/>
        </p:nvGrpSpPr>
        <p:grpSpPr>
          <a:xfrm>
            <a:off x="566420" y="749300"/>
            <a:ext cx="251460" cy="245110"/>
            <a:chOff x="2611" y="2934"/>
            <a:chExt cx="798" cy="778"/>
          </a:xfrm>
        </p:grpSpPr>
        <p:sp>
          <p:nvSpPr>
            <p:cNvPr id="108" name="任意多边形 107"/>
            <p:cNvSpPr/>
            <p:nvPr/>
          </p:nvSpPr>
          <p:spPr>
            <a:xfrm>
              <a:off x="2722" y="3061"/>
              <a:ext cx="557" cy="525"/>
            </a:xfrm>
            <a:custGeom>
              <a:avLst/>
              <a:gdLst>
                <a:gd name="connisteX0" fmla="*/ 0 w 353695"/>
                <a:gd name="connsiteY0" fmla="*/ 0 h 333375"/>
                <a:gd name="connisteX1" fmla="*/ 4445 w 353695"/>
                <a:gd name="connsiteY1" fmla="*/ 333375 h 333375"/>
                <a:gd name="connisteX2" fmla="*/ 353695 w 353695"/>
                <a:gd name="connsiteY2" fmla="*/ 333375 h 333375"/>
                <a:gd name="connisteX3" fmla="*/ 139065 w 353695"/>
                <a:gd name="connsiteY3" fmla="*/ 238125 h 333375"/>
                <a:gd name="connisteX4" fmla="*/ 0 w 353695"/>
                <a:gd name="connsiteY4" fmla="*/ 0 h 333375"/>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353695" h="333375">
                  <a:moveTo>
                    <a:pt x="0" y="0"/>
                  </a:moveTo>
                  <a:lnTo>
                    <a:pt x="4445" y="333375"/>
                  </a:lnTo>
                  <a:lnTo>
                    <a:pt x="353695" y="333375"/>
                  </a:lnTo>
                  <a:lnTo>
                    <a:pt x="139065" y="238125"/>
                  </a:lnTo>
                  <a:lnTo>
                    <a:pt x="0" y="0"/>
                  </a:lnTo>
                  <a:close/>
                </a:path>
              </a:pathLst>
            </a:custGeom>
            <a:gradFill>
              <a:gsLst>
                <a:gs pos="25000">
                  <a:schemeClr val="accent1">
                    <a:lumMod val="5000"/>
                    <a:lumOff val="95000"/>
                  </a:schemeClr>
                </a:gs>
                <a:gs pos="56000">
                  <a:schemeClr val="bg1">
                    <a:lumMod val="85000"/>
                  </a:schemeClr>
                </a:gs>
                <a:gs pos="72000">
                  <a:schemeClr val="bg1">
                    <a:lumMod val="75000"/>
                  </a:schemeClr>
                </a:gs>
                <a:gs pos="100000">
                  <a:schemeClr val="bg1">
                    <a:lumMod val="50000"/>
                  </a:schemeClr>
                </a:gs>
              </a:gsLst>
              <a:lin ang="63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09" name="图文框 108"/>
            <p:cNvSpPr/>
            <p:nvPr/>
          </p:nvSpPr>
          <p:spPr>
            <a:xfrm>
              <a:off x="2611" y="2934"/>
              <a:ext cx="798" cy="779"/>
            </a:xfrm>
            <a:prstGeom prst="frame">
              <a:avLst/>
            </a:prstGeom>
            <a:solidFill>
              <a:schemeClr val="accent1">
                <a:lumMod val="75000"/>
              </a:schemeClr>
            </a:solidFill>
            <a:ln w="444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grpSp>
      <p:sp>
        <p:nvSpPr>
          <p:cNvPr id="15" name="文本框 14"/>
          <p:cNvSpPr txBox="1"/>
          <p:nvPr/>
        </p:nvSpPr>
        <p:spPr>
          <a:xfrm>
            <a:off x="287655" y="1109980"/>
            <a:ext cx="1010920" cy="553085"/>
          </a:xfrm>
          <a:prstGeom prst="rect">
            <a:avLst/>
          </a:prstGeom>
          <a:noFill/>
        </p:spPr>
        <p:txBody>
          <a:bodyPr wrap="square" rtlCol="0" anchor="t">
            <a:spAutoFit/>
          </a:bodyPr>
          <a:lstStyle/>
          <a:p>
            <a:pPr algn="ctr">
              <a:lnSpc>
                <a:spcPct val="150000"/>
              </a:lnSpc>
              <a:spcBef>
                <a:spcPts val="0"/>
              </a:spcBef>
            </a:pPr>
            <a:r>
              <a:rPr lang="en-US" altLang="zh-CN" sz="2000" b="1" dirty="0">
                <a:solidFill>
                  <a:srgbClr val="C00000"/>
                </a:solidFill>
                <a:latin typeface="Times New Roman" panose="02020603050405020304" charset="0"/>
                <a:ea typeface="黑体" panose="02010609060101010101" charset="-122"/>
                <a:cs typeface="Times New Roman" panose="02020603050405020304" charset="0"/>
                <a:sym typeface="+mn-ea"/>
              </a:rPr>
              <a:t>DIP</a:t>
            </a:r>
          </a:p>
        </p:txBody>
      </p:sp>
      <p:sp>
        <p:nvSpPr>
          <p:cNvPr id="18" name="文本框 17"/>
          <p:cNvSpPr txBox="1"/>
          <p:nvPr/>
        </p:nvSpPr>
        <p:spPr>
          <a:xfrm>
            <a:off x="1741805" y="1200785"/>
            <a:ext cx="4214495" cy="460375"/>
          </a:xfrm>
          <a:prstGeom prst="rect">
            <a:avLst/>
          </a:prstGeom>
          <a:noFill/>
        </p:spPr>
        <p:txBody>
          <a:bodyPr wrap="square" rtlCol="0" anchor="t">
            <a:spAutoFit/>
          </a:bodyPr>
          <a:lstStyle/>
          <a:p>
            <a:pPr>
              <a:lnSpc>
                <a:spcPct val="150000"/>
              </a:lnSpc>
              <a:spcBef>
                <a:spcPts val="0"/>
              </a:spcBef>
            </a:pPr>
            <a:r>
              <a:rPr lang="zh-CN" sz="1600" dirty="0">
                <a:latin typeface="Times New Roman" panose="02020603050405020304" charset="0"/>
                <a:ea typeface="黑体" panose="02010609060101010101" charset="-122"/>
                <a:cs typeface="Times New Roman" panose="02020603050405020304" charset="0"/>
                <a:sym typeface="+mn-ea"/>
              </a:rPr>
              <a:t>在小口径给水管道领域得到了大量应用</a:t>
            </a:r>
            <a:r>
              <a:rPr sz="1600" dirty="0">
                <a:latin typeface="Times New Roman" panose="02020603050405020304" charset="0"/>
                <a:ea typeface="黑体" panose="02010609060101010101" charset="-122"/>
                <a:cs typeface="Times New Roman" panose="02020603050405020304" charset="0"/>
                <a:sym typeface="+mn-ea"/>
              </a:rPr>
              <a:t>。</a:t>
            </a:r>
            <a:endParaRPr lang="zh-CN" altLang="zh-CN" sz="1600" dirty="0">
              <a:latin typeface="Times New Roman" panose="02020603050405020304" charset="0"/>
              <a:ea typeface="黑体" panose="02010609060101010101" charset="-122"/>
              <a:cs typeface="Times New Roman" panose="02020603050405020304" charset="0"/>
              <a:sym typeface="+mn-ea"/>
            </a:endParaRPr>
          </a:p>
        </p:txBody>
      </p:sp>
      <p:sp>
        <p:nvSpPr>
          <p:cNvPr id="19" name="椭圆 18"/>
          <p:cNvSpPr/>
          <p:nvPr/>
        </p:nvSpPr>
        <p:spPr>
          <a:xfrm>
            <a:off x="1437640" y="1343660"/>
            <a:ext cx="165100" cy="171450"/>
          </a:xfrm>
          <a:prstGeom prst="ellipse">
            <a:avLst/>
          </a:prstGeom>
          <a:solidFill>
            <a:schemeClr val="bg1"/>
          </a:solidFill>
          <a:ln w="28575" cmpd="sng">
            <a:solidFill>
              <a:schemeClr val="accent6">
                <a:lumMod val="75000"/>
              </a:schemeClr>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20" name="文本框 19"/>
          <p:cNvSpPr txBox="1"/>
          <p:nvPr/>
        </p:nvSpPr>
        <p:spPr>
          <a:xfrm>
            <a:off x="1801495" y="1861820"/>
            <a:ext cx="9378315" cy="829945"/>
          </a:xfrm>
          <a:prstGeom prst="rect">
            <a:avLst/>
          </a:prstGeom>
          <a:noFill/>
        </p:spPr>
        <p:txBody>
          <a:bodyPr wrap="square" rtlCol="0" anchor="t">
            <a:spAutoFit/>
          </a:bodyPr>
          <a:lstStyle/>
          <a:p>
            <a:pPr>
              <a:lnSpc>
                <a:spcPct val="150000"/>
              </a:lnSpc>
              <a:spcBef>
                <a:spcPts val="0"/>
              </a:spcBef>
            </a:pPr>
            <a:r>
              <a:rPr lang="zh-CN" sz="1600" dirty="0">
                <a:latin typeface="Times New Roman" panose="02020603050405020304" charset="0"/>
                <a:ea typeface="黑体" panose="02010609060101010101" charset="-122"/>
                <a:cs typeface="Times New Roman" panose="02020603050405020304" charset="0"/>
                <a:sym typeface="+mn-ea"/>
              </a:rPr>
              <a:t>最大口径能做到</a:t>
            </a:r>
            <a:r>
              <a:rPr lang="en-US" altLang="zh-CN" sz="1600" dirty="0">
                <a:latin typeface="Times New Roman" panose="02020603050405020304" charset="0"/>
                <a:ea typeface="黑体" panose="02010609060101010101" charset="-122"/>
                <a:cs typeface="Times New Roman" panose="02020603050405020304" charset="0"/>
                <a:sym typeface="+mn-ea"/>
              </a:rPr>
              <a:t>3</a:t>
            </a:r>
            <a:r>
              <a:rPr lang="zh-CN" altLang="en-US" sz="1600" dirty="0">
                <a:latin typeface="Times New Roman" panose="02020603050405020304" charset="0"/>
                <a:ea typeface="黑体" panose="02010609060101010101" charset="-122"/>
                <a:cs typeface="Times New Roman" panose="02020603050405020304" charset="0"/>
                <a:sym typeface="+mn-ea"/>
              </a:rPr>
              <a:t>米，但大口径的管道造价比较高。还存在：不耐腐蚀、管道运输费用高、管道维修麻烦等缺陷。</a:t>
            </a:r>
          </a:p>
        </p:txBody>
      </p:sp>
      <p:sp>
        <p:nvSpPr>
          <p:cNvPr id="22" name="椭圆 21"/>
          <p:cNvSpPr/>
          <p:nvPr/>
        </p:nvSpPr>
        <p:spPr>
          <a:xfrm>
            <a:off x="1437640" y="2042795"/>
            <a:ext cx="165100" cy="171450"/>
          </a:xfrm>
          <a:prstGeom prst="ellipse">
            <a:avLst/>
          </a:prstGeom>
          <a:solidFill>
            <a:schemeClr val="bg1"/>
          </a:solidFill>
          <a:ln w="28575" cmpd="sng">
            <a:solidFill>
              <a:schemeClr val="accent6">
                <a:lumMod val="75000"/>
              </a:schemeClr>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23" name="文本框 22"/>
          <p:cNvSpPr txBox="1"/>
          <p:nvPr/>
        </p:nvSpPr>
        <p:spPr>
          <a:xfrm>
            <a:off x="476250" y="5268595"/>
            <a:ext cx="5314950" cy="337185"/>
          </a:xfrm>
          <a:prstGeom prst="rect">
            <a:avLst/>
          </a:prstGeom>
          <a:solidFill>
            <a:schemeClr val="accent3">
              <a:lumMod val="20000"/>
              <a:lumOff val="80000"/>
            </a:schemeClr>
          </a:solidFill>
        </p:spPr>
        <p:txBody>
          <a:bodyPr wrap="square" rtlCol="0" anchor="t">
            <a:spAutoFit/>
          </a:bodyPr>
          <a:lstStyle/>
          <a:p>
            <a:pPr indent="0" algn="ctr" fontAlgn="auto">
              <a:lnSpc>
                <a:spcPct val="100000"/>
              </a:lnSpc>
              <a:spcBef>
                <a:spcPts val="0"/>
              </a:spcBef>
            </a:pPr>
            <a:r>
              <a:rPr lang="zh-CN" altLang="zh-CN" sz="1600" dirty="0">
                <a:latin typeface="Times New Roman" panose="02020603050405020304" charset="0"/>
                <a:ea typeface="黑体" panose="02010609060101010101" charset="-122"/>
                <a:cs typeface="Times New Roman" panose="02020603050405020304" charset="0"/>
                <a:sym typeface="+mn-ea"/>
              </a:rPr>
              <a:t>时间长，管道内壁腐蚀严重</a:t>
            </a:r>
          </a:p>
        </p:txBody>
      </p:sp>
      <p:sp>
        <p:nvSpPr>
          <p:cNvPr id="24" name="文本框 23"/>
          <p:cNvSpPr txBox="1"/>
          <p:nvPr/>
        </p:nvSpPr>
        <p:spPr>
          <a:xfrm>
            <a:off x="475615" y="6035675"/>
            <a:ext cx="5315585" cy="337185"/>
          </a:xfrm>
          <a:prstGeom prst="rect">
            <a:avLst/>
          </a:prstGeom>
          <a:solidFill>
            <a:schemeClr val="accent3">
              <a:lumMod val="20000"/>
              <a:lumOff val="80000"/>
            </a:schemeClr>
          </a:solidFill>
        </p:spPr>
        <p:txBody>
          <a:bodyPr wrap="square" rtlCol="0" anchor="t">
            <a:spAutoFit/>
          </a:bodyPr>
          <a:lstStyle/>
          <a:p>
            <a:pPr algn="ctr" fontAlgn="auto">
              <a:lnSpc>
                <a:spcPct val="100000"/>
              </a:lnSpc>
              <a:spcBef>
                <a:spcPts val="0"/>
              </a:spcBef>
            </a:pPr>
            <a:r>
              <a:rPr lang="zh-CN" altLang="en-US" sz="1600" dirty="0">
                <a:latin typeface="Times New Roman" panose="02020603050405020304" charset="0"/>
                <a:ea typeface="黑体" panose="02010609060101010101" charset="-122"/>
                <a:cs typeface="Times New Roman" panose="02020603050405020304" charset="0"/>
                <a:sym typeface="+mn-ea"/>
              </a:rPr>
              <a:t>滋生细菌，管道卫生性能指标差</a:t>
            </a:r>
          </a:p>
        </p:txBody>
      </p:sp>
      <p:sp>
        <p:nvSpPr>
          <p:cNvPr id="25" name="文本框 24"/>
          <p:cNvSpPr txBox="1"/>
          <p:nvPr/>
        </p:nvSpPr>
        <p:spPr>
          <a:xfrm>
            <a:off x="6555740" y="5268595"/>
            <a:ext cx="5195570" cy="337185"/>
          </a:xfrm>
          <a:prstGeom prst="rect">
            <a:avLst/>
          </a:prstGeom>
          <a:solidFill>
            <a:schemeClr val="accent6">
              <a:lumMod val="20000"/>
              <a:lumOff val="80000"/>
            </a:schemeClr>
          </a:solidFill>
        </p:spPr>
        <p:txBody>
          <a:bodyPr wrap="square" rtlCol="0" anchor="t">
            <a:spAutoFit/>
          </a:bodyPr>
          <a:lstStyle/>
          <a:p>
            <a:pPr indent="0" algn="ctr" fontAlgn="auto">
              <a:lnSpc>
                <a:spcPct val="100000"/>
              </a:lnSpc>
              <a:spcBef>
                <a:spcPts val="0"/>
              </a:spcBef>
            </a:pPr>
            <a:r>
              <a:rPr lang="zh-CN" altLang="zh-CN" sz="1600" dirty="0">
                <a:latin typeface="Times New Roman" panose="02020603050405020304" charset="0"/>
                <a:ea typeface="黑体" panose="02010609060101010101" charset="-122"/>
                <a:cs typeface="Times New Roman" panose="02020603050405020304" charset="0"/>
                <a:sym typeface="+mn-ea"/>
              </a:rPr>
              <a:t>管道单根长度</a:t>
            </a:r>
            <a:r>
              <a:rPr lang="en-US" altLang="zh-CN" sz="1600" dirty="0">
                <a:latin typeface="Times New Roman" panose="02020603050405020304" charset="0"/>
                <a:ea typeface="黑体" panose="02010609060101010101" charset="-122"/>
                <a:cs typeface="Times New Roman" panose="02020603050405020304" charset="0"/>
                <a:sym typeface="+mn-ea"/>
              </a:rPr>
              <a:t>6</a:t>
            </a:r>
            <a:r>
              <a:rPr lang="zh-CN" altLang="en-US" sz="1600" dirty="0">
                <a:latin typeface="Times New Roman" panose="02020603050405020304" charset="0"/>
                <a:ea typeface="黑体" panose="02010609060101010101" charset="-122"/>
                <a:cs typeface="Times New Roman" panose="02020603050405020304" charset="0"/>
                <a:sym typeface="+mn-ea"/>
              </a:rPr>
              <a:t>米，接口多；对地基要求高</a:t>
            </a:r>
            <a:endParaRPr lang="en-US" altLang="zh-CN" sz="1600" dirty="0">
              <a:latin typeface="Times New Roman" panose="02020603050405020304" charset="0"/>
              <a:ea typeface="黑体" panose="02010609060101010101" charset="-122"/>
              <a:cs typeface="Times New Roman" panose="02020603050405020304" charset="0"/>
              <a:sym typeface="+mn-ea"/>
            </a:endParaRPr>
          </a:p>
        </p:txBody>
      </p:sp>
      <p:sp>
        <p:nvSpPr>
          <p:cNvPr id="26" name="文本框 25"/>
          <p:cNvSpPr txBox="1"/>
          <p:nvPr/>
        </p:nvSpPr>
        <p:spPr>
          <a:xfrm>
            <a:off x="6555740" y="6035675"/>
            <a:ext cx="5195570" cy="337185"/>
          </a:xfrm>
          <a:prstGeom prst="rect">
            <a:avLst/>
          </a:prstGeom>
          <a:solidFill>
            <a:schemeClr val="accent6">
              <a:lumMod val="20000"/>
              <a:lumOff val="80000"/>
            </a:schemeClr>
          </a:solidFill>
        </p:spPr>
        <p:txBody>
          <a:bodyPr wrap="square" rtlCol="0" anchor="t">
            <a:spAutoFit/>
          </a:bodyPr>
          <a:lstStyle/>
          <a:p>
            <a:pPr algn="ctr" fontAlgn="auto">
              <a:lnSpc>
                <a:spcPct val="100000"/>
              </a:lnSpc>
              <a:spcBef>
                <a:spcPts val="0"/>
              </a:spcBef>
            </a:pPr>
            <a:r>
              <a:rPr lang="zh-CN" altLang="zh-CN" sz="1600" dirty="0">
                <a:latin typeface="Times New Roman" panose="02020603050405020304" charset="0"/>
                <a:ea typeface="黑体" panose="02010609060101010101" charset="-122"/>
                <a:cs typeface="Times New Roman" panose="02020603050405020304" charset="0"/>
                <a:sym typeface="+mn-ea"/>
              </a:rPr>
              <a:t>管道直径超过</a:t>
            </a:r>
            <a:r>
              <a:rPr lang="en-US" altLang="zh-CN" sz="1600" dirty="0">
                <a:latin typeface="Times New Roman" panose="02020603050405020304" charset="0"/>
                <a:ea typeface="黑体" panose="02010609060101010101" charset="-122"/>
                <a:cs typeface="Times New Roman" panose="02020603050405020304" charset="0"/>
                <a:sym typeface="+mn-ea"/>
              </a:rPr>
              <a:t>2</a:t>
            </a:r>
            <a:r>
              <a:rPr lang="zh-CN" altLang="en-US" sz="1600" dirty="0">
                <a:latin typeface="Times New Roman" panose="02020603050405020304" charset="0"/>
                <a:ea typeface="黑体" panose="02010609060101010101" charset="-122"/>
                <a:cs typeface="Times New Roman" panose="02020603050405020304" charset="0"/>
                <a:sym typeface="+mn-ea"/>
              </a:rPr>
              <a:t>米，管道造价高，</a:t>
            </a:r>
            <a:r>
              <a:rPr lang="zh-CN" altLang="zh-CN" sz="1600" dirty="0">
                <a:latin typeface="Times New Roman" panose="02020603050405020304" charset="0"/>
                <a:ea typeface="黑体" panose="02010609060101010101" charset="-122"/>
                <a:cs typeface="Times New Roman" panose="02020603050405020304" charset="0"/>
                <a:sym typeface="+mn-ea"/>
              </a:rPr>
              <a:t>目前最大口径做到</a:t>
            </a:r>
            <a:r>
              <a:rPr lang="en-US" altLang="zh-CN" sz="1600" dirty="0">
                <a:latin typeface="Times New Roman" panose="02020603050405020304" charset="0"/>
                <a:ea typeface="黑体" panose="02010609060101010101" charset="-122"/>
                <a:cs typeface="Times New Roman" panose="02020603050405020304" charset="0"/>
                <a:sym typeface="+mn-ea"/>
              </a:rPr>
              <a:t>3</a:t>
            </a:r>
            <a:r>
              <a:rPr lang="zh-CN" altLang="en-US" sz="1600" dirty="0">
                <a:latin typeface="Times New Roman" panose="02020603050405020304" charset="0"/>
                <a:ea typeface="黑体" panose="02010609060101010101" charset="-122"/>
                <a:cs typeface="Times New Roman" panose="02020603050405020304" charset="0"/>
                <a:sym typeface="+mn-ea"/>
              </a:rPr>
              <a:t>米</a:t>
            </a:r>
          </a:p>
        </p:txBody>
      </p:sp>
      <p:pic>
        <p:nvPicPr>
          <p:cNvPr id="4" name="Picture 1" descr="C:\Documents and Settings\Administrator\Application Data\Tencent\Users\554624321\QQ\WinTemp\RichOle\P9BURPU$WA6N])K33}3OP04.png"/>
          <p:cNvPicPr>
            <a:picLocks noChangeAspect="1" noChangeArrowheads="1"/>
          </p:cNvPicPr>
          <p:nvPr/>
        </p:nvPicPr>
        <p:blipFill>
          <a:blip r:embed="rId4" cstate="print"/>
          <a:srcRect/>
          <a:stretch>
            <a:fillRect/>
          </a:stretch>
        </p:blipFill>
        <p:spPr bwMode="auto">
          <a:xfrm>
            <a:off x="441960" y="2741930"/>
            <a:ext cx="3190875" cy="2030730"/>
          </a:xfrm>
          <a:prstGeom prst="rect">
            <a:avLst/>
          </a:prstGeom>
          <a:noFill/>
        </p:spPr>
      </p:pic>
      <p:pic>
        <p:nvPicPr>
          <p:cNvPr id="2" name="Picture 1" descr="G:\2018杂项\2018\加纳\与铸铁管对比\铸铁管照片2.jpg"/>
          <p:cNvPicPr>
            <a:picLocks noChangeAspect="1" noChangeArrowheads="1"/>
          </p:cNvPicPr>
          <p:nvPr/>
        </p:nvPicPr>
        <p:blipFill>
          <a:blip r:embed="rId5" cstate="print"/>
          <a:srcRect/>
          <a:stretch>
            <a:fillRect/>
          </a:stretch>
        </p:blipFill>
        <p:spPr bwMode="auto">
          <a:xfrm>
            <a:off x="3832225" y="2710180"/>
            <a:ext cx="2635250" cy="2062480"/>
          </a:xfrm>
          <a:prstGeom prst="rect">
            <a:avLst/>
          </a:prstGeom>
          <a:noFill/>
        </p:spPr>
      </p:pic>
      <p:pic>
        <p:nvPicPr>
          <p:cNvPr id="3" name="图片 2"/>
          <p:cNvPicPr>
            <a:picLocks noChangeAspect="1"/>
          </p:cNvPicPr>
          <p:nvPr/>
        </p:nvPicPr>
        <p:blipFill>
          <a:blip r:embed="rId6"/>
          <a:stretch>
            <a:fillRect/>
          </a:stretch>
        </p:blipFill>
        <p:spPr>
          <a:xfrm>
            <a:off x="7683500" y="2745105"/>
            <a:ext cx="2693035" cy="2027555"/>
          </a:xfrm>
          <a:prstGeom prst="rect">
            <a:avLst/>
          </a:prstGeom>
        </p:spPr>
      </p:pic>
    </p:spTree>
    <p:custDataLst>
      <p:tags r:id="rId1"/>
    </p:custData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1540294" y="141724"/>
            <a:ext cx="2142490" cy="368935"/>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anose="020B0604020202020204" pitchFamily="34" charset="0"/>
              <a:buNone/>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algn="ctr"/>
            <a:r>
              <a:rPr lang="zh-CN" altLang="en-US" sz="2400" dirty="0">
                <a:solidFill>
                  <a:schemeClr val="tx1"/>
                </a:solidFill>
                <a:latin typeface="黑体" panose="02010609060101010101" charset="-122"/>
                <a:ea typeface="黑体" panose="02010609060101010101" charset="-122"/>
                <a:cs typeface="Arial" panose="020B0604020202020204" pitchFamily="34" charset="0"/>
                <a:sym typeface="+mn-ea"/>
              </a:rPr>
              <a:t>行业痛点及现状</a:t>
            </a:r>
            <a:endParaRPr lang="zh-CN" altLang="en-US" sz="2400" dirty="0">
              <a:solidFill>
                <a:schemeClr val="tx1"/>
              </a:solidFill>
              <a:latin typeface="黑体" panose="02010609060101010101" charset="-122"/>
              <a:ea typeface="黑体" panose="02010609060101010101" charset="-122"/>
              <a:cs typeface="Arial" panose="020B0604020202020204" pitchFamily="34" charset="0"/>
            </a:endParaRPr>
          </a:p>
        </p:txBody>
      </p:sp>
      <p:grpSp>
        <p:nvGrpSpPr>
          <p:cNvPr id="7" name="组合 6"/>
          <p:cNvGrpSpPr/>
          <p:nvPr/>
        </p:nvGrpSpPr>
        <p:grpSpPr>
          <a:xfrm>
            <a:off x="173355" y="164465"/>
            <a:ext cx="774065" cy="331470"/>
            <a:chOff x="0" y="341"/>
            <a:chExt cx="1219" cy="522"/>
          </a:xfrm>
        </p:grpSpPr>
        <p:sp>
          <p:nvSpPr>
            <p:cNvPr id="17" name="矩形 16"/>
            <p:cNvSpPr/>
            <p:nvPr/>
          </p:nvSpPr>
          <p:spPr>
            <a:xfrm>
              <a:off x="477" y="341"/>
              <a:ext cx="742" cy="1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8" name="矩形 7"/>
            <p:cNvSpPr/>
            <p:nvPr/>
          </p:nvSpPr>
          <p:spPr>
            <a:xfrm>
              <a:off x="273" y="513"/>
              <a:ext cx="742" cy="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6" name="矩形 15"/>
            <p:cNvSpPr/>
            <p:nvPr/>
          </p:nvSpPr>
          <p:spPr>
            <a:xfrm>
              <a:off x="0" y="685"/>
              <a:ext cx="742" cy="178"/>
            </a:xfrm>
            <a:prstGeom prst="rect">
              <a:avLst/>
            </a:prstGeom>
            <a:solidFill>
              <a:srgbClr val="04A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cxnSp>
        <p:nvCxnSpPr>
          <p:cNvPr id="21" name="直接连接符 20"/>
          <p:cNvCxnSpPr/>
          <p:nvPr/>
        </p:nvCxnSpPr>
        <p:spPr>
          <a:xfrm>
            <a:off x="4276090" y="326390"/>
            <a:ext cx="6997065" cy="0"/>
          </a:xfrm>
          <a:prstGeom prst="line">
            <a:avLst/>
          </a:prstGeom>
          <a:ln w="101600">
            <a:solidFill>
              <a:srgbClr val="2F5595"/>
            </a:solidFill>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393065" y="672465"/>
            <a:ext cx="1986915" cy="398780"/>
          </a:xfrm>
          <a:prstGeom prst="rect">
            <a:avLst/>
          </a:prstGeom>
        </p:spPr>
        <p:txBody>
          <a:bodyPr wrap="square">
            <a:spAutoFit/>
          </a:bodyPr>
          <a:lstStyle/>
          <a:p>
            <a:pPr indent="457200" fontAlgn="auto">
              <a:lnSpc>
                <a:spcPct val="100000"/>
              </a:lnSpc>
              <a:spcBef>
                <a:spcPts val="600"/>
              </a:spcBef>
            </a:pPr>
            <a:r>
              <a:rPr lang="zh-CN" altLang="en-US" sz="2000" dirty="0">
                <a:latin typeface="黑体" panose="02010609060101010101" charset="-122"/>
                <a:ea typeface="黑体" panose="02010609060101010101" charset="-122"/>
                <a:sym typeface="+mn-ea"/>
              </a:rPr>
              <a:t>钢管</a:t>
            </a:r>
            <a:r>
              <a:rPr lang="en-US" altLang="zh-CN" sz="2000" dirty="0">
                <a:latin typeface="黑体" panose="02010609060101010101" charset="-122"/>
                <a:ea typeface="黑体" panose="02010609060101010101" charset="-122"/>
                <a:sym typeface="+mn-ea"/>
              </a:rPr>
              <a:t>(SP)</a:t>
            </a:r>
            <a:r>
              <a:rPr sz="2000" dirty="0">
                <a:latin typeface="黑体" panose="02010609060101010101" charset="-122"/>
                <a:ea typeface="黑体" panose="02010609060101010101" charset="-122"/>
                <a:cs typeface="黑体" panose="02010609060101010101" charset="-122"/>
                <a:sym typeface="+mn-ea"/>
              </a:rPr>
              <a:t> </a:t>
            </a:r>
          </a:p>
        </p:txBody>
      </p:sp>
      <p:grpSp>
        <p:nvGrpSpPr>
          <p:cNvPr id="107" name="组合 106"/>
          <p:cNvGrpSpPr/>
          <p:nvPr/>
        </p:nvGrpSpPr>
        <p:grpSpPr>
          <a:xfrm>
            <a:off x="566420" y="749300"/>
            <a:ext cx="251460" cy="245110"/>
            <a:chOff x="2611" y="2934"/>
            <a:chExt cx="798" cy="778"/>
          </a:xfrm>
        </p:grpSpPr>
        <p:sp>
          <p:nvSpPr>
            <p:cNvPr id="108" name="任意多边形 107"/>
            <p:cNvSpPr/>
            <p:nvPr/>
          </p:nvSpPr>
          <p:spPr>
            <a:xfrm>
              <a:off x="2722" y="3061"/>
              <a:ext cx="557" cy="525"/>
            </a:xfrm>
            <a:custGeom>
              <a:avLst/>
              <a:gdLst>
                <a:gd name="connisteX0" fmla="*/ 0 w 353695"/>
                <a:gd name="connsiteY0" fmla="*/ 0 h 333375"/>
                <a:gd name="connisteX1" fmla="*/ 4445 w 353695"/>
                <a:gd name="connsiteY1" fmla="*/ 333375 h 333375"/>
                <a:gd name="connisteX2" fmla="*/ 353695 w 353695"/>
                <a:gd name="connsiteY2" fmla="*/ 333375 h 333375"/>
                <a:gd name="connisteX3" fmla="*/ 139065 w 353695"/>
                <a:gd name="connsiteY3" fmla="*/ 238125 h 333375"/>
                <a:gd name="connisteX4" fmla="*/ 0 w 353695"/>
                <a:gd name="connsiteY4" fmla="*/ 0 h 333375"/>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353695" h="333375">
                  <a:moveTo>
                    <a:pt x="0" y="0"/>
                  </a:moveTo>
                  <a:lnTo>
                    <a:pt x="4445" y="333375"/>
                  </a:lnTo>
                  <a:lnTo>
                    <a:pt x="353695" y="333375"/>
                  </a:lnTo>
                  <a:lnTo>
                    <a:pt x="139065" y="238125"/>
                  </a:lnTo>
                  <a:lnTo>
                    <a:pt x="0" y="0"/>
                  </a:lnTo>
                  <a:close/>
                </a:path>
              </a:pathLst>
            </a:custGeom>
            <a:gradFill>
              <a:gsLst>
                <a:gs pos="25000">
                  <a:schemeClr val="accent1">
                    <a:lumMod val="5000"/>
                    <a:lumOff val="95000"/>
                  </a:schemeClr>
                </a:gs>
                <a:gs pos="56000">
                  <a:schemeClr val="bg1">
                    <a:lumMod val="85000"/>
                  </a:schemeClr>
                </a:gs>
                <a:gs pos="72000">
                  <a:schemeClr val="bg1">
                    <a:lumMod val="75000"/>
                  </a:schemeClr>
                </a:gs>
                <a:gs pos="100000">
                  <a:schemeClr val="bg1">
                    <a:lumMod val="50000"/>
                  </a:schemeClr>
                </a:gs>
              </a:gsLst>
              <a:lin ang="63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09" name="图文框 108"/>
            <p:cNvSpPr/>
            <p:nvPr/>
          </p:nvSpPr>
          <p:spPr>
            <a:xfrm>
              <a:off x="2611" y="2934"/>
              <a:ext cx="798" cy="779"/>
            </a:xfrm>
            <a:prstGeom prst="frame">
              <a:avLst/>
            </a:prstGeom>
            <a:solidFill>
              <a:schemeClr val="accent1">
                <a:lumMod val="75000"/>
              </a:schemeClr>
            </a:solidFill>
            <a:ln w="444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grpSp>
      <p:sp>
        <p:nvSpPr>
          <p:cNvPr id="15" name="文本框 14"/>
          <p:cNvSpPr txBox="1"/>
          <p:nvPr/>
        </p:nvSpPr>
        <p:spPr>
          <a:xfrm>
            <a:off x="287655" y="1109980"/>
            <a:ext cx="784225" cy="553085"/>
          </a:xfrm>
          <a:prstGeom prst="rect">
            <a:avLst/>
          </a:prstGeom>
          <a:noFill/>
        </p:spPr>
        <p:txBody>
          <a:bodyPr wrap="square" rtlCol="0" anchor="t">
            <a:spAutoFit/>
          </a:bodyPr>
          <a:lstStyle/>
          <a:p>
            <a:pPr algn="ctr">
              <a:lnSpc>
                <a:spcPct val="150000"/>
              </a:lnSpc>
              <a:spcBef>
                <a:spcPts val="0"/>
              </a:spcBef>
            </a:pPr>
            <a:r>
              <a:rPr lang="en-US" altLang="zh-CN" sz="2000" b="1" dirty="0">
                <a:solidFill>
                  <a:srgbClr val="C00000"/>
                </a:solidFill>
                <a:latin typeface="Times New Roman" panose="02020603050405020304" charset="0"/>
                <a:ea typeface="黑体" panose="02010609060101010101" charset="-122"/>
                <a:cs typeface="Times New Roman" panose="02020603050405020304" charset="0"/>
                <a:sym typeface="+mn-ea"/>
              </a:rPr>
              <a:t>SP</a:t>
            </a:r>
          </a:p>
        </p:txBody>
      </p:sp>
      <p:sp>
        <p:nvSpPr>
          <p:cNvPr id="18" name="文本框 17"/>
          <p:cNvSpPr txBox="1"/>
          <p:nvPr/>
        </p:nvSpPr>
        <p:spPr>
          <a:xfrm>
            <a:off x="1546860" y="1214120"/>
            <a:ext cx="9485630" cy="460375"/>
          </a:xfrm>
          <a:prstGeom prst="rect">
            <a:avLst/>
          </a:prstGeom>
          <a:noFill/>
        </p:spPr>
        <p:txBody>
          <a:bodyPr wrap="square" rtlCol="0" anchor="t">
            <a:spAutoFit/>
          </a:bodyPr>
          <a:lstStyle/>
          <a:p>
            <a:pPr>
              <a:lnSpc>
                <a:spcPct val="150000"/>
              </a:lnSpc>
              <a:spcBef>
                <a:spcPts val="0"/>
              </a:spcBef>
            </a:pPr>
            <a:r>
              <a:rPr lang="zh-CN" altLang="en-US" sz="1600" dirty="0">
                <a:latin typeface="Times New Roman" panose="02020603050405020304" charset="0"/>
                <a:sym typeface="+mn-ea"/>
              </a:rPr>
              <a:t>钢管可以做到</a:t>
            </a:r>
            <a:r>
              <a:rPr lang="en-US" altLang="zh-CN" sz="1600" dirty="0">
                <a:latin typeface="Times New Roman" panose="02020603050405020304" charset="0"/>
                <a:sym typeface="+mn-ea"/>
              </a:rPr>
              <a:t>5</a:t>
            </a:r>
            <a:r>
              <a:rPr lang="zh-CN" altLang="en-US" sz="1600" dirty="0">
                <a:latin typeface="Times New Roman" panose="02020603050405020304" charset="0"/>
                <a:sym typeface="+mn-ea"/>
              </a:rPr>
              <a:t>米直径，但管道的设备投资比较大。管道的连接费用高，管道施工速度慢。</a:t>
            </a:r>
          </a:p>
        </p:txBody>
      </p:sp>
      <p:sp>
        <p:nvSpPr>
          <p:cNvPr id="19" name="椭圆 18"/>
          <p:cNvSpPr/>
          <p:nvPr/>
        </p:nvSpPr>
        <p:spPr>
          <a:xfrm>
            <a:off x="1226820" y="1343660"/>
            <a:ext cx="165100" cy="171450"/>
          </a:xfrm>
          <a:prstGeom prst="ellipse">
            <a:avLst/>
          </a:prstGeom>
          <a:solidFill>
            <a:schemeClr val="bg1"/>
          </a:solidFill>
          <a:ln w="28575" cmpd="sng">
            <a:solidFill>
              <a:schemeClr val="accent6">
                <a:lumMod val="75000"/>
              </a:schemeClr>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20" name="文本框 19"/>
          <p:cNvSpPr txBox="1"/>
          <p:nvPr/>
        </p:nvSpPr>
        <p:spPr>
          <a:xfrm>
            <a:off x="1546860" y="1861820"/>
            <a:ext cx="9671685" cy="460375"/>
          </a:xfrm>
          <a:prstGeom prst="rect">
            <a:avLst/>
          </a:prstGeom>
          <a:noFill/>
        </p:spPr>
        <p:txBody>
          <a:bodyPr wrap="square" rtlCol="0" anchor="t">
            <a:spAutoFit/>
          </a:bodyPr>
          <a:lstStyle/>
          <a:p>
            <a:pPr>
              <a:lnSpc>
                <a:spcPct val="150000"/>
              </a:lnSpc>
              <a:spcBef>
                <a:spcPts val="0"/>
              </a:spcBef>
            </a:pPr>
            <a:r>
              <a:rPr lang="zh-CN" sz="1600" dirty="0">
                <a:latin typeface="Times New Roman" panose="02020603050405020304" charset="0"/>
                <a:ea typeface="黑体" panose="02010609060101010101" charset="-122"/>
                <a:cs typeface="Times New Roman" panose="02020603050405020304" charset="0"/>
                <a:sym typeface="+mn-ea"/>
              </a:rPr>
              <a:t>钢管的耐内压没问题，但大口径的管道要采用加肋的方式来提高管道的耐外压能力</a:t>
            </a:r>
            <a:r>
              <a:rPr sz="1600" dirty="0">
                <a:latin typeface="Times New Roman" panose="02020603050405020304" charset="0"/>
                <a:ea typeface="黑体" panose="02010609060101010101" charset="-122"/>
                <a:cs typeface="Times New Roman" panose="02020603050405020304" charset="0"/>
                <a:sym typeface="+mn-ea"/>
              </a:rPr>
              <a:t>。</a:t>
            </a:r>
          </a:p>
        </p:txBody>
      </p:sp>
      <p:sp>
        <p:nvSpPr>
          <p:cNvPr id="22" name="椭圆 21"/>
          <p:cNvSpPr/>
          <p:nvPr/>
        </p:nvSpPr>
        <p:spPr>
          <a:xfrm>
            <a:off x="1226820" y="2021840"/>
            <a:ext cx="165100" cy="171450"/>
          </a:xfrm>
          <a:prstGeom prst="ellipse">
            <a:avLst/>
          </a:prstGeom>
          <a:solidFill>
            <a:schemeClr val="bg1"/>
          </a:solidFill>
          <a:ln w="28575" cmpd="sng">
            <a:solidFill>
              <a:schemeClr val="accent6">
                <a:lumMod val="75000"/>
              </a:schemeClr>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23" name="文本框 22"/>
          <p:cNvSpPr txBox="1"/>
          <p:nvPr/>
        </p:nvSpPr>
        <p:spPr>
          <a:xfrm>
            <a:off x="476250" y="5847080"/>
            <a:ext cx="5314950" cy="398780"/>
          </a:xfrm>
          <a:prstGeom prst="rect">
            <a:avLst/>
          </a:prstGeom>
          <a:solidFill>
            <a:schemeClr val="accent3">
              <a:lumMod val="20000"/>
              <a:lumOff val="80000"/>
            </a:schemeClr>
          </a:solidFill>
        </p:spPr>
        <p:txBody>
          <a:bodyPr wrap="square" rtlCol="0" anchor="t">
            <a:spAutoFit/>
          </a:bodyPr>
          <a:lstStyle/>
          <a:p>
            <a:pPr indent="0" algn="ctr" fontAlgn="auto">
              <a:lnSpc>
                <a:spcPct val="100000"/>
              </a:lnSpc>
              <a:spcBef>
                <a:spcPts val="0"/>
              </a:spcBef>
            </a:pPr>
            <a:r>
              <a:rPr lang="zh-CN" altLang="zh-CN" sz="2000" dirty="0">
                <a:latin typeface="Times New Roman" panose="02020603050405020304" charset="0"/>
                <a:ea typeface="黑体" panose="02010609060101010101" charset="-122"/>
                <a:cs typeface="Times New Roman" panose="02020603050405020304" charset="0"/>
                <a:sym typeface="+mn-ea"/>
              </a:rPr>
              <a:t>管道连接施工慢，施工费用高</a:t>
            </a:r>
          </a:p>
        </p:txBody>
      </p:sp>
      <p:sp>
        <p:nvSpPr>
          <p:cNvPr id="25" name="文本框 24"/>
          <p:cNvSpPr txBox="1"/>
          <p:nvPr/>
        </p:nvSpPr>
        <p:spPr>
          <a:xfrm>
            <a:off x="6555740" y="5847080"/>
            <a:ext cx="5195570" cy="398780"/>
          </a:xfrm>
          <a:prstGeom prst="rect">
            <a:avLst/>
          </a:prstGeom>
          <a:solidFill>
            <a:schemeClr val="accent6">
              <a:lumMod val="20000"/>
              <a:lumOff val="80000"/>
            </a:schemeClr>
          </a:solidFill>
        </p:spPr>
        <p:txBody>
          <a:bodyPr wrap="square" rtlCol="0" anchor="t">
            <a:spAutoFit/>
          </a:bodyPr>
          <a:lstStyle/>
          <a:p>
            <a:pPr indent="0" algn="ctr" fontAlgn="auto">
              <a:lnSpc>
                <a:spcPct val="100000"/>
              </a:lnSpc>
              <a:spcBef>
                <a:spcPts val="0"/>
              </a:spcBef>
            </a:pPr>
            <a:r>
              <a:rPr lang="zh-CN" altLang="zh-CN" sz="2000" dirty="0">
                <a:latin typeface="Times New Roman" panose="02020603050405020304" charset="0"/>
                <a:ea typeface="黑体" panose="02010609060101010101" charset="-122"/>
                <a:cs typeface="Times New Roman" panose="02020603050405020304" charset="0"/>
                <a:sym typeface="+mn-ea"/>
              </a:rPr>
              <a:t>管道要做内外防腐处理，接口处容易腐蚀</a:t>
            </a:r>
          </a:p>
        </p:txBody>
      </p:sp>
      <p:pic>
        <p:nvPicPr>
          <p:cNvPr id="2" name="图片 1"/>
          <p:cNvPicPr>
            <a:picLocks noChangeAspect="1"/>
          </p:cNvPicPr>
          <p:nvPr/>
        </p:nvPicPr>
        <p:blipFill>
          <a:blip r:embed="rId4"/>
          <a:stretch>
            <a:fillRect/>
          </a:stretch>
        </p:blipFill>
        <p:spPr>
          <a:xfrm>
            <a:off x="1049020" y="2743200"/>
            <a:ext cx="3571875" cy="2799715"/>
          </a:xfrm>
          <a:prstGeom prst="rect">
            <a:avLst/>
          </a:prstGeom>
        </p:spPr>
      </p:pic>
      <p:pic>
        <p:nvPicPr>
          <p:cNvPr id="3" name="图片 2"/>
          <p:cNvPicPr>
            <a:picLocks noChangeAspect="1"/>
          </p:cNvPicPr>
          <p:nvPr/>
        </p:nvPicPr>
        <p:blipFill>
          <a:blip r:embed="rId5"/>
          <a:stretch>
            <a:fillRect/>
          </a:stretch>
        </p:blipFill>
        <p:spPr>
          <a:xfrm>
            <a:off x="5033010" y="2743200"/>
            <a:ext cx="2992755" cy="2793365"/>
          </a:xfrm>
          <a:prstGeom prst="rect">
            <a:avLst/>
          </a:prstGeom>
        </p:spPr>
      </p:pic>
      <p:pic>
        <p:nvPicPr>
          <p:cNvPr id="4" name="图片 3"/>
          <p:cNvPicPr>
            <a:picLocks noChangeAspect="1"/>
          </p:cNvPicPr>
          <p:nvPr/>
        </p:nvPicPr>
        <p:blipFill>
          <a:blip r:embed="rId6"/>
          <a:stretch>
            <a:fillRect/>
          </a:stretch>
        </p:blipFill>
        <p:spPr>
          <a:xfrm>
            <a:off x="8369300" y="2743200"/>
            <a:ext cx="2903855" cy="2792730"/>
          </a:xfrm>
          <a:prstGeom prst="rect">
            <a:avLst/>
          </a:prstGeom>
        </p:spPr>
      </p:pic>
    </p:spTree>
    <p:custDataLst>
      <p:tags r:id="rId1"/>
    </p:custData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1612049" y="127119"/>
            <a:ext cx="2142490" cy="368935"/>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anose="020B0604020202020204" pitchFamily="34" charset="0"/>
              <a:buNone/>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algn="ctr"/>
            <a:r>
              <a:rPr lang="zh-CN" altLang="en-US" sz="2400" dirty="0">
                <a:solidFill>
                  <a:schemeClr val="tx1"/>
                </a:solidFill>
                <a:latin typeface="黑体" panose="02010609060101010101" charset="-122"/>
                <a:ea typeface="黑体" panose="02010609060101010101" charset="-122"/>
                <a:cs typeface="Arial" panose="020B0604020202020204" pitchFamily="34" charset="0"/>
                <a:sym typeface="+mn-ea"/>
              </a:rPr>
              <a:t>行业痛点及现状</a:t>
            </a:r>
            <a:endParaRPr lang="zh-CN" altLang="en-US" sz="2400" dirty="0">
              <a:solidFill>
                <a:schemeClr val="tx1"/>
              </a:solidFill>
              <a:latin typeface="黑体" panose="02010609060101010101" charset="-122"/>
              <a:ea typeface="黑体" panose="02010609060101010101" charset="-122"/>
              <a:cs typeface="Arial" panose="020B0604020202020204" pitchFamily="34" charset="0"/>
            </a:endParaRPr>
          </a:p>
        </p:txBody>
      </p:sp>
      <p:grpSp>
        <p:nvGrpSpPr>
          <p:cNvPr id="7" name="组合 6"/>
          <p:cNvGrpSpPr/>
          <p:nvPr/>
        </p:nvGrpSpPr>
        <p:grpSpPr>
          <a:xfrm>
            <a:off x="173355" y="164465"/>
            <a:ext cx="774065" cy="331470"/>
            <a:chOff x="0" y="341"/>
            <a:chExt cx="1219" cy="522"/>
          </a:xfrm>
        </p:grpSpPr>
        <p:sp>
          <p:nvSpPr>
            <p:cNvPr id="17" name="矩形 16"/>
            <p:cNvSpPr/>
            <p:nvPr/>
          </p:nvSpPr>
          <p:spPr>
            <a:xfrm>
              <a:off x="477" y="341"/>
              <a:ext cx="742" cy="1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8" name="矩形 7"/>
            <p:cNvSpPr/>
            <p:nvPr/>
          </p:nvSpPr>
          <p:spPr>
            <a:xfrm>
              <a:off x="273" y="513"/>
              <a:ext cx="742" cy="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6" name="矩形 15"/>
            <p:cNvSpPr/>
            <p:nvPr/>
          </p:nvSpPr>
          <p:spPr>
            <a:xfrm>
              <a:off x="0" y="685"/>
              <a:ext cx="742" cy="178"/>
            </a:xfrm>
            <a:prstGeom prst="rect">
              <a:avLst/>
            </a:prstGeom>
            <a:solidFill>
              <a:srgbClr val="04A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cxnSp>
        <p:nvCxnSpPr>
          <p:cNvPr id="21" name="直接连接符 20"/>
          <p:cNvCxnSpPr/>
          <p:nvPr/>
        </p:nvCxnSpPr>
        <p:spPr>
          <a:xfrm>
            <a:off x="4549775" y="340360"/>
            <a:ext cx="6997065" cy="0"/>
          </a:xfrm>
          <a:prstGeom prst="line">
            <a:avLst/>
          </a:prstGeom>
          <a:ln w="101600">
            <a:solidFill>
              <a:srgbClr val="2F5595"/>
            </a:solidFill>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393065" y="672465"/>
            <a:ext cx="11646535" cy="398780"/>
          </a:xfrm>
          <a:prstGeom prst="rect">
            <a:avLst/>
          </a:prstGeom>
        </p:spPr>
        <p:txBody>
          <a:bodyPr wrap="square">
            <a:spAutoFit/>
          </a:bodyPr>
          <a:lstStyle/>
          <a:p>
            <a:pPr indent="457200" fontAlgn="auto">
              <a:lnSpc>
                <a:spcPct val="100000"/>
              </a:lnSpc>
              <a:spcBef>
                <a:spcPts val="600"/>
              </a:spcBef>
            </a:pPr>
            <a:r>
              <a:rPr lang="zh-CN" altLang="en-US" sz="2000" dirty="0">
                <a:latin typeface="黑体" panose="02010609060101010101" charset="-122"/>
                <a:ea typeface="黑体" panose="02010609060101010101" charset="-122"/>
                <a:sym typeface="+mn-ea"/>
              </a:rPr>
              <a:t>玻璃钢夹砂管</a:t>
            </a:r>
            <a:r>
              <a:rPr lang="en-US" altLang="zh-CN" sz="2000" dirty="0">
                <a:latin typeface="黑体" panose="02010609060101010101" charset="-122"/>
                <a:ea typeface="黑体" panose="02010609060101010101" charset="-122"/>
                <a:sym typeface="+mn-ea"/>
              </a:rPr>
              <a:t>(FRPMP)</a:t>
            </a:r>
            <a:r>
              <a:rPr sz="2000" dirty="0">
                <a:latin typeface="黑体" panose="02010609060101010101" charset="-122"/>
                <a:ea typeface="黑体" panose="02010609060101010101" charset="-122"/>
                <a:cs typeface="黑体" panose="02010609060101010101" charset="-122"/>
                <a:sym typeface="+mn-ea"/>
              </a:rPr>
              <a:t> </a:t>
            </a:r>
          </a:p>
        </p:txBody>
      </p:sp>
      <p:grpSp>
        <p:nvGrpSpPr>
          <p:cNvPr id="107" name="组合 106"/>
          <p:cNvGrpSpPr/>
          <p:nvPr/>
        </p:nvGrpSpPr>
        <p:grpSpPr>
          <a:xfrm>
            <a:off x="566420" y="749300"/>
            <a:ext cx="251460" cy="245110"/>
            <a:chOff x="2611" y="2934"/>
            <a:chExt cx="798" cy="778"/>
          </a:xfrm>
        </p:grpSpPr>
        <p:sp>
          <p:nvSpPr>
            <p:cNvPr id="108" name="任意多边形 107"/>
            <p:cNvSpPr/>
            <p:nvPr/>
          </p:nvSpPr>
          <p:spPr>
            <a:xfrm>
              <a:off x="2722" y="3061"/>
              <a:ext cx="557" cy="525"/>
            </a:xfrm>
            <a:custGeom>
              <a:avLst/>
              <a:gdLst>
                <a:gd name="connisteX0" fmla="*/ 0 w 353695"/>
                <a:gd name="connsiteY0" fmla="*/ 0 h 333375"/>
                <a:gd name="connisteX1" fmla="*/ 4445 w 353695"/>
                <a:gd name="connsiteY1" fmla="*/ 333375 h 333375"/>
                <a:gd name="connisteX2" fmla="*/ 353695 w 353695"/>
                <a:gd name="connsiteY2" fmla="*/ 333375 h 333375"/>
                <a:gd name="connisteX3" fmla="*/ 139065 w 353695"/>
                <a:gd name="connsiteY3" fmla="*/ 238125 h 333375"/>
                <a:gd name="connisteX4" fmla="*/ 0 w 353695"/>
                <a:gd name="connsiteY4" fmla="*/ 0 h 333375"/>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353695" h="333375">
                  <a:moveTo>
                    <a:pt x="0" y="0"/>
                  </a:moveTo>
                  <a:lnTo>
                    <a:pt x="4445" y="333375"/>
                  </a:lnTo>
                  <a:lnTo>
                    <a:pt x="353695" y="333375"/>
                  </a:lnTo>
                  <a:lnTo>
                    <a:pt x="139065" y="238125"/>
                  </a:lnTo>
                  <a:lnTo>
                    <a:pt x="0" y="0"/>
                  </a:lnTo>
                  <a:close/>
                </a:path>
              </a:pathLst>
            </a:custGeom>
            <a:gradFill>
              <a:gsLst>
                <a:gs pos="25000">
                  <a:schemeClr val="accent1">
                    <a:lumMod val="5000"/>
                    <a:lumOff val="95000"/>
                  </a:schemeClr>
                </a:gs>
                <a:gs pos="56000">
                  <a:schemeClr val="bg1">
                    <a:lumMod val="85000"/>
                  </a:schemeClr>
                </a:gs>
                <a:gs pos="72000">
                  <a:schemeClr val="bg1">
                    <a:lumMod val="75000"/>
                  </a:schemeClr>
                </a:gs>
                <a:gs pos="100000">
                  <a:schemeClr val="bg1">
                    <a:lumMod val="50000"/>
                  </a:schemeClr>
                </a:gs>
              </a:gsLst>
              <a:lin ang="63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09" name="图文框 108"/>
            <p:cNvSpPr/>
            <p:nvPr/>
          </p:nvSpPr>
          <p:spPr>
            <a:xfrm>
              <a:off x="2611" y="2934"/>
              <a:ext cx="798" cy="779"/>
            </a:xfrm>
            <a:prstGeom prst="frame">
              <a:avLst/>
            </a:prstGeom>
            <a:solidFill>
              <a:schemeClr val="accent1">
                <a:lumMod val="75000"/>
              </a:schemeClr>
            </a:solidFill>
            <a:ln w="444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grpSp>
      <p:sp>
        <p:nvSpPr>
          <p:cNvPr id="15" name="文本框 14"/>
          <p:cNvSpPr txBox="1"/>
          <p:nvPr/>
        </p:nvSpPr>
        <p:spPr>
          <a:xfrm>
            <a:off x="287655" y="1109980"/>
            <a:ext cx="1471930" cy="829945"/>
          </a:xfrm>
          <a:prstGeom prst="rect">
            <a:avLst/>
          </a:prstGeom>
          <a:noFill/>
        </p:spPr>
        <p:txBody>
          <a:bodyPr wrap="square" rtlCol="0" anchor="t">
            <a:spAutoFit/>
          </a:bodyPr>
          <a:lstStyle/>
          <a:p>
            <a:pPr algn="ctr">
              <a:lnSpc>
                <a:spcPct val="150000"/>
              </a:lnSpc>
              <a:spcBef>
                <a:spcPts val="0"/>
              </a:spcBef>
            </a:pPr>
            <a:r>
              <a:rPr lang="en-US" altLang="zh-CN" sz="3200" b="1" dirty="0">
                <a:solidFill>
                  <a:srgbClr val="C00000"/>
                </a:solidFill>
                <a:latin typeface="Times New Roman" panose="02020603050405020304" charset="0"/>
                <a:ea typeface="黑体" panose="02010609060101010101" charset="-122"/>
                <a:cs typeface="Times New Roman" panose="02020603050405020304" charset="0"/>
                <a:sym typeface="+mn-ea"/>
              </a:rPr>
              <a:t>FRP</a:t>
            </a:r>
          </a:p>
        </p:txBody>
      </p:sp>
      <p:sp>
        <p:nvSpPr>
          <p:cNvPr id="18" name="文本框 17"/>
          <p:cNvSpPr txBox="1"/>
          <p:nvPr/>
        </p:nvSpPr>
        <p:spPr>
          <a:xfrm>
            <a:off x="2168525" y="1200785"/>
            <a:ext cx="9378315" cy="553085"/>
          </a:xfrm>
          <a:prstGeom prst="rect">
            <a:avLst/>
          </a:prstGeom>
          <a:noFill/>
        </p:spPr>
        <p:txBody>
          <a:bodyPr wrap="square" rtlCol="0" anchor="t">
            <a:spAutoFit/>
          </a:bodyPr>
          <a:lstStyle/>
          <a:p>
            <a:pPr>
              <a:lnSpc>
                <a:spcPct val="150000"/>
              </a:lnSpc>
              <a:spcBef>
                <a:spcPts val="0"/>
              </a:spcBef>
            </a:pPr>
            <a:r>
              <a:rPr sz="2000" dirty="0">
                <a:latin typeface="Times New Roman" panose="02020603050405020304" charset="0"/>
                <a:sym typeface="+mn-ea"/>
              </a:rPr>
              <a:t>玻璃钢 Fiber Reinforced Plastics</a:t>
            </a:r>
            <a:r>
              <a:rPr lang="zh-CN" altLang="en-US" sz="2000" dirty="0">
                <a:latin typeface="Times New Roman" panose="02020603050405020304" charset="0"/>
                <a:sym typeface="+mn-ea"/>
              </a:rPr>
              <a:t>。</a:t>
            </a:r>
            <a:endParaRPr lang="en-US" altLang="zh-CN" sz="2000" dirty="0">
              <a:latin typeface="Times New Roman" panose="02020603050405020304" charset="0"/>
              <a:ea typeface="黑体" panose="02010609060101010101" charset="-122"/>
              <a:cs typeface="Times New Roman" panose="02020603050405020304" charset="0"/>
              <a:sym typeface="+mn-ea"/>
            </a:endParaRPr>
          </a:p>
        </p:txBody>
      </p:sp>
      <p:sp>
        <p:nvSpPr>
          <p:cNvPr id="19" name="椭圆 18"/>
          <p:cNvSpPr/>
          <p:nvPr/>
        </p:nvSpPr>
        <p:spPr>
          <a:xfrm>
            <a:off x="1881505" y="1423670"/>
            <a:ext cx="165100" cy="171450"/>
          </a:xfrm>
          <a:prstGeom prst="ellipse">
            <a:avLst/>
          </a:prstGeom>
          <a:solidFill>
            <a:schemeClr val="bg1"/>
          </a:solidFill>
          <a:ln w="28575" cmpd="sng">
            <a:solidFill>
              <a:schemeClr val="accent6">
                <a:lumMod val="75000"/>
              </a:schemeClr>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20" name="文本框 19"/>
          <p:cNvSpPr txBox="1"/>
          <p:nvPr/>
        </p:nvSpPr>
        <p:spPr>
          <a:xfrm>
            <a:off x="2168525" y="1976755"/>
            <a:ext cx="9671685" cy="706755"/>
          </a:xfrm>
          <a:prstGeom prst="rect">
            <a:avLst/>
          </a:prstGeom>
          <a:noFill/>
        </p:spPr>
        <p:txBody>
          <a:bodyPr wrap="square" rtlCol="0" anchor="t">
            <a:spAutoFit/>
          </a:bodyPr>
          <a:lstStyle/>
          <a:p>
            <a:pPr fontAlgn="auto">
              <a:lnSpc>
                <a:spcPct val="100000"/>
              </a:lnSpc>
              <a:spcBef>
                <a:spcPts val="0"/>
              </a:spcBef>
            </a:pPr>
            <a:r>
              <a:rPr sz="2000" dirty="0" err="1">
                <a:latin typeface="Times New Roman" panose="02020603050405020304" charset="0"/>
                <a:ea typeface="黑体" panose="02010609060101010101" charset="-122"/>
                <a:cs typeface="Times New Roman" panose="02020603050405020304" charset="0"/>
                <a:sym typeface="+mn-ea"/>
              </a:rPr>
              <a:t>纤维强化塑料，是以合成树脂如不饱和聚</a:t>
            </a:r>
            <a:r>
              <a:rPr lang="zh-CN" altLang="en-US" sz="2000" dirty="0">
                <a:solidFill>
                  <a:srgbClr val="FF0000"/>
                </a:solidFill>
                <a:latin typeface="Times New Roman" panose="02020603050405020304" charset="0"/>
                <a:ea typeface="黑体" panose="02010609060101010101" charset="-122"/>
                <a:cs typeface="Times New Roman" panose="02020603050405020304" charset="0"/>
                <a:sym typeface="+mn-ea"/>
              </a:rPr>
              <a:t>酯</a:t>
            </a:r>
            <a:r>
              <a:rPr sz="2000" dirty="0">
                <a:latin typeface="Times New Roman" panose="02020603050405020304" charset="0"/>
                <a:ea typeface="黑体" panose="02010609060101010101" charset="-122"/>
                <a:cs typeface="Times New Roman" panose="02020603050405020304" charset="0"/>
                <a:sym typeface="+mn-ea"/>
              </a:rPr>
              <a:t>、环氧树脂与酚醛树脂作基体材料，以玻璃纤维及其制品（玻璃布、带、毡、纱等）作为增强材料的一种复合材料。</a:t>
            </a:r>
          </a:p>
        </p:txBody>
      </p:sp>
      <p:sp>
        <p:nvSpPr>
          <p:cNvPr id="22" name="椭圆 21"/>
          <p:cNvSpPr/>
          <p:nvPr/>
        </p:nvSpPr>
        <p:spPr>
          <a:xfrm>
            <a:off x="1881505" y="2042795"/>
            <a:ext cx="165100" cy="171450"/>
          </a:xfrm>
          <a:prstGeom prst="ellipse">
            <a:avLst/>
          </a:prstGeom>
          <a:solidFill>
            <a:schemeClr val="bg1"/>
          </a:solidFill>
          <a:ln w="28575" cmpd="sng">
            <a:solidFill>
              <a:schemeClr val="accent6">
                <a:lumMod val="75000"/>
              </a:schemeClr>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23" name="文本框 22"/>
          <p:cNvSpPr txBox="1"/>
          <p:nvPr/>
        </p:nvSpPr>
        <p:spPr>
          <a:xfrm>
            <a:off x="947420" y="4415155"/>
            <a:ext cx="5314950" cy="398780"/>
          </a:xfrm>
          <a:prstGeom prst="rect">
            <a:avLst/>
          </a:prstGeom>
          <a:solidFill>
            <a:schemeClr val="accent3">
              <a:lumMod val="20000"/>
              <a:lumOff val="80000"/>
            </a:schemeClr>
          </a:solidFill>
        </p:spPr>
        <p:txBody>
          <a:bodyPr wrap="square" rtlCol="0" anchor="t">
            <a:spAutoFit/>
          </a:bodyPr>
          <a:lstStyle/>
          <a:p>
            <a:pPr indent="0" algn="ctr" fontAlgn="auto">
              <a:lnSpc>
                <a:spcPct val="100000"/>
              </a:lnSpc>
              <a:spcBef>
                <a:spcPts val="0"/>
              </a:spcBef>
            </a:pPr>
            <a:r>
              <a:rPr lang="zh-CN" altLang="zh-CN" sz="2000" dirty="0">
                <a:latin typeface="Times New Roman" panose="02020603050405020304" charset="0"/>
                <a:ea typeface="黑体" panose="02010609060101010101" charset="-122"/>
                <a:cs typeface="Times New Roman" panose="02020603050405020304" charset="0"/>
                <a:sym typeface="+mn-ea"/>
              </a:rPr>
              <a:t>拉伸强度可与碳素钢相比拟，强度高</a:t>
            </a:r>
          </a:p>
        </p:txBody>
      </p:sp>
      <p:sp>
        <p:nvSpPr>
          <p:cNvPr id="25" name="文本框 24"/>
          <p:cNvSpPr txBox="1"/>
          <p:nvPr/>
        </p:nvSpPr>
        <p:spPr>
          <a:xfrm>
            <a:off x="6547485" y="5553075"/>
            <a:ext cx="5195570" cy="398780"/>
          </a:xfrm>
          <a:prstGeom prst="rect">
            <a:avLst/>
          </a:prstGeom>
          <a:solidFill>
            <a:schemeClr val="accent6">
              <a:lumMod val="20000"/>
              <a:lumOff val="80000"/>
            </a:schemeClr>
          </a:solidFill>
        </p:spPr>
        <p:txBody>
          <a:bodyPr wrap="square" rtlCol="0" anchor="t">
            <a:spAutoFit/>
          </a:bodyPr>
          <a:lstStyle/>
          <a:p>
            <a:pPr indent="0" algn="ctr" fontAlgn="auto">
              <a:lnSpc>
                <a:spcPct val="100000"/>
              </a:lnSpc>
              <a:spcBef>
                <a:spcPts val="0"/>
              </a:spcBef>
            </a:pPr>
            <a:r>
              <a:rPr lang="zh-CN" altLang="zh-CN" sz="2000" dirty="0">
                <a:latin typeface="Times New Roman" panose="02020603050405020304" charset="0"/>
                <a:ea typeface="黑体" panose="02010609060101010101" charset="-122"/>
                <a:cs typeface="Times New Roman" panose="02020603050405020304" charset="0"/>
                <a:sym typeface="+mn-ea"/>
              </a:rPr>
              <a:t>耐冲击性差，易老化，可修复性差</a:t>
            </a:r>
          </a:p>
        </p:txBody>
      </p:sp>
      <p:sp>
        <p:nvSpPr>
          <p:cNvPr id="2" name="文本框 1"/>
          <p:cNvSpPr txBox="1"/>
          <p:nvPr/>
        </p:nvSpPr>
        <p:spPr>
          <a:xfrm>
            <a:off x="947420" y="4965065"/>
            <a:ext cx="5314950" cy="706755"/>
          </a:xfrm>
          <a:prstGeom prst="rect">
            <a:avLst/>
          </a:prstGeom>
          <a:solidFill>
            <a:schemeClr val="accent3">
              <a:lumMod val="20000"/>
              <a:lumOff val="80000"/>
            </a:schemeClr>
          </a:solidFill>
        </p:spPr>
        <p:txBody>
          <a:bodyPr wrap="square" rtlCol="0" anchor="t">
            <a:spAutoFit/>
          </a:bodyPr>
          <a:lstStyle/>
          <a:p>
            <a:pPr indent="0" algn="ctr" fontAlgn="auto">
              <a:lnSpc>
                <a:spcPct val="100000"/>
              </a:lnSpc>
              <a:spcBef>
                <a:spcPts val="0"/>
              </a:spcBef>
            </a:pPr>
            <a:r>
              <a:rPr lang="zh-CN" altLang="zh-CN" sz="2000" dirty="0">
                <a:latin typeface="Times New Roman" panose="02020603050405020304" charset="0"/>
                <a:ea typeface="黑体" panose="02010609060101010101" charset="-122"/>
                <a:cs typeface="Times New Roman" panose="02020603050405020304" charset="0"/>
                <a:sym typeface="+mn-ea"/>
              </a:rPr>
              <a:t>对一般浓度的酸、碱、盐以及多种油类和溶剂都有较好的抵抗能力</a:t>
            </a:r>
          </a:p>
        </p:txBody>
      </p:sp>
      <p:sp>
        <p:nvSpPr>
          <p:cNvPr id="3" name="文本框 2"/>
          <p:cNvSpPr txBox="1"/>
          <p:nvPr/>
        </p:nvSpPr>
        <p:spPr>
          <a:xfrm>
            <a:off x="947420" y="5822950"/>
            <a:ext cx="5314950" cy="398780"/>
          </a:xfrm>
          <a:prstGeom prst="rect">
            <a:avLst/>
          </a:prstGeom>
          <a:solidFill>
            <a:schemeClr val="accent3">
              <a:lumMod val="20000"/>
              <a:lumOff val="80000"/>
            </a:schemeClr>
          </a:solidFill>
        </p:spPr>
        <p:txBody>
          <a:bodyPr wrap="square" rtlCol="0" anchor="t">
            <a:spAutoFit/>
          </a:bodyPr>
          <a:lstStyle/>
          <a:p>
            <a:pPr indent="0" algn="ctr" fontAlgn="auto">
              <a:lnSpc>
                <a:spcPct val="100000"/>
              </a:lnSpc>
              <a:spcBef>
                <a:spcPts val="0"/>
              </a:spcBef>
            </a:pPr>
            <a:r>
              <a:rPr lang="zh-CN" altLang="zh-CN" sz="2000" dirty="0">
                <a:latin typeface="Times New Roman" panose="02020603050405020304" charset="0"/>
                <a:ea typeface="黑体" panose="02010609060101010101" charset="-122"/>
                <a:cs typeface="Times New Roman" panose="02020603050405020304" charset="0"/>
                <a:sym typeface="+mn-ea"/>
              </a:rPr>
              <a:t>电性能好，高频下仍能保持良好介电性</a:t>
            </a:r>
          </a:p>
        </p:txBody>
      </p:sp>
      <p:sp>
        <p:nvSpPr>
          <p:cNvPr id="4" name="文本框 3"/>
          <p:cNvSpPr txBox="1"/>
          <p:nvPr/>
        </p:nvSpPr>
        <p:spPr>
          <a:xfrm>
            <a:off x="947420" y="6308725"/>
            <a:ext cx="5314950" cy="398780"/>
          </a:xfrm>
          <a:prstGeom prst="rect">
            <a:avLst/>
          </a:prstGeom>
          <a:solidFill>
            <a:schemeClr val="accent3">
              <a:lumMod val="20000"/>
              <a:lumOff val="80000"/>
            </a:schemeClr>
          </a:solidFill>
        </p:spPr>
        <p:txBody>
          <a:bodyPr wrap="square" rtlCol="0" anchor="t">
            <a:spAutoFit/>
          </a:bodyPr>
          <a:lstStyle/>
          <a:p>
            <a:pPr indent="0" algn="ctr" fontAlgn="auto">
              <a:lnSpc>
                <a:spcPct val="100000"/>
              </a:lnSpc>
              <a:spcBef>
                <a:spcPts val="0"/>
              </a:spcBef>
            </a:pPr>
            <a:r>
              <a:rPr lang="zh-CN" altLang="zh-CN" sz="2000" dirty="0">
                <a:latin typeface="Times New Roman" panose="02020603050405020304" charset="0"/>
                <a:ea typeface="黑体" panose="02010609060101010101" charset="-122"/>
                <a:cs typeface="Times New Roman" panose="02020603050405020304" charset="0"/>
                <a:sym typeface="+mn-ea"/>
              </a:rPr>
              <a:t>热性能良好，热导率低，绝热良好</a:t>
            </a:r>
          </a:p>
        </p:txBody>
      </p:sp>
      <p:pic>
        <p:nvPicPr>
          <p:cNvPr id="113" name="图片 112"/>
          <p:cNvPicPr/>
          <p:nvPr/>
        </p:nvPicPr>
        <p:blipFill>
          <a:blip r:embed="rId4"/>
          <a:stretch>
            <a:fillRect/>
          </a:stretch>
        </p:blipFill>
        <p:spPr>
          <a:xfrm>
            <a:off x="947420" y="2846070"/>
            <a:ext cx="2066925" cy="1323340"/>
          </a:xfrm>
          <a:prstGeom prst="rect">
            <a:avLst/>
          </a:prstGeom>
          <a:noFill/>
          <a:ln w="9525">
            <a:noFill/>
          </a:ln>
        </p:spPr>
      </p:pic>
      <p:pic>
        <p:nvPicPr>
          <p:cNvPr id="114" name="图片 113"/>
          <p:cNvPicPr/>
          <p:nvPr/>
        </p:nvPicPr>
        <p:blipFill>
          <a:blip r:embed="rId5"/>
          <a:stretch>
            <a:fillRect/>
          </a:stretch>
        </p:blipFill>
        <p:spPr>
          <a:xfrm>
            <a:off x="3728720" y="2846070"/>
            <a:ext cx="1714500" cy="1322705"/>
          </a:xfrm>
          <a:prstGeom prst="rect">
            <a:avLst/>
          </a:prstGeom>
          <a:noFill/>
          <a:ln w="9525">
            <a:noFill/>
          </a:ln>
        </p:spPr>
      </p:pic>
      <p:pic>
        <p:nvPicPr>
          <p:cNvPr id="115" name="图片 114"/>
          <p:cNvPicPr/>
          <p:nvPr/>
        </p:nvPicPr>
        <p:blipFill>
          <a:blip r:embed="rId6"/>
          <a:stretch>
            <a:fillRect/>
          </a:stretch>
        </p:blipFill>
        <p:spPr>
          <a:xfrm>
            <a:off x="6366510" y="2845435"/>
            <a:ext cx="1877060" cy="1323340"/>
          </a:xfrm>
          <a:prstGeom prst="rect">
            <a:avLst/>
          </a:prstGeom>
          <a:noFill/>
          <a:ln w="9525">
            <a:noFill/>
          </a:ln>
        </p:spPr>
      </p:pic>
      <p:pic>
        <p:nvPicPr>
          <p:cNvPr id="116" name="图片 115"/>
          <p:cNvPicPr/>
          <p:nvPr/>
        </p:nvPicPr>
        <p:blipFill>
          <a:blip r:embed="rId7"/>
          <a:stretch>
            <a:fillRect/>
          </a:stretch>
        </p:blipFill>
        <p:spPr>
          <a:xfrm>
            <a:off x="8882380" y="2845435"/>
            <a:ext cx="2445385" cy="2480310"/>
          </a:xfrm>
          <a:prstGeom prst="rect">
            <a:avLst/>
          </a:prstGeom>
          <a:noFill/>
          <a:ln w="9525">
            <a:noFill/>
          </a:ln>
        </p:spPr>
      </p:pic>
    </p:spTree>
    <p:custDataLst>
      <p:tags r:id="rId1"/>
    </p:custData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1960664" y="174109"/>
            <a:ext cx="919480" cy="368935"/>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anose="020B0604020202020204" pitchFamily="34" charset="0"/>
              <a:buNone/>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algn="ctr"/>
            <a:r>
              <a:rPr lang="en-US" altLang="zh-CN" sz="2400" dirty="0">
                <a:solidFill>
                  <a:schemeClr val="tx1"/>
                </a:solidFill>
                <a:latin typeface="黑体" panose="02010609060101010101" charset="-122"/>
                <a:ea typeface="黑体" panose="02010609060101010101" charset="-122"/>
                <a:cs typeface="Arial" panose="020B0604020202020204" pitchFamily="34" charset="0"/>
              </a:rPr>
              <a:t>PE</a:t>
            </a:r>
            <a:r>
              <a:rPr lang="zh-CN" altLang="en-US" sz="2400" dirty="0">
                <a:solidFill>
                  <a:schemeClr val="tx1"/>
                </a:solidFill>
                <a:latin typeface="黑体" panose="02010609060101010101" charset="-122"/>
                <a:ea typeface="黑体" panose="02010609060101010101" charset="-122"/>
                <a:cs typeface="Arial" panose="020B0604020202020204" pitchFamily="34" charset="0"/>
              </a:rPr>
              <a:t>管道</a:t>
            </a:r>
          </a:p>
        </p:txBody>
      </p:sp>
      <p:grpSp>
        <p:nvGrpSpPr>
          <p:cNvPr id="7" name="组合 6"/>
          <p:cNvGrpSpPr/>
          <p:nvPr/>
        </p:nvGrpSpPr>
        <p:grpSpPr>
          <a:xfrm>
            <a:off x="173355" y="164465"/>
            <a:ext cx="774065" cy="331470"/>
            <a:chOff x="0" y="341"/>
            <a:chExt cx="1219" cy="522"/>
          </a:xfrm>
        </p:grpSpPr>
        <p:sp>
          <p:nvSpPr>
            <p:cNvPr id="17" name="矩形 16"/>
            <p:cNvSpPr/>
            <p:nvPr/>
          </p:nvSpPr>
          <p:spPr>
            <a:xfrm>
              <a:off x="477" y="341"/>
              <a:ext cx="742" cy="1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8" name="矩形 7"/>
            <p:cNvSpPr/>
            <p:nvPr/>
          </p:nvSpPr>
          <p:spPr>
            <a:xfrm>
              <a:off x="273" y="513"/>
              <a:ext cx="742" cy="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6" name="矩形 15"/>
            <p:cNvSpPr/>
            <p:nvPr/>
          </p:nvSpPr>
          <p:spPr>
            <a:xfrm>
              <a:off x="0" y="685"/>
              <a:ext cx="742" cy="178"/>
            </a:xfrm>
            <a:prstGeom prst="rect">
              <a:avLst/>
            </a:prstGeom>
            <a:solidFill>
              <a:srgbClr val="04A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cxnSp>
        <p:nvCxnSpPr>
          <p:cNvPr id="21" name="直接连接符 20"/>
          <p:cNvCxnSpPr/>
          <p:nvPr/>
        </p:nvCxnSpPr>
        <p:spPr>
          <a:xfrm>
            <a:off x="4549775" y="320040"/>
            <a:ext cx="6997065" cy="0"/>
          </a:xfrm>
          <a:prstGeom prst="line">
            <a:avLst/>
          </a:prstGeom>
          <a:ln w="101600">
            <a:solidFill>
              <a:srgbClr val="2F5595"/>
            </a:solidFill>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393065" y="672465"/>
            <a:ext cx="11646535" cy="398780"/>
          </a:xfrm>
          <a:prstGeom prst="rect">
            <a:avLst/>
          </a:prstGeom>
        </p:spPr>
        <p:txBody>
          <a:bodyPr wrap="square">
            <a:spAutoFit/>
          </a:bodyPr>
          <a:lstStyle/>
          <a:p>
            <a:pPr indent="457200" fontAlgn="auto">
              <a:lnSpc>
                <a:spcPct val="100000"/>
              </a:lnSpc>
              <a:spcBef>
                <a:spcPts val="600"/>
              </a:spcBef>
            </a:pPr>
            <a:r>
              <a:rPr lang="en-US" sz="2000" dirty="0">
                <a:latin typeface="黑体" panose="02010609060101010101" charset="-122"/>
                <a:ea typeface="黑体" panose="02010609060101010101" charset="-122"/>
                <a:cs typeface="黑体" panose="02010609060101010101" charset="-122"/>
                <a:sym typeface="+mn-ea"/>
              </a:rPr>
              <a:t>PE</a:t>
            </a:r>
            <a:r>
              <a:rPr lang="zh-CN" altLang="en-US" sz="2000" dirty="0">
                <a:latin typeface="黑体" panose="02010609060101010101" charset="-122"/>
                <a:ea typeface="黑体" panose="02010609060101010101" charset="-122"/>
                <a:cs typeface="黑体" panose="02010609060101010101" charset="-122"/>
                <a:sym typeface="+mn-ea"/>
              </a:rPr>
              <a:t>管道</a:t>
            </a:r>
          </a:p>
        </p:txBody>
      </p:sp>
      <p:grpSp>
        <p:nvGrpSpPr>
          <p:cNvPr id="107" name="组合 106"/>
          <p:cNvGrpSpPr/>
          <p:nvPr/>
        </p:nvGrpSpPr>
        <p:grpSpPr>
          <a:xfrm>
            <a:off x="566420" y="749300"/>
            <a:ext cx="251460" cy="245110"/>
            <a:chOff x="2611" y="2934"/>
            <a:chExt cx="798" cy="778"/>
          </a:xfrm>
        </p:grpSpPr>
        <p:sp>
          <p:nvSpPr>
            <p:cNvPr id="108" name="任意多边形 107"/>
            <p:cNvSpPr/>
            <p:nvPr/>
          </p:nvSpPr>
          <p:spPr>
            <a:xfrm>
              <a:off x="2722" y="3061"/>
              <a:ext cx="557" cy="525"/>
            </a:xfrm>
            <a:custGeom>
              <a:avLst/>
              <a:gdLst>
                <a:gd name="connisteX0" fmla="*/ 0 w 353695"/>
                <a:gd name="connsiteY0" fmla="*/ 0 h 333375"/>
                <a:gd name="connisteX1" fmla="*/ 4445 w 353695"/>
                <a:gd name="connsiteY1" fmla="*/ 333375 h 333375"/>
                <a:gd name="connisteX2" fmla="*/ 353695 w 353695"/>
                <a:gd name="connsiteY2" fmla="*/ 333375 h 333375"/>
                <a:gd name="connisteX3" fmla="*/ 139065 w 353695"/>
                <a:gd name="connsiteY3" fmla="*/ 238125 h 333375"/>
                <a:gd name="connisteX4" fmla="*/ 0 w 353695"/>
                <a:gd name="connsiteY4" fmla="*/ 0 h 333375"/>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353695" h="333375">
                  <a:moveTo>
                    <a:pt x="0" y="0"/>
                  </a:moveTo>
                  <a:lnTo>
                    <a:pt x="4445" y="333375"/>
                  </a:lnTo>
                  <a:lnTo>
                    <a:pt x="353695" y="333375"/>
                  </a:lnTo>
                  <a:lnTo>
                    <a:pt x="139065" y="238125"/>
                  </a:lnTo>
                  <a:lnTo>
                    <a:pt x="0" y="0"/>
                  </a:lnTo>
                  <a:close/>
                </a:path>
              </a:pathLst>
            </a:custGeom>
            <a:gradFill>
              <a:gsLst>
                <a:gs pos="25000">
                  <a:schemeClr val="accent1">
                    <a:lumMod val="5000"/>
                    <a:lumOff val="95000"/>
                  </a:schemeClr>
                </a:gs>
                <a:gs pos="56000">
                  <a:schemeClr val="bg1">
                    <a:lumMod val="85000"/>
                  </a:schemeClr>
                </a:gs>
                <a:gs pos="72000">
                  <a:schemeClr val="bg1">
                    <a:lumMod val="75000"/>
                  </a:schemeClr>
                </a:gs>
                <a:gs pos="100000">
                  <a:schemeClr val="bg1">
                    <a:lumMod val="50000"/>
                  </a:schemeClr>
                </a:gs>
              </a:gsLst>
              <a:lin ang="63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09" name="图文框 108"/>
            <p:cNvSpPr/>
            <p:nvPr/>
          </p:nvSpPr>
          <p:spPr>
            <a:xfrm>
              <a:off x="2611" y="2934"/>
              <a:ext cx="798" cy="779"/>
            </a:xfrm>
            <a:prstGeom prst="frame">
              <a:avLst/>
            </a:prstGeom>
            <a:solidFill>
              <a:schemeClr val="accent1">
                <a:lumMod val="75000"/>
              </a:schemeClr>
            </a:solidFill>
            <a:ln w="444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grpSp>
      <p:sp>
        <p:nvSpPr>
          <p:cNvPr id="15" name="文本框 14"/>
          <p:cNvSpPr txBox="1"/>
          <p:nvPr/>
        </p:nvSpPr>
        <p:spPr>
          <a:xfrm>
            <a:off x="287655" y="1109980"/>
            <a:ext cx="1471930" cy="829945"/>
          </a:xfrm>
          <a:prstGeom prst="rect">
            <a:avLst/>
          </a:prstGeom>
          <a:noFill/>
        </p:spPr>
        <p:txBody>
          <a:bodyPr wrap="square" rtlCol="0" anchor="t">
            <a:spAutoFit/>
          </a:bodyPr>
          <a:lstStyle/>
          <a:p>
            <a:pPr algn="ctr">
              <a:lnSpc>
                <a:spcPct val="150000"/>
              </a:lnSpc>
              <a:spcBef>
                <a:spcPts val="0"/>
              </a:spcBef>
            </a:pPr>
            <a:r>
              <a:rPr lang="en-US" altLang="zh-CN" sz="3200" b="1" dirty="0">
                <a:solidFill>
                  <a:srgbClr val="C00000"/>
                </a:solidFill>
                <a:latin typeface="Times New Roman" panose="02020603050405020304" charset="0"/>
                <a:ea typeface="黑体" panose="02010609060101010101" charset="-122"/>
                <a:cs typeface="Times New Roman" panose="02020603050405020304" charset="0"/>
                <a:sym typeface="+mn-ea"/>
              </a:rPr>
              <a:t>PE</a:t>
            </a:r>
          </a:p>
        </p:txBody>
      </p:sp>
      <p:sp>
        <p:nvSpPr>
          <p:cNvPr id="18" name="文本框 17"/>
          <p:cNvSpPr txBox="1"/>
          <p:nvPr/>
        </p:nvSpPr>
        <p:spPr>
          <a:xfrm>
            <a:off x="2168525" y="1200785"/>
            <a:ext cx="9378315" cy="553085"/>
          </a:xfrm>
          <a:prstGeom prst="rect">
            <a:avLst/>
          </a:prstGeom>
          <a:noFill/>
        </p:spPr>
        <p:txBody>
          <a:bodyPr wrap="square" rtlCol="0" anchor="t">
            <a:spAutoFit/>
          </a:bodyPr>
          <a:lstStyle/>
          <a:p>
            <a:pPr>
              <a:lnSpc>
                <a:spcPct val="150000"/>
              </a:lnSpc>
              <a:spcBef>
                <a:spcPts val="0"/>
              </a:spcBef>
            </a:pPr>
            <a:r>
              <a:rPr sz="2000" dirty="0">
                <a:latin typeface="Times New Roman" panose="02020603050405020304" charset="0"/>
                <a:sym typeface="+mn-ea"/>
              </a:rPr>
              <a:t>聚乙烯</a:t>
            </a:r>
            <a:r>
              <a:rPr lang="en-US" sz="2000" dirty="0">
                <a:latin typeface="Times New Roman" panose="02020603050405020304" charset="0"/>
                <a:sym typeface="+mn-ea"/>
              </a:rPr>
              <a:t> </a:t>
            </a:r>
            <a:r>
              <a:rPr sz="2000" dirty="0">
                <a:latin typeface="Times New Roman" panose="02020603050405020304" charset="0"/>
                <a:sym typeface="+mn-ea"/>
              </a:rPr>
              <a:t>Polyethylene</a:t>
            </a:r>
            <a:r>
              <a:rPr lang="zh-CN" altLang="en-US" sz="2000" dirty="0">
                <a:latin typeface="Times New Roman" panose="02020603050405020304" charset="0"/>
                <a:sym typeface="+mn-ea"/>
              </a:rPr>
              <a:t>。</a:t>
            </a:r>
            <a:endParaRPr lang="en-US" altLang="zh-CN" sz="2000" dirty="0">
              <a:latin typeface="Times New Roman" panose="02020603050405020304" charset="0"/>
              <a:ea typeface="黑体" panose="02010609060101010101" charset="-122"/>
              <a:cs typeface="Times New Roman" panose="02020603050405020304" charset="0"/>
              <a:sym typeface="+mn-ea"/>
            </a:endParaRPr>
          </a:p>
        </p:txBody>
      </p:sp>
      <p:sp>
        <p:nvSpPr>
          <p:cNvPr id="19" name="椭圆 18"/>
          <p:cNvSpPr/>
          <p:nvPr/>
        </p:nvSpPr>
        <p:spPr>
          <a:xfrm>
            <a:off x="1881505" y="1423670"/>
            <a:ext cx="165100" cy="171450"/>
          </a:xfrm>
          <a:prstGeom prst="ellipse">
            <a:avLst/>
          </a:prstGeom>
          <a:solidFill>
            <a:schemeClr val="bg1"/>
          </a:solidFill>
          <a:ln w="28575" cmpd="sng">
            <a:solidFill>
              <a:schemeClr val="accent6">
                <a:lumMod val="75000"/>
              </a:schemeClr>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20" name="文本框 19"/>
          <p:cNvSpPr txBox="1"/>
          <p:nvPr/>
        </p:nvSpPr>
        <p:spPr>
          <a:xfrm>
            <a:off x="2168525" y="1976755"/>
            <a:ext cx="9671685" cy="706755"/>
          </a:xfrm>
          <a:prstGeom prst="rect">
            <a:avLst/>
          </a:prstGeom>
          <a:noFill/>
        </p:spPr>
        <p:txBody>
          <a:bodyPr wrap="square" rtlCol="0" anchor="t">
            <a:spAutoFit/>
          </a:bodyPr>
          <a:lstStyle/>
          <a:p>
            <a:pPr fontAlgn="auto">
              <a:lnSpc>
                <a:spcPct val="100000"/>
              </a:lnSpc>
              <a:spcBef>
                <a:spcPts val="0"/>
              </a:spcBef>
            </a:pPr>
            <a:r>
              <a:rPr sz="2000" dirty="0">
                <a:latin typeface="Times New Roman" panose="02020603050405020304" charset="0"/>
                <a:ea typeface="黑体" panose="02010609060101010101" charset="-122"/>
                <a:cs typeface="Times New Roman" panose="02020603050405020304" charset="0"/>
                <a:sym typeface="+mn-ea"/>
              </a:rPr>
              <a:t>是由石油产品裂解得到的乙烯气聚合而成的一种性能优良的热塑性树脂，是目前消耗量最大的工程塑料。聚乙烯具有饱和分子团结构，化学稳定性高。</a:t>
            </a:r>
          </a:p>
        </p:txBody>
      </p:sp>
      <p:sp>
        <p:nvSpPr>
          <p:cNvPr id="22" name="椭圆 21"/>
          <p:cNvSpPr/>
          <p:nvPr/>
        </p:nvSpPr>
        <p:spPr>
          <a:xfrm>
            <a:off x="1881505" y="2042795"/>
            <a:ext cx="165100" cy="171450"/>
          </a:xfrm>
          <a:prstGeom prst="ellipse">
            <a:avLst/>
          </a:prstGeom>
          <a:solidFill>
            <a:schemeClr val="bg1"/>
          </a:solidFill>
          <a:ln w="28575" cmpd="sng">
            <a:solidFill>
              <a:schemeClr val="accent6">
                <a:lumMod val="75000"/>
              </a:schemeClr>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pic>
        <p:nvPicPr>
          <p:cNvPr id="112793" name="Picture 153"/>
          <p:cNvPicPr>
            <a:picLocks noChangeAspect="1" noChangeArrowheads="1"/>
          </p:cNvPicPr>
          <p:nvPr/>
        </p:nvPicPr>
        <p:blipFill>
          <a:blip r:embed="rId4" cstate="print"/>
          <a:srcRect/>
          <a:stretch>
            <a:fillRect/>
          </a:stretch>
        </p:blipFill>
        <p:spPr bwMode="auto">
          <a:xfrm>
            <a:off x="1311361" y="3403918"/>
            <a:ext cx="4076700" cy="2479675"/>
          </a:xfrm>
          <a:prstGeom prst="rect">
            <a:avLst/>
          </a:prstGeom>
          <a:noFill/>
        </p:spPr>
      </p:pic>
      <p:pic>
        <p:nvPicPr>
          <p:cNvPr id="5" name="Picture 2"/>
          <p:cNvPicPr>
            <a:picLocks noChangeAspect="1" noChangeArrowheads="1"/>
          </p:cNvPicPr>
          <p:nvPr/>
        </p:nvPicPr>
        <p:blipFill>
          <a:blip r:embed="rId5" cstate="print"/>
          <a:srcRect/>
          <a:stretch>
            <a:fillRect/>
          </a:stretch>
        </p:blipFill>
        <p:spPr bwMode="auto">
          <a:xfrm>
            <a:off x="6052244" y="3194943"/>
            <a:ext cx="4524364" cy="2759017"/>
          </a:xfrm>
          <a:prstGeom prst="rect">
            <a:avLst/>
          </a:prstGeom>
          <a:noFill/>
          <a:ln w="9525">
            <a:noFill/>
            <a:miter lim="800000"/>
            <a:headEnd/>
            <a:tailEnd/>
          </a:ln>
        </p:spPr>
      </p:pic>
    </p:spTree>
    <p:custDataLst>
      <p:tags r:id="rId1"/>
    </p:custData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1462824" y="164584"/>
            <a:ext cx="3063240" cy="368935"/>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anose="020B0604020202020204" pitchFamily="34" charset="0"/>
              <a:buNone/>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algn="ctr"/>
            <a:r>
              <a:rPr lang="zh-CN" altLang="en-US" sz="2400" dirty="0">
                <a:solidFill>
                  <a:schemeClr val="tx1"/>
                </a:solidFill>
                <a:latin typeface="黑体" panose="02010609060101010101" charset="-122"/>
                <a:ea typeface="黑体" panose="02010609060101010101" charset="-122"/>
                <a:cs typeface="Arial" panose="020B0604020202020204" pitchFamily="34" charset="0"/>
                <a:sym typeface="+mn-ea"/>
              </a:rPr>
              <a:t>加筋聚乙烯</a:t>
            </a:r>
            <a:r>
              <a:rPr lang="en-US" altLang="zh-CN" sz="2400" dirty="0">
                <a:solidFill>
                  <a:schemeClr val="tx1"/>
                </a:solidFill>
                <a:latin typeface="黑体" panose="02010609060101010101" charset="-122"/>
                <a:ea typeface="黑体" panose="02010609060101010101" charset="-122"/>
                <a:cs typeface="Arial" panose="020B0604020202020204" pitchFamily="34" charset="0"/>
                <a:sym typeface="+mn-ea"/>
              </a:rPr>
              <a:t>(PE)</a:t>
            </a:r>
            <a:r>
              <a:rPr lang="zh-CN" altLang="en-US" sz="2400" dirty="0">
                <a:solidFill>
                  <a:schemeClr val="tx1"/>
                </a:solidFill>
                <a:latin typeface="黑体" panose="02010609060101010101" charset="-122"/>
                <a:ea typeface="黑体" panose="02010609060101010101" charset="-122"/>
                <a:cs typeface="Arial" panose="020B0604020202020204" pitchFamily="34" charset="0"/>
                <a:sym typeface="+mn-ea"/>
              </a:rPr>
              <a:t>复合管</a:t>
            </a:r>
            <a:endParaRPr lang="zh-CN" altLang="en-US" sz="2400" dirty="0">
              <a:solidFill>
                <a:schemeClr val="tx1"/>
              </a:solidFill>
              <a:latin typeface="黑体" panose="02010609060101010101" charset="-122"/>
              <a:ea typeface="黑体" panose="02010609060101010101" charset="-122"/>
              <a:cs typeface="Arial" panose="020B0604020202020204" pitchFamily="34" charset="0"/>
            </a:endParaRPr>
          </a:p>
        </p:txBody>
      </p:sp>
      <p:grpSp>
        <p:nvGrpSpPr>
          <p:cNvPr id="7" name="组合 6"/>
          <p:cNvGrpSpPr/>
          <p:nvPr/>
        </p:nvGrpSpPr>
        <p:grpSpPr>
          <a:xfrm>
            <a:off x="173355" y="164465"/>
            <a:ext cx="774065" cy="331470"/>
            <a:chOff x="0" y="341"/>
            <a:chExt cx="1219" cy="522"/>
          </a:xfrm>
        </p:grpSpPr>
        <p:sp>
          <p:nvSpPr>
            <p:cNvPr id="17" name="矩形 16"/>
            <p:cNvSpPr/>
            <p:nvPr/>
          </p:nvSpPr>
          <p:spPr>
            <a:xfrm>
              <a:off x="477" y="341"/>
              <a:ext cx="742" cy="1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8" name="矩形 7"/>
            <p:cNvSpPr/>
            <p:nvPr/>
          </p:nvSpPr>
          <p:spPr>
            <a:xfrm>
              <a:off x="273" y="513"/>
              <a:ext cx="742" cy="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6" name="矩形 15"/>
            <p:cNvSpPr/>
            <p:nvPr/>
          </p:nvSpPr>
          <p:spPr>
            <a:xfrm>
              <a:off x="0" y="685"/>
              <a:ext cx="742" cy="178"/>
            </a:xfrm>
            <a:prstGeom prst="rect">
              <a:avLst/>
            </a:prstGeom>
            <a:solidFill>
              <a:srgbClr val="04A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cxnSp>
        <p:nvCxnSpPr>
          <p:cNvPr id="21" name="直接连接符 20"/>
          <p:cNvCxnSpPr/>
          <p:nvPr/>
        </p:nvCxnSpPr>
        <p:spPr>
          <a:xfrm flipV="1">
            <a:off x="5537200" y="297180"/>
            <a:ext cx="5533390" cy="8255"/>
          </a:xfrm>
          <a:prstGeom prst="line">
            <a:avLst/>
          </a:prstGeom>
          <a:ln w="101600">
            <a:solidFill>
              <a:srgbClr val="2F5595"/>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947420" y="1492250"/>
            <a:ext cx="4179570" cy="4958080"/>
          </a:xfrm>
          <a:prstGeom prst="rect">
            <a:avLst/>
          </a:prstGeom>
          <a:noFill/>
        </p:spPr>
        <p:txBody>
          <a:bodyPr wrap="square" rtlCol="0" anchor="t">
            <a:noAutofit/>
          </a:bodyPr>
          <a:lstStyle/>
          <a:p>
            <a:pPr indent="457200" fontAlgn="auto">
              <a:lnSpc>
                <a:spcPct val="100000"/>
              </a:lnSpc>
              <a:spcBef>
                <a:spcPts val="0"/>
              </a:spcBef>
              <a:buNone/>
            </a:pPr>
            <a:r>
              <a:rPr lang="en-US" sz="1500" dirty="0">
                <a:latin typeface="黑体" panose="02010609060101010101" charset="-122"/>
                <a:ea typeface="黑体" panose="02010609060101010101" charset="-122"/>
                <a:cs typeface="黑体" panose="02010609060101010101" charset="-122"/>
                <a:sym typeface="+mn-ea"/>
              </a:rPr>
              <a:t>1</a:t>
            </a:r>
            <a:r>
              <a:rPr lang="zh-CN" altLang="en-US" sz="1500" dirty="0">
                <a:latin typeface="黑体" panose="02010609060101010101" charset="-122"/>
                <a:ea typeface="黑体" panose="02010609060101010101" charset="-122"/>
                <a:cs typeface="黑体" panose="02010609060101010101" charset="-122"/>
                <a:sym typeface="+mn-ea"/>
              </a:rPr>
              <a:t>、超强的抗拉强度和承压能力</a:t>
            </a:r>
          </a:p>
          <a:p>
            <a:pPr indent="457200" fontAlgn="auto">
              <a:lnSpc>
                <a:spcPct val="100000"/>
              </a:lnSpc>
              <a:spcBef>
                <a:spcPts val="0"/>
              </a:spcBef>
              <a:buNone/>
            </a:pPr>
            <a:endParaRPr lang="zh-CN" altLang="en-US" sz="1500" dirty="0">
              <a:latin typeface="黑体" panose="02010609060101010101" charset="-122"/>
              <a:ea typeface="黑体" panose="02010609060101010101" charset="-122"/>
              <a:cs typeface="黑体" panose="02010609060101010101" charset="-122"/>
              <a:sym typeface="+mn-ea"/>
            </a:endParaRPr>
          </a:p>
          <a:p>
            <a:pPr indent="457200" fontAlgn="auto">
              <a:lnSpc>
                <a:spcPct val="100000"/>
              </a:lnSpc>
              <a:spcBef>
                <a:spcPts val="0"/>
              </a:spcBef>
              <a:buNone/>
            </a:pPr>
            <a:r>
              <a:rPr lang="en-US" altLang="zh-CN" sz="1500" dirty="0">
                <a:latin typeface="黑体" panose="02010609060101010101" charset="-122"/>
                <a:ea typeface="黑体" panose="02010609060101010101" charset="-122"/>
                <a:cs typeface="黑体" panose="02010609060101010101" charset="-122"/>
                <a:sym typeface="+mn-ea"/>
              </a:rPr>
              <a:t>2</a:t>
            </a:r>
            <a:r>
              <a:rPr lang="zh-CN" altLang="en-US" sz="1500" dirty="0">
                <a:latin typeface="黑体" panose="02010609060101010101" charset="-122"/>
                <a:ea typeface="黑体" panose="02010609060101010101" charset="-122"/>
                <a:cs typeface="黑体" panose="02010609060101010101" charset="-122"/>
                <a:sym typeface="+mn-ea"/>
              </a:rPr>
              <a:t>、最佳的抗冲击强度</a:t>
            </a:r>
          </a:p>
          <a:p>
            <a:pPr indent="457200" fontAlgn="auto">
              <a:lnSpc>
                <a:spcPct val="100000"/>
              </a:lnSpc>
              <a:spcBef>
                <a:spcPts val="0"/>
              </a:spcBef>
              <a:buNone/>
            </a:pPr>
            <a:endParaRPr lang="zh-CN" altLang="en-US" sz="1500" dirty="0">
              <a:latin typeface="黑体" panose="02010609060101010101" charset="-122"/>
              <a:ea typeface="黑体" panose="02010609060101010101" charset="-122"/>
              <a:cs typeface="黑体" panose="02010609060101010101" charset="-122"/>
              <a:sym typeface="+mn-ea"/>
            </a:endParaRPr>
          </a:p>
          <a:p>
            <a:pPr indent="457200" fontAlgn="auto">
              <a:lnSpc>
                <a:spcPct val="100000"/>
              </a:lnSpc>
              <a:spcBef>
                <a:spcPts val="0"/>
              </a:spcBef>
              <a:buNone/>
            </a:pPr>
            <a:r>
              <a:rPr lang="en-US" altLang="zh-CN" sz="1500" dirty="0">
                <a:latin typeface="黑体" panose="02010609060101010101" charset="-122"/>
                <a:ea typeface="黑体" panose="02010609060101010101" charset="-122"/>
                <a:cs typeface="黑体" panose="02010609060101010101" charset="-122"/>
                <a:sym typeface="+mn-ea"/>
              </a:rPr>
              <a:t>3</a:t>
            </a:r>
            <a:r>
              <a:rPr lang="zh-CN" altLang="en-US" sz="1500" dirty="0">
                <a:latin typeface="黑体" panose="02010609060101010101" charset="-122"/>
                <a:ea typeface="黑体" panose="02010609060101010101" charset="-122"/>
                <a:cs typeface="黑体" panose="02010609060101010101" charset="-122"/>
                <a:sym typeface="+mn-ea"/>
              </a:rPr>
              <a:t>、优异的耐磨性和抗刻划伤性</a:t>
            </a:r>
          </a:p>
          <a:p>
            <a:pPr indent="457200" fontAlgn="auto">
              <a:lnSpc>
                <a:spcPct val="100000"/>
              </a:lnSpc>
              <a:spcBef>
                <a:spcPts val="0"/>
              </a:spcBef>
              <a:buNone/>
            </a:pPr>
            <a:endParaRPr lang="zh-CN" altLang="en-US" sz="1500" dirty="0">
              <a:latin typeface="黑体" panose="02010609060101010101" charset="-122"/>
              <a:ea typeface="黑体" panose="02010609060101010101" charset="-122"/>
              <a:cs typeface="黑体" panose="02010609060101010101" charset="-122"/>
              <a:sym typeface="+mn-ea"/>
            </a:endParaRPr>
          </a:p>
          <a:p>
            <a:pPr indent="457200" fontAlgn="auto">
              <a:lnSpc>
                <a:spcPct val="100000"/>
              </a:lnSpc>
              <a:spcBef>
                <a:spcPts val="0"/>
              </a:spcBef>
              <a:buNone/>
            </a:pPr>
            <a:r>
              <a:rPr lang="en-US" altLang="zh-CN" sz="1500" dirty="0">
                <a:latin typeface="黑体" panose="02010609060101010101" charset="-122"/>
                <a:ea typeface="黑体" panose="02010609060101010101" charset="-122"/>
                <a:cs typeface="黑体" panose="02010609060101010101" charset="-122"/>
                <a:sym typeface="+mn-ea"/>
              </a:rPr>
              <a:t>4</a:t>
            </a:r>
            <a:r>
              <a:rPr lang="zh-CN" altLang="en-US" sz="1500" dirty="0">
                <a:latin typeface="黑体" panose="02010609060101010101" charset="-122"/>
                <a:ea typeface="黑体" panose="02010609060101010101" charset="-122"/>
                <a:cs typeface="黑体" panose="02010609060101010101" charset="-122"/>
                <a:sym typeface="+mn-ea"/>
              </a:rPr>
              <a:t>、杰出的耐腐蚀性</a:t>
            </a:r>
          </a:p>
          <a:p>
            <a:pPr indent="457200" fontAlgn="auto">
              <a:lnSpc>
                <a:spcPct val="100000"/>
              </a:lnSpc>
              <a:spcBef>
                <a:spcPts val="0"/>
              </a:spcBef>
              <a:buNone/>
            </a:pPr>
            <a:endParaRPr lang="zh-CN" altLang="en-US" sz="1500" dirty="0">
              <a:latin typeface="黑体" panose="02010609060101010101" charset="-122"/>
              <a:ea typeface="黑体" panose="02010609060101010101" charset="-122"/>
              <a:cs typeface="黑体" panose="02010609060101010101" charset="-122"/>
              <a:sym typeface="+mn-ea"/>
            </a:endParaRPr>
          </a:p>
          <a:p>
            <a:pPr indent="457200" fontAlgn="auto">
              <a:lnSpc>
                <a:spcPct val="100000"/>
              </a:lnSpc>
              <a:spcBef>
                <a:spcPts val="0"/>
              </a:spcBef>
              <a:buNone/>
            </a:pPr>
            <a:r>
              <a:rPr lang="en-US" altLang="zh-CN" sz="1500" dirty="0">
                <a:latin typeface="黑体" panose="02010609060101010101" charset="-122"/>
                <a:ea typeface="黑体" panose="02010609060101010101" charset="-122"/>
                <a:cs typeface="黑体" panose="02010609060101010101" charset="-122"/>
                <a:sym typeface="+mn-ea"/>
              </a:rPr>
              <a:t>5</a:t>
            </a:r>
            <a:r>
              <a:rPr lang="zh-CN" altLang="en-US" sz="1500" dirty="0">
                <a:latin typeface="黑体" panose="02010609060101010101" charset="-122"/>
                <a:ea typeface="黑体" panose="02010609060101010101" charset="-122"/>
                <a:cs typeface="黑体" panose="02010609060101010101" charset="-122"/>
                <a:sym typeface="+mn-ea"/>
              </a:rPr>
              <a:t>、卓越的耐疲劳性</a:t>
            </a:r>
          </a:p>
          <a:p>
            <a:pPr indent="457200" fontAlgn="auto">
              <a:lnSpc>
                <a:spcPct val="100000"/>
              </a:lnSpc>
              <a:spcBef>
                <a:spcPts val="0"/>
              </a:spcBef>
              <a:buNone/>
            </a:pPr>
            <a:endParaRPr lang="zh-CN" altLang="en-US" sz="1500" dirty="0">
              <a:latin typeface="黑体" panose="02010609060101010101" charset="-122"/>
              <a:ea typeface="黑体" panose="02010609060101010101" charset="-122"/>
              <a:cs typeface="黑体" panose="02010609060101010101" charset="-122"/>
              <a:sym typeface="+mn-ea"/>
            </a:endParaRPr>
          </a:p>
          <a:p>
            <a:pPr indent="457200" fontAlgn="auto">
              <a:lnSpc>
                <a:spcPct val="100000"/>
              </a:lnSpc>
              <a:spcBef>
                <a:spcPts val="0"/>
              </a:spcBef>
              <a:buNone/>
            </a:pPr>
            <a:r>
              <a:rPr lang="en-US" altLang="zh-CN" sz="1500" dirty="0">
                <a:latin typeface="黑体" panose="02010609060101010101" charset="-122"/>
                <a:ea typeface="黑体" panose="02010609060101010101" charset="-122"/>
                <a:cs typeface="黑体" panose="02010609060101010101" charset="-122"/>
                <a:sym typeface="+mn-ea"/>
              </a:rPr>
              <a:t>6</a:t>
            </a:r>
            <a:r>
              <a:rPr lang="zh-CN" altLang="en-US" sz="1500" dirty="0">
                <a:latin typeface="黑体" panose="02010609060101010101" charset="-122"/>
                <a:ea typeface="黑体" panose="02010609060101010101" charset="-122"/>
                <a:cs typeface="黑体" panose="02010609060101010101" charset="-122"/>
                <a:sym typeface="+mn-ea"/>
              </a:rPr>
              <a:t>、稳定的耐老化性</a:t>
            </a:r>
          </a:p>
          <a:p>
            <a:pPr indent="457200" fontAlgn="auto">
              <a:lnSpc>
                <a:spcPct val="100000"/>
              </a:lnSpc>
              <a:spcBef>
                <a:spcPts val="0"/>
              </a:spcBef>
              <a:buNone/>
            </a:pPr>
            <a:endParaRPr lang="zh-CN" altLang="en-US" sz="1500" dirty="0">
              <a:latin typeface="黑体" panose="02010609060101010101" charset="-122"/>
              <a:ea typeface="黑体" panose="02010609060101010101" charset="-122"/>
              <a:cs typeface="黑体" panose="02010609060101010101" charset="-122"/>
              <a:sym typeface="+mn-ea"/>
            </a:endParaRPr>
          </a:p>
          <a:p>
            <a:pPr indent="457200" fontAlgn="auto">
              <a:lnSpc>
                <a:spcPct val="100000"/>
              </a:lnSpc>
              <a:spcBef>
                <a:spcPts val="0"/>
              </a:spcBef>
              <a:buNone/>
            </a:pPr>
            <a:r>
              <a:rPr lang="en-US" altLang="zh-CN" sz="1500" dirty="0">
                <a:latin typeface="黑体" panose="02010609060101010101" charset="-122"/>
                <a:ea typeface="黑体" panose="02010609060101010101" charset="-122"/>
                <a:cs typeface="黑体" panose="02010609060101010101" charset="-122"/>
                <a:sym typeface="+mn-ea"/>
              </a:rPr>
              <a:t>7</a:t>
            </a:r>
            <a:r>
              <a:rPr lang="zh-CN" altLang="en-US" sz="1500" dirty="0">
                <a:latin typeface="黑体" panose="02010609060101010101" charset="-122"/>
                <a:ea typeface="黑体" panose="02010609060101010101" charset="-122"/>
                <a:cs typeface="黑体" panose="02010609060101010101" charset="-122"/>
                <a:sym typeface="+mn-ea"/>
              </a:rPr>
              <a:t>、超凡的光滑性与不结垢性</a:t>
            </a:r>
          </a:p>
          <a:p>
            <a:pPr indent="457200" fontAlgn="auto">
              <a:lnSpc>
                <a:spcPct val="100000"/>
              </a:lnSpc>
              <a:spcBef>
                <a:spcPts val="0"/>
              </a:spcBef>
              <a:buNone/>
            </a:pPr>
            <a:endParaRPr lang="zh-CN" altLang="en-US" sz="1500" dirty="0">
              <a:latin typeface="黑体" panose="02010609060101010101" charset="-122"/>
              <a:ea typeface="黑体" panose="02010609060101010101" charset="-122"/>
              <a:cs typeface="黑体" panose="02010609060101010101" charset="-122"/>
              <a:sym typeface="+mn-ea"/>
            </a:endParaRPr>
          </a:p>
          <a:p>
            <a:pPr indent="457200" fontAlgn="auto">
              <a:lnSpc>
                <a:spcPct val="100000"/>
              </a:lnSpc>
              <a:spcBef>
                <a:spcPts val="0"/>
              </a:spcBef>
              <a:buNone/>
            </a:pPr>
            <a:r>
              <a:rPr lang="en-US" altLang="zh-CN" sz="1500" dirty="0">
                <a:latin typeface="黑体" panose="02010609060101010101" charset="-122"/>
                <a:ea typeface="黑体" panose="02010609060101010101" charset="-122"/>
                <a:cs typeface="黑体" panose="02010609060101010101" charset="-122"/>
                <a:sym typeface="+mn-ea"/>
              </a:rPr>
              <a:t>8</a:t>
            </a:r>
            <a:r>
              <a:rPr lang="zh-CN" altLang="en-US" sz="1500" dirty="0">
                <a:latin typeface="黑体" panose="02010609060101010101" charset="-122"/>
                <a:ea typeface="黑体" panose="02010609060101010101" charset="-122"/>
                <a:cs typeface="黑体" panose="02010609060101010101" charset="-122"/>
                <a:sym typeface="+mn-ea"/>
              </a:rPr>
              <a:t>、卓越的柔韧性</a:t>
            </a:r>
          </a:p>
          <a:p>
            <a:pPr indent="457200" fontAlgn="auto">
              <a:lnSpc>
                <a:spcPct val="100000"/>
              </a:lnSpc>
              <a:spcBef>
                <a:spcPts val="0"/>
              </a:spcBef>
              <a:buNone/>
            </a:pPr>
            <a:endParaRPr lang="zh-CN" altLang="en-US" sz="1500" dirty="0">
              <a:latin typeface="黑体" panose="02010609060101010101" charset="-122"/>
              <a:ea typeface="黑体" panose="02010609060101010101" charset="-122"/>
              <a:cs typeface="黑体" panose="02010609060101010101" charset="-122"/>
              <a:sym typeface="+mn-ea"/>
            </a:endParaRPr>
          </a:p>
          <a:p>
            <a:pPr fontAlgn="auto">
              <a:lnSpc>
                <a:spcPct val="100000"/>
              </a:lnSpc>
              <a:spcBef>
                <a:spcPts val="0"/>
              </a:spcBef>
              <a:buNone/>
            </a:pPr>
            <a:r>
              <a:rPr lang="en-US" altLang="zh-CN" sz="1500" dirty="0">
                <a:latin typeface="黑体" panose="02010609060101010101" charset="-122"/>
                <a:ea typeface="黑体" panose="02010609060101010101" charset="-122"/>
                <a:cs typeface="黑体" panose="02010609060101010101" charset="-122"/>
                <a:sym typeface="+mn-ea"/>
              </a:rPr>
              <a:t>     9</a:t>
            </a:r>
            <a:r>
              <a:rPr lang="zh-CN" altLang="en-US" sz="1500" dirty="0">
                <a:latin typeface="黑体" panose="02010609060101010101" charset="-122"/>
                <a:ea typeface="黑体" panose="02010609060101010101" charset="-122"/>
                <a:cs typeface="黑体" panose="02010609060101010101" charset="-122"/>
                <a:sym typeface="+mn-ea"/>
              </a:rPr>
              <a:t>、最高性价比的钢丝复合加强肋</a:t>
            </a:r>
            <a:endParaRPr lang="en-US" sz="1500" dirty="0" err="1">
              <a:latin typeface="黑体" panose="02010609060101010101" charset="-122"/>
              <a:ea typeface="黑体" panose="02010609060101010101" charset="-122"/>
              <a:cs typeface="黑体" panose="02010609060101010101" charset="-122"/>
              <a:sym typeface="+mn-ea"/>
            </a:endParaRPr>
          </a:p>
          <a:p>
            <a:pPr fontAlgn="auto">
              <a:lnSpc>
                <a:spcPct val="100000"/>
              </a:lnSpc>
              <a:spcBef>
                <a:spcPts val="0"/>
              </a:spcBef>
              <a:buNone/>
            </a:pPr>
            <a:endParaRPr lang="en-US" sz="1500" dirty="0" err="1">
              <a:latin typeface="黑体" panose="02010609060101010101" charset="-122"/>
              <a:ea typeface="黑体" panose="02010609060101010101" charset="-122"/>
              <a:cs typeface="黑体" panose="02010609060101010101" charset="-122"/>
              <a:sym typeface="+mn-ea"/>
            </a:endParaRPr>
          </a:p>
          <a:p>
            <a:pPr fontAlgn="auto">
              <a:lnSpc>
                <a:spcPct val="100000"/>
              </a:lnSpc>
              <a:spcBef>
                <a:spcPts val="0"/>
              </a:spcBef>
              <a:buNone/>
            </a:pPr>
            <a:r>
              <a:rPr lang="en-US" sz="1500" dirty="0" err="1">
                <a:latin typeface="黑体" panose="02010609060101010101" charset="-122"/>
                <a:ea typeface="黑体" panose="02010609060101010101" charset="-122"/>
                <a:cs typeface="黑体" panose="02010609060101010101" charset="-122"/>
                <a:sym typeface="+mn-ea"/>
              </a:rPr>
              <a:t>     10</a:t>
            </a:r>
            <a:r>
              <a:rPr lang="zh-CN" altLang="en-US" sz="1500" dirty="0" err="1">
                <a:latin typeface="黑体" panose="02010609060101010101" charset="-122"/>
                <a:ea typeface="黑体" panose="02010609060101010101" charset="-122"/>
                <a:cs typeface="黑体" panose="02010609060101010101" charset="-122"/>
                <a:sym typeface="+mn-ea"/>
              </a:rPr>
              <a:t>、高粘结复合强度</a:t>
            </a:r>
          </a:p>
          <a:p>
            <a:pPr indent="457200" fontAlgn="auto">
              <a:lnSpc>
                <a:spcPct val="100000"/>
              </a:lnSpc>
              <a:spcBef>
                <a:spcPts val="0"/>
              </a:spcBef>
              <a:buNone/>
            </a:pPr>
            <a:endParaRPr lang="zh-CN" altLang="en-US" sz="1500" dirty="0">
              <a:latin typeface="黑体" panose="02010609060101010101" charset="-122"/>
              <a:ea typeface="黑体" panose="02010609060101010101" charset="-122"/>
              <a:cs typeface="黑体" panose="02010609060101010101" charset="-122"/>
              <a:sym typeface="+mn-ea"/>
            </a:endParaRPr>
          </a:p>
        </p:txBody>
      </p:sp>
      <p:sp>
        <p:nvSpPr>
          <p:cNvPr id="11" name="文本框 10"/>
          <p:cNvSpPr txBox="1"/>
          <p:nvPr/>
        </p:nvSpPr>
        <p:spPr>
          <a:xfrm>
            <a:off x="6657340" y="1578610"/>
            <a:ext cx="5044440" cy="4622800"/>
          </a:xfrm>
          <a:prstGeom prst="rect">
            <a:avLst/>
          </a:prstGeom>
          <a:noFill/>
        </p:spPr>
        <p:txBody>
          <a:bodyPr wrap="square" rtlCol="0" anchor="t">
            <a:noAutofit/>
          </a:bodyPr>
          <a:lstStyle/>
          <a:p>
            <a:pPr fontAlgn="auto">
              <a:lnSpc>
                <a:spcPct val="100000"/>
              </a:lnSpc>
              <a:spcBef>
                <a:spcPts val="0"/>
              </a:spcBef>
              <a:buNone/>
            </a:pPr>
            <a:r>
              <a:rPr lang="en-US" altLang="zh-CN" sz="1500" dirty="0" err="1">
                <a:latin typeface="黑体" panose="02010609060101010101" charset="-122"/>
                <a:ea typeface="黑体" panose="02010609060101010101" charset="-122"/>
                <a:cs typeface="黑体" panose="02010609060101010101" charset="-122"/>
                <a:sym typeface="+mn-ea"/>
              </a:rPr>
              <a:t>11</a:t>
            </a:r>
            <a:r>
              <a:rPr lang="zh-CN" altLang="en-US" sz="1500" dirty="0" err="1">
                <a:latin typeface="黑体" panose="02010609060101010101" charset="-122"/>
                <a:ea typeface="黑体" panose="02010609060101010101" charset="-122"/>
                <a:cs typeface="黑体" panose="02010609060101010101" charset="-122"/>
                <a:sym typeface="+mn-ea"/>
              </a:rPr>
              <a:t>、内表面光滑性</a:t>
            </a:r>
          </a:p>
          <a:p>
            <a:pPr fontAlgn="auto">
              <a:lnSpc>
                <a:spcPct val="100000"/>
              </a:lnSpc>
              <a:spcBef>
                <a:spcPts val="0"/>
              </a:spcBef>
              <a:buNone/>
            </a:pPr>
            <a:endParaRPr lang="zh-CN" altLang="en-US" sz="1500" dirty="0" err="1">
              <a:latin typeface="黑体" panose="02010609060101010101" charset="-122"/>
              <a:ea typeface="黑体" panose="02010609060101010101" charset="-122"/>
              <a:cs typeface="黑体" panose="02010609060101010101" charset="-122"/>
              <a:sym typeface="+mn-ea"/>
            </a:endParaRPr>
          </a:p>
          <a:p>
            <a:pPr fontAlgn="auto">
              <a:lnSpc>
                <a:spcPct val="100000"/>
              </a:lnSpc>
              <a:spcBef>
                <a:spcPts val="0"/>
              </a:spcBef>
              <a:buNone/>
            </a:pPr>
            <a:r>
              <a:rPr lang="en-US" altLang="zh-CN" sz="1500" dirty="0" err="1">
                <a:latin typeface="黑体" panose="02010609060101010101" charset="-122"/>
                <a:ea typeface="黑体" panose="02010609060101010101" charset="-122"/>
                <a:cs typeface="黑体" panose="02010609060101010101" charset="-122"/>
                <a:sym typeface="+mn-ea"/>
              </a:rPr>
              <a:t>12</a:t>
            </a:r>
            <a:r>
              <a:rPr lang="zh-CN" altLang="en-US" sz="1500" dirty="0" err="1">
                <a:latin typeface="黑体" panose="02010609060101010101" charset="-122"/>
                <a:ea typeface="黑体" panose="02010609060101010101" charset="-122"/>
                <a:cs typeface="黑体" panose="02010609060101010101" charset="-122"/>
                <a:sym typeface="+mn-ea"/>
              </a:rPr>
              <a:t>、重量轻、设备吊装安装方便</a:t>
            </a:r>
          </a:p>
          <a:p>
            <a:pPr fontAlgn="auto">
              <a:lnSpc>
                <a:spcPct val="100000"/>
              </a:lnSpc>
              <a:spcBef>
                <a:spcPts val="0"/>
              </a:spcBef>
              <a:buNone/>
            </a:pPr>
            <a:endParaRPr lang="zh-CN" altLang="en-US" sz="1500" dirty="0" err="1">
              <a:latin typeface="黑体" panose="02010609060101010101" charset="-122"/>
              <a:ea typeface="黑体" panose="02010609060101010101" charset="-122"/>
              <a:cs typeface="黑体" panose="02010609060101010101" charset="-122"/>
              <a:sym typeface="+mn-ea"/>
            </a:endParaRPr>
          </a:p>
          <a:p>
            <a:pPr fontAlgn="auto">
              <a:lnSpc>
                <a:spcPct val="100000"/>
              </a:lnSpc>
              <a:spcBef>
                <a:spcPts val="0"/>
              </a:spcBef>
              <a:buNone/>
            </a:pPr>
            <a:r>
              <a:rPr lang="en-US" altLang="zh-CN" sz="1500" dirty="0" err="1">
                <a:latin typeface="黑体" panose="02010609060101010101" charset="-122"/>
                <a:ea typeface="黑体" panose="02010609060101010101" charset="-122"/>
                <a:cs typeface="黑体" panose="02010609060101010101" charset="-122"/>
                <a:sym typeface="+mn-ea"/>
              </a:rPr>
              <a:t>13</a:t>
            </a:r>
            <a:r>
              <a:rPr lang="zh-CN" altLang="en-US" sz="1500" dirty="0" err="1">
                <a:latin typeface="黑体" panose="02010609060101010101" charset="-122"/>
                <a:ea typeface="黑体" panose="02010609060101010101" charset="-122"/>
                <a:cs typeface="黑体" panose="02010609060101010101" charset="-122"/>
                <a:sym typeface="+mn-ea"/>
              </a:rPr>
              <a:t>、无毒、无污染性，可用于饮用水管道。</a:t>
            </a:r>
          </a:p>
          <a:p>
            <a:pPr fontAlgn="auto">
              <a:lnSpc>
                <a:spcPct val="100000"/>
              </a:lnSpc>
              <a:spcBef>
                <a:spcPts val="0"/>
              </a:spcBef>
              <a:buNone/>
            </a:pPr>
            <a:endParaRPr lang="zh-CN" altLang="en-US" sz="1500" dirty="0" err="1">
              <a:latin typeface="黑体" panose="02010609060101010101" charset="-122"/>
              <a:ea typeface="黑体" panose="02010609060101010101" charset="-122"/>
              <a:cs typeface="黑体" panose="02010609060101010101" charset="-122"/>
              <a:sym typeface="+mn-ea"/>
            </a:endParaRPr>
          </a:p>
          <a:p>
            <a:pPr fontAlgn="auto">
              <a:lnSpc>
                <a:spcPct val="100000"/>
              </a:lnSpc>
              <a:spcBef>
                <a:spcPts val="0"/>
              </a:spcBef>
              <a:buNone/>
            </a:pPr>
            <a:r>
              <a:rPr lang="en-US" altLang="zh-CN" sz="1500" dirty="0" err="1">
                <a:latin typeface="黑体" panose="02010609060101010101" charset="-122"/>
                <a:ea typeface="黑体" panose="02010609060101010101" charset="-122"/>
                <a:cs typeface="黑体" panose="02010609060101010101" charset="-122"/>
                <a:sym typeface="+mn-ea"/>
              </a:rPr>
              <a:t>14</a:t>
            </a:r>
            <a:r>
              <a:rPr lang="zh-CN" altLang="en-US" sz="1500" dirty="0" err="1">
                <a:latin typeface="黑体" panose="02010609060101010101" charset="-122"/>
                <a:ea typeface="黑体" panose="02010609060101010101" charset="-122"/>
                <a:cs typeface="黑体" panose="02010609060101010101" charset="-122"/>
                <a:sym typeface="+mn-ea"/>
              </a:rPr>
              <a:t>、多种管道连接方式</a:t>
            </a:r>
          </a:p>
          <a:p>
            <a:pPr fontAlgn="auto">
              <a:lnSpc>
                <a:spcPct val="100000"/>
              </a:lnSpc>
              <a:spcBef>
                <a:spcPts val="0"/>
              </a:spcBef>
              <a:buNone/>
            </a:pPr>
            <a:endParaRPr lang="zh-CN" altLang="en-US" sz="1500" dirty="0" err="1">
              <a:latin typeface="黑体" panose="02010609060101010101" charset="-122"/>
              <a:ea typeface="黑体" panose="02010609060101010101" charset="-122"/>
              <a:cs typeface="黑体" panose="02010609060101010101" charset="-122"/>
              <a:sym typeface="+mn-ea"/>
            </a:endParaRPr>
          </a:p>
          <a:p>
            <a:pPr fontAlgn="auto">
              <a:lnSpc>
                <a:spcPct val="100000"/>
              </a:lnSpc>
              <a:spcBef>
                <a:spcPts val="0"/>
              </a:spcBef>
              <a:buNone/>
            </a:pPr>
            <a:r>
              <a:rPr lang="en-US" altLang="zh-CN" sz="1500" dirty="0" err="1">
                <a:latin typeface="黑体" panose="02010609060101010101" charset="-122"/>
                <a:ea typeface="黑体" panose="02010609060101010101" charset="-122"/>
                <a:cs typeface="黑体" panose="02010609060101010101" charset="-122"/>
                <a:sym typeface="+mn-ea"/>
              </a:rPr>
              <a:t>15</a:t>
            </a:r>
            <a:r>
              <a:rPr lang="zh-CN" altLang="en-US" sz="1500" dirty="0" err="1">
                <a:latin typeface="黑体" panose="02010609060101010101" charset="-122"/>
                <a:ea typeface="黑体" panose="02010609060101010101" charset="-122"/>
                <a:cs typeface="黑体" panose="02010609060101010101" charset="-122"/>
                <a:sym typeface="+mn-ea"/>
              </a:rPr>
              <a:t>、施工费用低、吊装及安装使用设备费用低</a:t>
            </a:r>
          </a:p>
          <a:p>
            <a:pPr fontAlgn="auto">
              <a:lnSpc>
                <a:spcPct val="100000"/>
              </a:lnSpc>
              <a:spcBef>
                <a:spcPts val="0"/>
              </a:spcBef>
              <a:buNone/>
            </a:pPr>
            <a:endParaRPr lang="zh-CN" altLang="en-US" sz="1500" dirty="0" err="1">
              <a:latin typeface="黑体" panose="02010609060101010101" charset="-122"/>
              <a:ea typeface="黑体" panose="02010609060101010101" charset="-122"/>
              <a:cs typeface="黑体" panose="02010609060101010101" charset="-122"/>
              <a:sym typeface="+mn-ea"/>
            </a:endParaRPr>
          </a:p>
          <a:p>
            <a:pPr fontAlgn="auto">
              <a:lnSpc>
                <a:spcPct val="100000"/>
              </a:lnSpc>
              <a:spcBef>
                <a:spcPts val="0"/>
              </a:spcBef>
              <a:buNone/>
            </a:pPr>
            <a:r>
              <a:rPr lang="en-US" altLang="zh-CN" sz="1500" dirty="0" err="1">
                <a:latin typeface="黑体" panose="02010609060101010101" charset="-122"/>
                <a:ea typeface="黑体" panose="02010609060101010101" charset="-122"/>
                <a:cs typeface="黑体" panose="02010609060101010101" charset="-122"/>
                <a:sym typeface="+mn-ea"/>
              </a:rPr>
              <a:t>16</a:t>
            </a:r>
            <a:r>
              <a:rPr lang="zh-CN" altLang="en-US" sz="1500" dirty="0" err="1">
                <a:latin typeface="黑体" panose="02010609060101010101" charset="-122"/>
                <a:ea typeface="黑体" panose="02010609060101010101" charset="-122"/>
                <a:cs typeface="黑体" panose="02010609060101010101" charset="-122"/>
                <a:sym typeface="+mn-ea"/>
              </a:rPr>
              <a:t>、管道施工快捷，项目工期短</a:t>
            </a:r>
          </a:p>
          <a:p>
            <a:pPr fontAlgn="auto">
              <a:lnSpc>
                <a:spcPct val="100000"/>
              </a:lnSpc>
              <a:spcBef>
                <a:spcPts val="0"/>
              </a:spcBef>
              <a:buNone/>
            </a:pPr>
            <a:endParaRPr lang="zh-CN" altLang="en-US" sz="1500" dirty="0" err="1">
              <a:latin typeface="黑体" panose="02010609060101010101" charset="-122"/>
              <a:ea typeface="黑体" panose="02010609060101010101" charset="-122"/>
              <a:cs typeface="黑体" panose="02010609060101010101" charset="-122"/>
              <a:sym typeface="+mn-ea"/>
            </a:endParaRPr>
          </a:p>
          <a:p>
            <a:pPr fontAlgn="auto">
              <a:lnSpc>
                <a:spcPct val="100000"/>
              </a:lnSpc>
              <a:spcBef>
                <a:spcPts val="0"/>
              </a:spcBef>
              <a:buNone/>
            </a:pPr>
            <a:r>
              <a:rPr lang="en-US" altLang="zh-CN" sz="1500" dirty="0" err="1">
                <a:latin typeface="黑体" panose="02010609060101010101" charset="-122"/>
                <a:ea typeface="黑体" panose="02010609060101010101" charset="-122"/>
                <a:cs typeface="黑体" panose="02010609060101010101" charset="-122"/>
                <a:sym typeface="+mn-ea"/>
              </a:rPr>
              <a:t>17</a:t>
            </a:r>
            <a:r>
              <a:rPr lang="zh-CN" altLang="en-US" sz="1500" dirty="0" err="1">
                <a:latin typeface="黑体" panose="02010609060101010101" charset="-122"/>
                <a:ea typeface="黑体" panose="02010609060101010101" charset="-122"/>
                <a:cs typeface="黑体" panose="02010609060101010101" charset="-122"/>
                <a:sym typeface="+mn-ea"/>
              </a:rPr>
              <a:t>、管道的使用寿命长</a:t>
            </a:r>
          </a:p>
          <a:p>
            <a:pPr fontAlgn="auto">
              <a:lnSpc>
                <a:spcPct val="100000"/>
              </a:lnSpc>
              <a:spcBef>
                <a:spcPts val="0"/>
              </a:spcBef>
              <a:buNone/>
            </a:pPr>
            <a:endParaRPr lang="zh-CN" altLang="en-US" sz="1500" dirty="0" err="1">
              <a:latin typeface="黑体" panose="02010609060101010101" charset="-122"/>
              <a:ea typeface="黑体" panose="02010609060101010101" charset="-122"/>
              <a:cs typeface="黑体" panose="02010609060101010101" charset="-122"/>
              <a:sym typeface="+mn-ea"/>
            </a:endParaRPr>
          </a:p>
          <a:p>
            <a:pPr fontAlgn="auto">
              <a:lnSpc>
                <a:spcPct val="100000"/>
              </a:lnSpc>
              <a:spcBef>
                <a:spcPts val="0"/>
              </a:spcBef>
              <a:buNone/>
            </a:pPr>
            <a:r>
              <a:rPr lang="en-US" altLang="zh-CN" sz="1500" dirty="0" err="1">
                <a:latin typeface="黑体" panose="02010609060101010101" charset="-122"/>
                <a:ea typeface="黑体" panose="02010609060101010101" charset="-122"/>
                <a:cs typeface="黑体" panose="02010609060101010101" charset="-122"/>
                <a:sym typeface="+mn-ea"/>
              </a:rPr>
              <a:t>18</a:t>
            </a:r>
            <a:r>
              <a:rPr lang="zh-CN" altLang="en-US" sz="1500" dirty="0" err="1">
                <a:latin typeface="黑体" panose="02010609060101010101" charset="-122"/>
                <a:ea typeface="黑体" panose="02010609060101010101" charset="-122"/>
                <a:cs typeface="黑体" panose="02010609060101010101" charset="-122"/>
                <a:sym typeface="+mn-ea"/>
              </a:rPr>
              <a:t>、管道抗沉降、抗震性能优异</a:t>
            </a:r>
          </a:p>
          <a:p>
            <a:pPr fontAlgn="auto">
              <a:lnSpc>
                <a:spcPct val="100000"/>
              </a:lnSpc>
              <a:spcBef>
                <a:spcPts val="0"/>
              </a:spcBef>
              <a:buNone/>
            </a:pPr>
            <a:endParaRPr lang="zh-CN" altLang="en-US" sz="1500" dirty="0" err="1">
              <a:latin typeface="黑体" panose="02010609060101010101" charset="-122"/>
              <a:ea typeface="黑体" panose="02010609060101010101" charset="-122"/>
              <a:cs typeface="黑体" panose="02010609060101010101" charset="-122"/>
              <a:sym typeface="+mn-ea"/>
            </a:endParaRPr>
          </a:p>
          <a:p>
            <a:pPr fontAlgn="auto">
              <a:lnSpc>
                <a:spcPct val="100000"/>
              </a:lnSpc>
              <a:spcBef>
                <a:spcPts val="0"/>
              </a:spcBef>
              <a:buNone/>
            </a:pPr>
            <a:r>
              <a:rPr lang="en-US" altLang="zh-CN" sz="1500" dirty="0" err="1">
                <a:latin typeface="黑体" panose="02010609060101010101" charset="-122"/>
                <a:ea typeface="黑体" panose="02010609060101010101" charset="-122"/>
                <a:cs typeface="黑体" panose="02010609060101010101" charset="-122"/>
                <a:sym typeface="+mn-ea"/>
              </a:rPr>
              <a:t>19</a:t>
            </a:r>
            <a:r>
              <a:rPr lang="zh-CN" altLang="en-US" sz="1500" dirty="0" err="1">
                <a:latin typeface="黑体" panose="02010609060101010101" charset="-122"/>
                <a:ea typeface="黑体" panose="02010609060101010101" charset="-122"/>
                <a:cs typeface="黑体" panose="02010609060101010101" charset="-122"/>
                <a:sym typeface="+mn-ea"/>
              </a:rPr>
              <a:t>、管道运行成本低、管道维护成本低、维修便利</a:t>
            </a:r>
          </a:p>
          <a:p>
            <a:pPr fontAlgn="auto">
              <a:lnSpc>
                <a:spcPct val="100000"/>
              </a:lnSpc>
              <a:spcBef>
                <a:spcPts val="0"/>
              </a:spcBef>
              <a:buNone/>
            </a:pPr>
            <a:endParaRPr lang="zh-CN" altLang="en-US" sz="1500" dirty="0" err="1">
              <a:latin typeface="黑体" panose="02010609060101010101" charset="-122"/>
              <a:ea typeface="黑体" panose="02010609060101010101" charset="-122"/>
              <a:cs typeface="黑体" panose="02010609060101010101" charset="-122"/>
              <a:sym typeface="+mn-ea"/>
            </a:endParaRPr>
          </a:p>
          <a:p>
            <a:pPr fontAlgn="auto">
              <a:lnSpc>
                <a:spcPct val="100000"/>
              </a:lnSpc>
              <a:spcBef>
                <a:spcPts val="0"/>
              </a:spcBef>
              <a:buNone/>
            </a:pPr>
            <a:r>
              <a:rPr lang="en-US" altLang="zh-CN" sz="1500" dirty="0" err="1">
                <a:latin typeface="黑体" panose="02010609060101010101" charset="-122"/>
                <a:ea typeface="黑体" panose="02010609060101010101" charset="-122"/>
                <a:cs typeface="黑体" panose="02010609060101010101" charset="-122"/>
                <a:sym typeface="+mn-ea"/>
              </a:rPr>
              <a:t>20</a:t>
            </a:r>
            <a:r>
              <a:rPr lang="zh-CN" altLang="en-US" sz="1500" dirty="0" err="1">
                <a:latin typeface="黑体" panose="02010609060101010101" charset="-122"/>
                <a:ea typeface="黑体" panose="02010609060101010101" charset="-122"/>
                <a:cs typeface="黑体" panose="02010609060101010101" charset="-122"/>
                <a:sym typeface="+mn-ea"/>
              </a:rPr>
              <a:t>、管道系统安全性高</a:t>
            </a:r>
            <a:endParaRPr lang="en-US" altLang="zh-CN" sz="1500" dirty="0" err="1">
              <a:latin typeface="黑体" panose="02010609060101010101" charset="-122"/>
              <a:ea typeface="黑体" panose="02010609060101010101" charset="-122"/>
              <a:cs typeface="黑体" panose="02010609060101010101" charset="-122"/>
              <a:sym typeface="+mn-ea"/>
            </a:endParaRPr>
          </a:p>
          <a:p>
            <a:pPr fontAlgn="auto">
              <a:lnSpc>
                <a:spcPct val="100000"/>
              </a:lnSpc>
              <a:spcBef>
                <a:spcPts val="0"/>
              </a:spcBef>
              <a:buNone/>
            </a:pPr>
            <a:endParaRPr lang="en-US" altLang="zh-CN" sz="1500" dirty="0" err="1">
              <a:latin typeface="黑体" panose="02010609060101010101" charset="-122"/>
              <a:ea typeface="黑体" panose="02010609060101010101" charset="-122"/>
              <a:cs typeface="黑体" panose="02010609060101010101" charset="-122"/>
              <a:sym typeface="+mn-ea"/>
            </a:endParaRPr>
          </a:p>
        </p:txBody>
      </p:sp>
      <p:cxnSp>
        <p:nvCxnSpPr>
          <p:cNvPr id="24" name="直接连接符 23"/>
          <p:cNvCxnSpPr/>
          <p:nvPr/>
        </p:nvCxnSpPr>
        <p:spPr>
          <a:xfrm>
            <a:off x="5651500" y="1492250"/>
            <a:ext cx="0" cy="5026025"/>
          </a:xfrm>
          <a:prstGeom prst="line">
            <a:avLst/>
          </a:prstGeom>
          <a:ln w="28575" cmpd="sng">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1116749" y="152519"/>
            <a:ext cx="3063240" cy="368935"/>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anose="020B0604020202020204" pitchFamily="34" charset="0"/>
              <a:buNone/>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algn="ctr"/>
            <a:r>
              <a:rPr lang="zh-CN" altLang="en-US" sz="2400" dirty="0">
                <a:solidFill>
                  <a:schemeClr val="tx1"/>
                </a:solidFill>
                <a:latin typeface="黑体" panose="02010609060101010101" charset="-122"/>
                <a:ea typeface="黑体" panose="02010609060101010101" charset="-122"/>
                <a:cs typeface="Arial" panose="020B0604020202020204" pitchFamily="34" charset="0"/>
              </a:rPr>
              <a:t>加筋聚乙烯</a:t>
            </a:r>
            <a:r>
              <a:rPr lang="en-US" altLang="zh-CN" sz="2400" dirty="0">
                <a:solidFill>
                  <a:schemeClr val="tx1"/>
                </a:solidFill>
                <a:latin typeface="黑体" panose="02010609060101010101" charset="-122"/>
                <a:ea typeface="黑体" panose="02010609060101010101" charset="-122"/>
                <a:cs typeface="Arial" panose="020B0604020202020204" pitchFamily="34" charset="0"/>
              </a:rPr>
              <a:t>(PE)</a:t>
            </a:r>
            <a:r>
              <a:rPr lang="zh-CN" altLang="en-US" sz="2400" dirty="0">
                <a:solidFill>
                  <a:schemeClr val="tx1"/>
                </a:solidFill>
                <a:latin typeface="黑体" panose="02010609060101010101" charset="-122"/>
                <a:ea typeface="黑体" panose="02010609060101010101" charset="-122"/>
                <a:cs typeface="Arial" panose="020B0604020202020204" pitchFamily="34" charset="0"/>
              </a:rPr>
              <a:t>复合管</a:t>
            </a:r>
          </a:p>
        </p:txBody>
      </p:sp>
      <p:grpSp>
        <p:nvGrpSpPr>
          <p:cNvPr id="7" name="组合 6"/>
          <p:cNvGrpSpPr/>
          <p:nvPr/>
        </p:nvGrpSpPr>
        <p:grpSpPr>
          <a:xfrm>
            <a:off x="173355" y="164465"/>
            <a:ext cx="774065" cy="331470"/>
            <a:chOff x="0" y="341"/>
            <a:chExt cx="1219" cy="522"/>
          </a:xfrm>
        </p:grpSpPr>
        <p:sp>
          <p:nvSpPr>
            <p:cNvPr id="17" name="矩形 16"/>
            <p:cNvSpPr/>
            <p:nvPr/>
          </p:nvSpPr>
          <p:spPr>
            <a:xfrm>
              <a:off x="477" y="341"/>
              <a:ext cx="742" cy="1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8" name="矩形 7"/>
            <p:cNvSpPr/>
            <p:nvPr/>
          </p:nvSpPr>
          <p:spPr>
            <a:xfrm>
              <a:off x="273" y="513"/>
              <a:ext cx="742" cy="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6" name="矩形 15"/>
            <p:cNvSpPr/>
            <p:nvPr/>
          </p:nvSpPr>
          <p:spPr>
            <a:xfrm>
              <a:off x="0" y="685"/>
              <a:ext cx="742" cy="178"/>
            </a:xfrm>
            <a:prstGeom prst="rect">
              <a:avLst/>
            </a:prstGeom>
            <a:solidFill>
              <a:srgbClr val="04A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cxnSp>
        <p:nvCxnSpPr>
          <p:cNvPr id="21" name="直接连接符 20"/>
          <p:cNvCxnSpPr/>
          <p:nvPr/>
        </p:nvCxnSpPr>
        <p:spPr>
          <a:xfrm flipV="1">
            <a:off x="4349750" y="325755"/>
            <a:ext cx="7610475" cy="26035"/>
          </a:xfrm>
          <a:prstGeom prst="line">
            <a:avLst/>
          </a:prstGeom>
          <a:ln w="101600">
            <a:solidFill>
              <a:srgbClr val="2F5595"/>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817880" y="5944235"/>
            <a:ext cx="10955020" cy="783359"/>
          </a:xfrm>
          <a:prstGeom prst="roundRect">
            <a:avLst/>
          </a:prstGeom>
          <a:solidFill>
            <a:srgbClr val="C00000"/>
          </a:solidFill>
          <a:ln w="28575" cmpd="sng">
            <a:noFill/>
            <a:prstDash val="solid"/>
          </a:ln>
        </p:spPr>
        <p:txBody>
          <a:bodyPr wrap="square" rtlCol="0" anchor="t">
            <a:spAutoFit/>
          </a:bodyPr>
          <a:lstStyle/>
          <a:p>
            <a:pPr indent="457200" fontAlgn="auto">
              <a:lnSpc>
                <a:spcPct val="100000"/>
              </a:lnSpc>
              <a:spcBef>
                <a:spcPts val="0"/>
              </a:spcBef>
            </a:pPr>
            <a:r>
              <a:rPr sz="2000" dirty="0">
                <a:solidFill>
                  <a:schemeClr val="bg1"/>
                </a:solidFill>
                <a:latin typeface="黑体" panose="02010609060101010101" charset="-122"/>
                <a:ea typeface="黑体" panose="02010609060101010101" charset="-122"/>
                <a:cs typeface="黑体" panose="02010609060101010101" charset="-122"/>
                <a:sym typeface="+mn-ea"/>
              </a:rPr>
              <a:t>填补了国内外在大口径工程塑料供水管线领域的空白，在市场应用实践中获得了巨大的成功，是用户的最佳选择！</a:t>
            </a:r>
          </a:p>
        </p:txBody>
      </p:sp>
      <p:pic>
        <p:nvPicPr>
          <p:cNvPr id="137219" name="Picture 3" descr="E:\2021年\顺方管业\产品照片\带承插口照片\2021.2.22库存照片\车间里\IMG_20201230_105156.jpg"/>
          <p:cNvPicPr>
            <a:picLocks noChangeAspect="1" noChangeArrowheads="1"/>
          </p:cNvPicPr>
          <p:nvPr/>
        </p:nvPicPr>
        <p:blipFill>
          <a:blip r:embed="rId17" cstate="print"/>
          <a:srcRect/>
          <a:stretch>
            <a:fillRect/>
          </a:stretch>
        </p:blipFill>
        <p:spPr bwMode="auto">
          <a:xfrm>
            <a:off x="777240" y="1099820"/>
            <a:ext cx="2134235" cy="1600835"/>
          </a:xfrm>
          <a:prstGeom prst="rect">
            <a:avLst/>
          </a:prstGeom>
          <a:noFill/>
        </p:spPr>
      </p:pic>
      <p:pic>
        <p:nvPicPr>
          <p:cNvPr id="113666" name="Picture 2" descr="F:\2022\2022年销售\项目\山东项目\聊城\冠县\冠县水利局\管道吊装\多根吊装\9060991fa4dcab916dc7d5f34d3075c.jpg"/>
          <p:cNvPicPr>
            <a:picLocks noChangeAspect="1" noChangeArrowheads="1"/>
          </p:cNvPicPr>
          <p:nvPr/>
        </p:nvPicPr>
        <p:blipFill>
          <a:blip r:embed="rId18" cstate="print"/>
          <a:srcRect/>
          <a:stretch>
            <a:fillRect/>
          </a:stretch>
        </p:blipFill>
        <p:spPr bwMode="auto">
          <a:xfrm>
            <a:off x="9316720" y="965200"/>
            <a:ext cx="2456180" cy="1842135"/>
          </a:xfrm>
          <a:prstGeom prst="rect">
            <a:avLst/>
          </a:prstGeom>
          <a:noFill/>
        </p:spPr>
      </p:pic>
      <p:pic>
        <p:nvPicPr>
          <p:cNvPr id="48" name="Picture 2" descr="E:\浩源管业\说明书\说明书\备用图片\连接设备.jpg"/>
          <p:cNvPicPr>
            <a:picLocks noChangeAspect="1" noChangeArrowheads="1"/>
          </p:cNvPicPr>
          <p:nvPr/>
        </p:nvPicPr>
        <p:blipFill>
          <a:blip r:embed="rId19" cstate="print"/>
          <a:srcRect t="3898" r="14126"/>
          <a:stretch>
            <a:fillRect/>
          </a:stretch>
        </p:blipFill>
        <p:spPr bwMode="auto">
          <a:xfrm>
            <a:off x="775335" y="3596005"/>
            <a:ext cx="2153285" cy="1753870"/>
          </a:xfrm>
          <a:prstGeom prst="rect">
            <a:avLst/>
          </a:prstGeom>
          <a:noFill/>
        </p:spPr>
      </p:pic>
      <p:pic>
        <p:nvPicPr>
          <p:cNvPr id="49" name="Picture 1" descr="F:\2022\2022年销售\项目\山东项目\聊城\冠县\冠县水利局\管道吊装\多根吊装\7db63dc28b716db104b6e4c4348c4c3.jpg"/>
          <p:cNvPicPr>
            <a:picLocks noChangeAspect="1" noChangeArrowheads="1"/>
          </p:cNvPicPr>
          <p:nvPr/>
        </p:nvPicPr>
        <p:blipFill>
          <a:blip r:embed="rId20" cstate="print"/>
          <a:srcRect t="14281" r="391"/>
          <a:stretch>
            <a:fillRect/>
          </a:stretch>
        </p:blipFill>
        <p:spPr bwMode="auto">
          <a:xfrm>
            <a:off x="9141460" y="3661410"/>
            <a:ext cx="2614930" cy="1688465"/>
          </a:xfrm>
          <a:prstGeom prst="rect">
            <a:avLst/>
          </a:prstGeom>
          <a:noFill/>
        </p:spPr>
      </p:pic>
      <p:sp>
        <p:nvSpPr>
          <p:cNvPr id="62" name="Freeform 5"/>
          <p:cNvSpPr/>
          <p:nvPr>
            <p:custDataLst>
              <p:tags r:id="rId2"/>
            </p:custDataLst>
          </p:nvPr>
        </p:nvSpPr>
        <p:spPr bwMode="auto">
          <a:xfrm rot="14171108" flipH="1">
            <a:off x="3720970" y="2088806"/>
            <a:ext cx="1261330" cy="2118656"/>
          </a:xfrm>
          <a:custGeom>
            <a:avLst/>
            <a:gdLst>
              <a:gd name="T0" fmla="*/ 2147483647 w 849"/>
              <a:gd name="T1" fmla="*/ 0 h 1133"/>
              <a:gd name="T2" fmla="*/ 2147483647 w 849"/>
              <a:gd name="T3" fmla="*/ 2147483647 h 1133"/>
              <a:gd name="T4" fmla="*/ 2147483647 w 849"/>
              <a:gd name="T5" fmla="*/ 2147483647 h 1133"/>
              <a:gd name="T6" fmla="*/ 2147483647 w 849"/>
              <a:gd name="T7" fmla="*/ 2147483647 h 1133"/>
              <a:gd name="T8" fmla="*/ 2147483647 w 849"/>
              <a:gd name="T9" fmla="*/ 2147483647 h 1133"/>
              <a:gd name="T10" fmla="*/ 2147483647 w 849"/>
              <a:gd name="T11" fmla="*/ 2147483647 h 1133"/>
              <a:gd name="T12" fmla="*/ 0 w 849"/>
              <a:gd name="T13" fmla="*/ 2147483647 h 1133"/>
              <a:gd name="T14" fmla="*/ 2147483647 w 849"/>
              <a:gd name="T15" fmla="*/ 0 h 1133"/>
              <a:gd name="T16" fmla="*/ 0 60000 65536"/>
              <a:gd name="T17" fmla="*/ 0 60000 65536"/>
              <a:gd name="T18" fmla="*/ 0 60000 65536"/>
              <a:gd name="T19" fmla="*/ 0 60000 65536"/>
              <a:gd name="T20" fmla="*/ 0 60000 65536"/>
              <a:gd name="T21" fmla="*/ 0 60000 65536"/>
              <a:gd name="T22" fmla="*/ 0 60000 65536"/>
              <a:gd name="T23" fmla="*/ 0 60000 65536"/>
              <a:gd name="T24" fmla="*/ 0 w 849"/>
              <a:gd name="T25" fmla="*/ 0 h 1133"/>
              <a:gd name="T26" fmla="*/ 849 w 849"/>
              <a:gd name="T27" fmla="*/ 1133 h 11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9" h="1133">
                <a:moveTo>
                  <a:pt x="283" y="0"/>
                </a:moveTo>
                <a:cubicBezTo>
                  <a:pt x="595" y="0"/>
                  <a:pt x="849" y="253"/>
                  <a:pt x="849" y="567"/>
                </a:cubicBezTo>
                <a:cubicBezTo>
                  <a:pt x="849" y="880"/>
                  <a:pt x="595" y="1133"/>
                  <a:pt x="283" y="1133"/>
                </a:cubicBezTo>
                <a:cubicBezTo>
                  <a:pt x="283" y="1133"/>
                  <a:pt x="283" y="1133"/>
                  <a:pt x="283" y="1133"/>
                </a:cubicBezTo>
                <a:cubicBezTo>
                  <a:pt x="439" y="1133"/>
                  <a:pt x="566" y="1007"/>
                  <a:pt x="566" y="851"/>
                </a:cubicBezTo>
                <a:cubicBezTo>
                  <a:pt x="566" y="694"/>
                  <a:pt x="439" y="567"/>
                  <a:pt x="283" y="567"/>
                </a:cubicBezTo>
                <a:cubicBezTo>
                  <a:pt x="127" y="567"/>
                  <a:pt x="0" y="440"/>
                  <a:pt x="0" y="283"/>
                </a:cubicBezTo>
                <a:cubicBezTo>
                  <a:pt x="0" y="127"/>
                  <a:pt x="127" y="0"/>
                  <a:pt x="283" y="0"/>
                </a:cubicBezTo>
                <a:close/>
              </a:path>
            </a:pathLst>
          </a:custGeom>
          <a:gradFill flip="none" rotWithShape="1">
            <a:gsLst>
              <a:gs pos="100000">
                <a:srgbClr val="FFFFFF"/>
              </a:gs>
              <a:gs pos="0">
                <a:schemeClr val="tx2">
                  <a:lumMod val="90000"/>
                  <a:lumOff val="10000"/>
                </a:schemeClr>
              </a:gs>
            </a:gsLst>
            <a:lin ang="8100000" scaled="1"/>
            <a:tileRect/>
          </a:gradFill>
          <a:ln w="3175" cap="flat" cmpd="sng" algn="ctr">
            <a:noFill/>
            <a:prstDash val="solid"/>
          </a:ln>
          <a:effectLst/>
        </p:spPr>
        <p:txBody>
          <a:bodyPr anchor="ctr">
            <a:normAutofit/>
          </a:bodyPr>
          <a:lstStyle/>
          <a:p>
            <a:pPr algn="ctr">
              <a:lnSpc>
                <a:spcPct val="120000"/>
              </a:lnSpc>
              <a:defRPr/>
            </a:pPr>
            <a:endParaRPr lang="en-US" sz="1050" b="1" kern="0" dirty="0">
              <a:solidFill>
                <a:srgbClr val="F9F9F9"/>
              </a:solidFill>
              <a:sym typeface="Arial" panose="020B0604020202020204" pitchFamily="34" charset="0"/>
            </a:endParaRPr>
          </a:p>
        </p:txBody>
      </p:sp>
      <p:sp>
        <p:nvSpPr>
          <p:cNvPr id="63" name="椭圆 62"/>
          <p:cNvSpPr/>
          <p:nvPr>
            <p:custDataLst>
              <p:tags r:id="rId3"/>
            </p:custDataLst>
          </p:nvPr>
        </p:nvSpPr>
        <p:spPr>
          <a:xfrm>
            <a:off x="3222128" y="2682486"/>
            <a:ext cx="1073553" cy="1073553"/>
          </a:xfrm>
          <a:prstGeom prst="ellipse">
            <a:avLst/>
          </a:prstGeom>
          <a:solidFill>
            <a:schemeClr val="tx2">
              <a:lumMod val="90000"/>
              <a:lumOff val="10000"/>
            </a:schemeClr>
          </a:solidFill>
          <a:ln w="57150">
            <a:solidFill>
              <a:srgbClr val="FFFFFF"/>
            </a:solidFill>
          </a:ln>
        </p:spPr>
        <p:style>
          <a:lnRef idx="2">
            <a:srgbClr val="ED5113">
              <a:shade val="50000"/>
            </a:srgbClr>
          </a:lnRef>
          <a:fillRef idx="1">
            <a:srgbClr val="ED5113"/>
          </a:fillRef>
          <a:effectRef idx="0">
            <a:srgbClr val="ED5113"/>
          </a:effectRef>
          <a:fontRef idx="minor">
            <a:sysClr val="window" lastClr="FFFFFF"/>
          </a:fontRef>
        </p:style>
        <p:txBody>
          <a:bodyPr lIns="0" tIns="0" rIns="0" bIns="0" anchor="ctr">
            <a:normAutofit/>
          </a:bodyPr>
          <a:lstStyle/>
          <a:p>
            <a:pPr algn="ctr">
              <a:defRPr/>
            </a:pPr>
            <a:r>
              <a:rPr dirty="0">
                <a:solidFill>
                  <a:schemeClr val="bg1"/>
                </a:solidFill>
                <a:latin typeface="黑体" panose="02010609060101010101" charset="-122"/>
                <a:ea typeface="黑体" panose="02010609060101010101" charset="-122"/>
                <a:cs typeface="黑体" panose="02010609060101010101" charset="-122"/>
                <a:sym typeface="+mn-ea"/>
              </a:rPr>
              <a:t>环刚</a:t>
            </a:r>
          </a:p>
          <a:p>
            <a:pPr algn="ctr">
              <a:defRPr/>
            </a:pPr>
            <a:r>
              <a:rPr dirty="0">
                <a:solidFill>
                  <a:schemeClr val="bg1"/>
                </a:solidFill>
                <a:latin typeface="黑体" panose="02010609060101010101" charset="-122"/>
                <a:ea typeface="黑体" panose="02010609060101010101" charset="-122"/>
                <a:cs typeface="黑体" panose="02010609060101010101" charset="-122"/>
                <a:sym typeface="+mn-ea"/>
              </a:rPr>
              <a:t>度高</a:t>
            </a:r>
            <a:endParaRPr lang="en-US" altLang="zh-CN" dirty="0">
              <a:solidFill>
                <a:sysClr val="window" lastClr="FFFFFF"/>
              </a:solidFill>
              <a:latin typeface="Calibri Light" panose="020F0302020204030204" charset="0"/>
              <a:ea typeface="+mn-ea"/>
              <a:cs typeface="+mn-ea"/>
              <a:sym typeface="Arial" panose="020B0604020202020204" pitchFamily="34" charset="0"/>
            </a:endParaRPr>
          </a:p>
        </p:txBody>
      </p:sp>
      <p:sp>
        <p:nvSpPr>
          <p:cNvPr id="64" name="Freeform 5"/>
          <p:cNvSpPr/>
          <p:nvPr>
            <p:custDataLst>
              <p:tags r:id="rId4"/>
            </p:custDataLst>
          </p:nvPr>
        </p:nvSpPr>
        <p:spPr bwMode="auto">
          <a:xfrm rot="17771108" flipH="1">
            <a:off x="4613859" y="542276"/>
            <a:ext cx="1261330" cy="2118656"/>
          </a:xfrm>
          <a:custGeom>
            <a:avLst/>
            <a:gdLst>
              <a:gd name="T0" fmla="*/ 2147483647 w 849"/>
              <a:gd name="T1" fmla="*/ 0 h 1133"/>
              <a:gd name="T2" fmla="*/ 2147483647 w 849"/>
              <a:gd name="T3" fmla="*/ 2147483647 h 1133"/>
              <a:gd name="T4" fmla="*/ 2147483647 w 849"/>
              <a:gd name="T5" fmla="*/ 2147483647 h 1133"/>
              <a:gd name="T6" fmla="*/ 2147483647 w 849"/>
              <a:gd name="T7" fmla="*/ 2147483647 h 1133"/>
              <a:gd name="T8" fmla="*/ 2147483647 w 849"/>
              <a:gd name="T9" fmla="*/ 2147483647 h 1133"/>
              <a:gd name="T10" fmla="*/ 2147483647 w 849"/>
              <a:gd name="T11" fmla="*/ 2147483647 h 1133"/>
              <a:gd name="T12" fmla="*/ 0 w 849"/>
              <a:gd name="T13" fmla="*/ 2147483647 h 1133"/>
              <a:gd name="T14" fmla="*/ 2147483647 w 849"/>
              <a:gd name="T15" fmla="*/ 0 h 1133"/>
              <a:gd name="T16" fmla="*/ 0 60000 65536"/>
              <a:gd name="T17" fmla="*/ 0 60000 65536"/>
              <a:gd name="T18" fmla="*/ 0 60000 65536"/>
              <a:gd name="T19" fmla="*/ 0 60000 65536"/>
              <a:gd name="T20" fmla="*/ 0 60000 65536"/>
              <a:gd name="T21" fmla="*/ 0 60000 65536"/>
              <a:gd name="T22" fmla="*/ 0 60000 65536"/>
              <a:gd name="T23" fmla="*/ 0 60000 65536"/>
              <a:gd name="T24" fmla="*/ 0 w 849"/>
              <a:gd name="T25" fmla="*/ 0 h 1133"/>
              <a:gd name="T26" fmla="*/ 849 w 849"/>
              <a:gd name="T27" fmla="*/ 1133 h 11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9" h="1133">
                <a:moveTo>
                  <a:pt x="283" y="0"/>
                </a:moveTo>
                <a:cubicBezTo>
                  <a:pt x="595" y="0"/>
                  <a:pt x="849" y="253"/>
                  <a:pt x="849" y="567"/>
                </a:cubicBezTo>
                <a:cubicBezTo>
                  <a:pt x="849" y="880"/>
                  <a:pt x="595" y="1133"/>
                  <a:pt x="283" y="1133"/>
                </a:cubicBezTo>
                <a:cubicBezTo>
                  <a:pt x="283" y="1133"/>
                  <a:pt x="283" y="1133"/>
                  <a:pt x="283" y="1133"/>
                </a:cubicBezTo>
                <a:cubicBezTo>
                  <a:pt x="439" y="1133"/>
                  <a:pt x="566" y="1007"/>
                  <a:pt x="566" y="851"/>
                </a:cubicBezTo>
                <a:cubicBezTo>
                  <a:pt x="566" y="694"/>
                  <a:pt x="439" y="567"/>
                  <a:pt x="283" y="567"/>
                </a:cubicBezTo>
                <a:cubicBezTo>
                  <a:pt x="127" y="567"/>
                  <a:pt x="0" y="440"/>
                  <a:pt x="0" y="283"/>
                </a:cubicBezTo>
                <a:cubicBezTo>
                  <a:pt x="0" y="127"/>
                  <a:pt x="127" y="0"/>
                  <a:pt x="283" y="0"/>
                </a:cubicBezTo>
                <a:close/>
              </a:path>
            </a:pathLst>
          </a:custGeom>
          <a:gradFill flip="none" rotWithShape="1">
            <a:gsLst>
              <a:gs pos="100000">
                <a:srgbClr val="FFFFFF"/>
              </a:gs>
              <a:gs pos="0">
                <a:schemeClr val="accent4">
                  <a:lumMod val="75000"/>
                </a:schemeClr>
              </a:gs>
            </a:gsLst>
            <a:lin ang="8100000" scaled="1"/>
            <a:tileRect/>
          </a:gradFill>
          <a:ln w="3175" cap="flat" cmpd="sng" algn="ctr">
            <a:noFill/>
            <a:prstDash val="solid"/>
          </a:ln>
          <a:effectLst/>
        </p:spPr>
        <p:txBody>
          <a:bodyPr anchor="ctr">
            <a:normAutofit/>
          </a:bodyPr>
          <a:lstStyle/>
          <a:p>
            <a:pPr algn="ctr">
              <a:lnSpc>
                <a:spcPct val="120000"/>
              </a:lnSpc>
              <a:defRPr/>
            </a:pPr>
            <a:endParaRPr lang="en-US" sz="1050" b="1" kern="0" dirty="0">
              <a:solidFill>
                <a:srgbClr val="F9F9F9"/>
              </a:solidFill>
              <a:sym typeface="Arial" panose="020B0604020202020204" pitchFamily="34" charset="0"/>
            </a:endParaRPr>
          </a:p>
        </p:txBody>
      </p:sp>
      <p:sp>
        <p:nvSpPr>
          <p:cNvPr id="65" name="椭圆 64"/>
          <p:cNvSpPr/>
          <p:nvPr>
            <p:custDataLst>
              <p:tags r:id="rId5"/>
            </p:custDataLst>
          </p:nvPr>
        </p:nvSpPr>
        <p:spPr>
          <a:xfrm>
            <a:off x="4349784" y="587073"/>
            <a:ext cx="1073553" cy="1073553"/>
          </a:xfrm>
          <a:prstGeom prst="ellipse">
            <a:avLst/>
          </a:prstGeom>
          <a:solidFill>
            <a:schemeClr val="accent4">
              <a:lumMod val="75000"/>
            </a:schemeClr>
          </a:solidFill>
          <a:ln w="57150">
            <a:solidFill>
              <a:srgbClr val="FFFFFF"/>
            </a:solidFill>
          </a:ln>
        </p:spPr>
        <p:style>
          <a:lnRef idx="2">
            <a:srgbClr val="ED5113">
              <a:shade val="50000"/>
            </a:srgbClr>
          </a:lnRef>
          <a:fillRef idx="1">
            <a:srgbClr val="ED5113"/>
          </a:fillRef>
          <a:effectRef idx="0">
            <a:srgbClr val="ED5113"/>
          </a:effectRef>
          <a:fontRef idx="minor">
            <a:sysClr val="window" lastClr="FFFFFF"/>
          </a:fontRef>
        </p:style>
        <p:txBody>
          <a:bodyPr lIns="0" tIns="0" rIns="0" bIns="0" anchor="ctr">
            <a:normAutofit/>
          </a:bodyPr>
          <a:lstStyle/>
          <a:p>
            <a:pPr algn="ctr">
              <a:defRPr/>
            </a:pPr>
            <a:r>
              <a:rPr dirty="0">
                <a:solidFill>
                  <a:schemeClr val="bg1"/>
                </a:solidFill>
                <a:latin typeface="黑体" panose="02010609060101010101" charset="-122"/>
                <a:ea typeface="黑体" panose="02010609060101010101" charset="-122"/>
                <a:cs typeface="黑体" panose="02010609060101010101" charset="-122"/>
                <a:sym typeface="+mn-ea"/>
              </a:rPr>
              <a:t>用料</a:t>
            </a:r>
          </a:p>
          <a:p>
            <a:pPr algn="ctr">
              <a:defRPr/>
            </a:pPr>
            <a:r>
              <a:rPr dirty="0">
                <a:solidFill>
                  <a:schemeClr val="bg1"/>
                </a:solidFill>
                <a:latin typeface="黑体" panose="02010609060101010101" charset="-122"/>
                <a:ea typeface="黑体" panose="02010609060101010101" charset="-122"/>
                <a:cs typeface="黑体" panose="02010609060101010101" charset="-122"/>
                <a:sym typeface="+mn-ea"/>
              </a:rPr>
              <a:t>考究</a:t>
            </a:r>
            <a:endParaRPr lang="en-US" altLang="zh-CN" dirty="0">
              <a:solidFill>
                <a:sysClr val="window" lastClr="FFFFFF"/>
              </a:solidFill>
              <a:latin typeface="Calibri Light" panose="020F0302020204030204" charset="0"/>
              <a:ea typeface="+mn-ea"/>
              <a:cs typeface="+mn-ea"/>
              <a:sym typeface="Arial" panose="020B0604020202020204" pitchFamily="34" charset="0"/>
            </a:endParaRPr>
          </a:p>
        </p:txBody>
      </p:sp>
      <p:sp>
        <p:nvSpPr>
          <p:cNvPr id="66" name="Freeform 5"/>
          <p:cNvSpPr/>
          <p:nvPr>
            <p:custDataLst>
              <p:tags r:id="rId6"/>
            </p:custDataLst>
          </p:nvPr>
        </p:nvSpPr>
        <p:spPr bwMode="auto">
          <a:xfrm rot="21371108" flipH="1">
            <a:off x="6399638" y="535291"/>
            <a:ext cx="1261330" cy="2118656"/>
          </a:xfrm>
          <a:custGeom>
            <a:avLst/>
            <a:gdLst>
              <a:gd name="T0" fmla="*/ 2147483647 w 849"/>
              <a:gd name="T1" fmla="*/ 0 h 1133"/>
              <a:gd name="T2" fmla="*/ 2147483647 w 849"/>
              <a:gd name="T3" fmla="*/ 2147483647 h 1133"/>
              <a:gd name="T4" fmla="*/ 2147483647 w 849"/>
              <a:gd name="T5" fmla="*/ 2147483647 h 1133"/>
              <a:gd name="T6" fmla="*/ 2147483647 w 849"/>
              <a:gd name="T7" fmla="*/ 2147483647 h 1133"/>
              <a:gd name="T8" fmla="*/ 2147483647 w 849"/>
              <a:gd name="T9" fmla="*/ 2147483647 h 1133"/>
              <a:gd name="T10" fmla="*/ 2147483647 w 849"/>
              <a:gd name="T11" fmla="*/ 2147483647 h 1133"/>
              <a:gd name="T12" fmla="*/ 0 w 849"/>
              <a:gd name="T13" fmla="*/ 2147483647 h 1133"/>
              <a:gd name="T14" fmla="*/ 2147483647 w 849"/>
              <a:gd name="T15" fmla="*/ 0 h 1133"/>
              <a:gd name="T16" fmla="*/ 0 60000 65536"/>
              <a:gd name="T17" fmla="*/ 0 60000 65536"/>
              <a:gd name="T18" fmla="*/ 0 60000 65536"/>
              <a:gd name="T19" fmla="*/ 0 60000 65536"/>
              <a:gd name="T20" fmla="*/ 0 60000 65536"/>
              <a:gd name="T21" fmla="*/ 0 60000 65536"/>
              <a:gd name="T22" fmla="*/ 0 60000 65536"/>
              <a:gd name="T23" fmla="*/ 0 60000 65536"/>
              <a:gd name="T24" fmla="*/ 0 w 849"/>
              <a:gd name="T25" fmla="*/ 0 h 1133"/>
              <a:gd name="T26" fmla="*/ 849 w 849"/>
              <a:gd name="T27" fmla="*/ 1133 h 11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9" h="1133">
                <a:moveTo>
                  <a:pt x="283" y="0"/>
                </a:moveTo>
                <a:cubicBezTo>
                  <a:pt x="595" y="0"/>
                  <a:pt x="849" y="253"/>
                  <a:pt x="849" y="567"/>
                </a:cubicBezTo>
                <a:cubicBezTo>
                  <a:pt x="849" y="880"/>
                  <a:pt x="595" y="1133"/>
                  <a:pt x="283" y="1133"/>
                </a:cubicBezTo>
                <a:cubicBezTo>
                  <a:pt x="283" y="1133"/>
                  <a:pt x="283" y="1133"/>
                  <a:pt x="283" y="1133"/>
                </a:cubicBezTo>
                <a:cubicBezTo>
                  <a:pt x="439" y="1133"/>
                  <a:pt x="566" y="1007"/>
                  <a:pt x="566" y="851"/>
                </a:cubicBezTo>
                <a:cubicBezTo>
                  <a:pt x="566" y="694"/>
                  <a:pt x="439" y="567"/>
                  <a:pt x="283" y="567"/>
                </a:cubicBezTo>
                <a:cubicBezTo>
                  <a:pt x="127" y="567"/>
                  <a:pt x="0" y="440"/>
                  <a:pt x="0" y="283"/>
                </a:cubicBezTo>
                <a:cubicBezTo>
                  <a:pt x="0" y="127"/>
                  <a:pt x="127" y="0"/>
                  <a:pt x="283" y="0"/>
                </a:cubicBezTo>
                <a:close/>
              </a:path>
            </a:pathLst>
          </a:custGeom>
          <a:gradFill flip="none" rotWithShape="1">
            <a:gsLst>
              <a:gs pos="100000">
                <a:srgbClr val="FFFFFF"/>
              </a:gs>
              <a:gs pos="0">
                <a:schemeClr val="accent3">
                  <a:lumMod val="75000"/>
                </a:schemeClr>
              </a:gs>
            </a:gsLst>
            <a:lin ang="8100000" scaled="1"/>
            <a:tileRect/>
          </a:gradFill>
          <a:ln w="3175" cap="flat" cmpd="sng" algn="ctr">
            <a:noFill/>
            <a:prstDash val="solid"/>
          </a:ln>
          <a:effectLst/>
        </p:spPr>
        <p:txBody>
          <a:bodyPr anchor="ctr">
            <a:normAutofit/>
          </a:bodyPr>
          <a:lstStyle/>
          <a:p>
            <a:pPr algn="ctr">
              <a:lnSpc>
                <a:spcPct val="120000"/>
              </a:lnSpc>
              <a:defRPr/>
            </a:pPr>
            <a:endParaRPr lang="en-US" sz="1050" b="1" kern="0" dirty="0">
              <a:solidFill>
                <a:srgbClr val="F9F9F9"/>
              </a:solidFill>
              <a:sym typeface="Arial" panose="020B0604020202020204" pitchFamily="34" charset="0"/>
            </a:endParaRPr>
          </a:p>
        </p:txBody>
      </p:sp>
      <p:sp>
        <p:nvSpPr>
          <p:cNvPr id="67" name="椭圆 66"/>
          <p:cNvSpPr/>
          <p:nvPr>
            <p:custDataLst>
              <p:tags r:id="rId7"/>
            </p:custDataLst>
          </p:nvPr>
        </p:nvSpPr>
        <p:spPr>
          <a:xfrm>
            <a:off x="6728292" y="515946"/>
            <a:ext cx="1073553" cy="1073553"/>
          </a:xfrm>
          <a:prstGeom prst="ellipse">
            <a:avLst/>
          </a:prstGeom>
          <a:solidFill>
            <a:schemeClr val="accent3">
              <a:lumMod val="75000"/>
            </a:schemeClr>
          </a:solidFill>
          <a:ln w="57150">
            <a:solidFill>
              <a:srgbClr val="FFFFFF"/>
            </a:solidFill>
          </a:ln>
        </p:spPr>
        <p:style>
          <a:lnRef idx="2">
            <a:srgbClr val="ED5113">
              <a:shade val="50000"/>
            </a:srgbClr>
          </a:lnRef>
          <a:fillRef idx="1">
            <a:srgbClr val="ED5113"/>
          </a:fillRef>
          <a:effectRef idx="0">
            <a:srgbClr val="ED5113"/>
          </a:effectRef>
          <a:fontRef idx="minor">
            <a:sysClr val="window" lastClr="FFFFFF"/>
          </a:fontRef>
        </p:style>
        <p:txBody>
          <a:bodyPr lIns="0" tIns="0" rIns="0" bIns="0" anchor="ctr">
            <a:normAutofit/>
          </a:bodyPr>
          <a:lstStyle/>
          <a:p>
            <a:pPr algn="ctr">
              <a:defRPr/>
            </a:pPr>
            <a:r>
              <a:rPr dirty="0">
                <a:solidFill>
                  <a:schemeClr val="bg1"/>
                </a:solidFill>
                <a:latin typeface="黑体" panose="02010609060101010101" charset="-122"/>
                <a:ea typeface="黑体" panose="02010609060101010101" charset="-122"/>
                <a:cs typeface="黑体" panose="02010609060101010101" charset="-122"/>
                <a:sym typeface="+mn-ea"/>
              </a:rPr>
              <a:t>绿色</a:t>
            </a:r>
          </a:p>
          <a:p>
            <a:pPr algn="ctr">
              <a:defRPr/>
            </a:pPr>
            <a:r>
              <a:rPr dirty="0">
                <a:solidFill>
                  <a:schemeClr val="bg1"/>
                </a:solidFill>
                <a:latin typeface="黑体" panose="02010609060101010101" charset="-122"/>
                <a:ea typeface="黑体" panose="02010609060101010101" charset="-122"/>
                <a:cs typeface="黑体" panose="02010609060101010101" charset="-122"/>
                <a:sym typeface="+mn-ea"/>
              </a:rPr>
              <a:t>环保</a:t>
            </a:r>
            <a:endParaRPr lang="en-US" altLang="zh-CN" dirty="0">
              <a:solidFill>
                <a:sysClr val="window" lastClr="FFFFFF"/>
              </a:solidFill>
              <a:latin typeface="Calibri Light" panose="020F0302020204030204" charset="0"/>
              <a:ea typeface="+mn-ea"/>
              <a:cs typeface="+mn-ea"/>
              <a:sym typeface="Arial" panose="020B0604020202020204" pitchFamily="34" charset="0"/>
            </a:endParaRPr>
          </a:p>
        </p:txBody>
      </p:sp>
      <p:sp>
        <p:nvSpPr>
          <p:cNvPr id="68" name="Freeform 5"/>
          <p:cNvSpPr/>
          <p:nvPr>
            <p:custDataLst>
              <p:tags r:id="rId8"/>
            </p:custDataLst>
          </p:nvPr>
        </p:nvSpPr>
        <p:spPr bwMode="auto">
          <a:xfrm rot="3371108" flipH="1">
            <a:off x="7292527" y="2088806"/>
            <a:ext cx="1261330" cy="2118656"/>
          </a:xfrm>
          <a:custGeom>
            <a:avLst/>
            <a:gdLst>
              <a:gd name="T0" fmla="*/ 2147483647 w 849"/>
              <a:gd name="T1" fmla="*/ 0 h 1133"/>
              <a:gd name="T2" fmla="*/ 2147483647 w 849"/>
              <a:gd name="T3" fmla="*/ 2147483647 h 1133"/>
              <a:gd name="T4" fmla="*/ 2147483647 w 849"/>
              <a:gd name="T5" fmla="*/ 2147483647 h 1133"/>
              <a:gd name="T6" fmla="*/ 2147483647 w 849"/>
              <a:gd name="T7" fmla="*/ 2147483647 h 1133"/>
              <a:gd name="T8" fmla="*/ 2147483647 w 849"/>
              <a:gd name="T9" fmla="*/ 2147483647 h 1133"/>
              <a:gd name="T10" fmla="*/ 2147483647 w 849"/>
              <a:gd name="T11" fmla="*/ 2147483647 h 1133"/>
              <a:gd name="T12" fmla="*/ 0 w 849"/>
              <a:gd name="T13" fmla="*/ 2147483647 h 1133"/>
              <a:gd name="T14" fmla="*/ 2147483647 w 849"/>
              <a:gd name="T15" fmla="*/ 0 h 1133"/>
              <a:gd name="T16" fmla="*/ 0 60000 65536"/>
              <a:gd name="T17" fmla="*/ 0 60000 65536"/>
              <a:gd name="T18" fmla="*/ 0 60000 65536"/>
              <a:gd name="T19" fmla="*/ 0 60000 65536"/>
              <a:gd name="T20" fmla="*/ 0 60000 65536"/>
              <a:gd name="T21" fmla="*/ 0 60000 65536"/>
              <a:gd name="T22" fmla="*/ 0 60000 65536"/>
              <a:gd name="T23" fmla="*/ 0 60000 65536"/>
              <a:gd name="T24" fmla="*/ 0 w 849"/>
              <a:gd name="T25" fmla="*/ 0 h 1133"/>
              <a:gd name="T26" fmla="*/ 849 w 849"/>
              <a:gd name="T27" fmla="*/ 1133 h 11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9" h="1133">
                <a:moveTo>
                  <a:pt x="283" y="0"/>
                </a:moveTo>
                <a:cubicBezTo>
                  <a:pt x="595" y="0"/>
                  <a:pt x="849" y="253"/>
                  <a:pt x="849" y="567"/>
                </a:cubicBezTo>
                <a:cubicBezTo>
                  <a:pt x="849" y="880"/>
                  <a:pt x="595" y="1133"/>
                  <a:pt x="283" y="1133"/>
                </a:cubicBezTo>
                <a:cubicBezTo>
                  <a:pt x="283" y="1133"/>
                  <a:pt x="283" y="1133"/>
                  <a:pt x="283" y="1133"/>
                </a:cubicBezTo>
                <a:cubicBezTo>
                  <a:pt x="439" y="1133"/>
                  <a:pt x="566" y="1007"/>
                  <a:pt x="566" y="851"/>
                </a:cubicBezTo>
                <a:cubicBezTo>
                  <a:pt x="566" y="694"/>
                  <a:pt x="439" y="567"/>
                  <a:pt x="283" y="567"/>
                </a:cubicBezTo>
                <a:cubicBezTo>
                  <a:pt x="127" y="567"/>
                  <a:pt x="0" y="440"/>
                  <a:pt x="0" y="283"/>
                </a:cubicBezTo>
                <a:cubicBezTo>
                  <a:pt x="0" y="127"/>
                  <a:pt x="127" y="0"/>
                  <a:pt x="283" y="0"/>
                </a:cubicBezTo>
                <a:close/>
              </a:path>
            </a:pathLst>
          </a:custGeom>
          <a:gradFill flip="none" rotWithShape="1">
            <a:gsLst>
              <a:gs pos="100000">
                <a:srgbClr val="FFFFFF"/>
              </a:gs>
              <a:gs pos="0">
                <a:schemeClr val="accent2">
                  <a:lumMod val="75000"/>
                </a:schemeClr>
              </a:gs>
            </a:gsLst>
            <a:lin ang="8100000" scaled="1"/>
            <a:tileRect/>
          </a:gradFill>
          <a:ln w="3175" cap="flat" cmpd="sng" algn="ctr">
            <a:noFill/>
            <a:prstDash val="solid"/>
          </a:ln>
          <a:effectLst/>
        </p:spPr>
        <p:txBody>
          <a:bodyPr anchor="ctr">
            <a:normAutofit/>
          </a:bodyPr>
          <a:lstStyle/>
          <a:p>
            <a:pPr algn="ctr">
              <a:lnSpc>
                <a:spcPct val="120000"/>
              </a:lnSpc>
              <a:defRPr/>
            </a:pPr>
            <a:endParaRPr lang="en-US" sz="1050" b="1" kern="0" dirty="0">
              <a:solidFill>
                <a:srgbClr val="F9F9F9"/>
              </a:solidFill>
              <a:sym typeface="Arial" panose="020B0604020202020204" pitchFamily="34" charset="0"/>
            </a:endParaRPr>
          </a:p>
        </p:txBody>
      </p:sp>
      <p:sp>
        <p:nvSpPr>
          <p:cNvPr id="69" name="椭圆 68"/>
          <p:cNvSpPr/>
          <p:nvPr>
            <p:custDataLst>
              <p:tags r:id="rId9"/>
            </p:custDataLst>
          </p:nvPr>
        </p:nvSpPr>
        <p:spPr>
          <a:xfrm>
            <a:off x="7979145" y="2540231"/>
            <a:ext cx="1073553" cy="1073553"/>
          </a:xfrm>
          <a:prstGeom prst="ellipse">
            <a:avLst/>
          </a:prstGeom>
          <a:solidFill>
            <a:schemeClr val="accent2">
              <a:lumMod val="50000"/>
            </a:schemeClr>
          </a:solidFill>
          <a:ln w="57150">
            <a:solidFill>
              <a:srgbClr val="FFFFFF"/>
            </a:solidFill>
          </a:ln>
        </p:spPr>
        <p:style>
          <a:lnRef idx="2">
            <a:srgbClr val="ED5113">
              <a:shade val="50000"/>
            </a:srgbClr>
          </a:lnRef>
          <a:fillRef idx="1">
            <a:srgbClr val="ED5113"/>
          </a:fillRef>
          <a:effectRef idx="0">
            <a:srgbClr val="ED5113"/>
          </a:effectRef>
          <a:fontRef idx="minor">
            <a:sysClr val="window" lastClr="FFFFFF"/>
          </a:fontRef>
        </p:style>
        <p:txBody>
          <a:bodyPr lIns="0" tIns="0" rIns="0" bIns="0" anchor="ctr">
            <a:normAutofit/>
          </a:bodyPr>
          <a:lstStyle/>
          <a:p>
            <a:pPr algn="ctr">
              <a:defRPr/>
            </a:pPr>
            <a:r>
              <a:rPr dirty="0">
                <a:solidFill>
                  <a:schemeClr val="bg1"/>
                </a:solidFill>
                <a:latin typeface="黑体" panose="02010609060101010101" charset="-122"/>
                <a:ea typeface="黑体" panose="02010609060101010101" charset="-122"/>
                <a:cs typeface="黑体" panose="02010609060101010101" charset="-122"/>
                <a:sym typeface="+mn-ea"/>
              </a:rPr>
              <a:t>构造</a:t>
            </a:r>
          </a:p>
          <a:p>
            <a:pPr algn="ctr">
              <a:defRPr/>
            </a:pPr>
            <a:r>
              <a:rPr dirty="0">
                <a:solidFill>
                  <a:schemeClr val="bg1"/>
                </a:solidFill>
                <a:latin typeface="黑体" panose="02010609060101010101" charset="-122"/>
                <a:ea typeface="黑体" panose="02010609060101010101" charset="-122"/>
                <a:cs typeface="黑体" panose="02010609060101010101" charset="-122"/>
                <a:sym typeface="+mn-ea"/>
              </a:rPr>
              <a:t>科学</a:t>
            </a:r>
            <a:endParaRPr lang="en-US" altLang="zh-CN" dirty="0">
              <a:solidFill>
                <a:sysClr val="window" lastClr="FFFFFF"/>
              </a:solidFill>
              <a:latin typeface="Calibri Light" panose="020F0302020204030204" charset="0"/>
              <a:ea typeface="+mn-ea"/>
              <a:cs typeface="+mn-ea"/>
              <a:sym typeface="Arial" panose="020B0604020202020204" pitchFamily="34" charset="0"/>
            </a:endParaRPr>
          </a:p>
        </p:txBody>
      </p:sp>
      <p:sp>
        <p:nvSpPr>
          <p:cNvPr id="70" name="Freeform 5"/>
          <p:cNvSpPr/>
          <p:nvPr>
            <p:custDataLst>
              <p:tags r:id="rId10"/>
            </p:custDataLst>
          </p:nvPr>
        </p:nvSpPr>
        <p:spPr bwMode="auto">
          <a:xfrm rot="6971108" flipH="1">
            <a:off x="6399636" y="3635335"/>
            <a:ext cx="1261330" cy="2118656"/>
          </a:xfrm>
          <a:custGeom>
            <a:avLst/>
            <a:gdLst>
              <a:gd name="T0" fmla="*/ 2147483647 w 849"/>
              <a:gd name="T1" fmla="*/ 0 h 1133"/>
              <a:gd name="T2" fmla="*/ 2147483647 w 849"/>
              <a:gd name="T3" fmla="*/ 2147483647 h 1133"/>
              <a:gd name="T4" fmla="*/ 2147483647 w 849"/>
              <a:gd name="T5" fmla="*/ 2147483647 h 1133"/>
              <a:gd name="T6" fmla="*/ 2147483647 w 849"/>
              <a:gd name="T7" fmla="*/ 2147483647 h 1133"/>
              <a:gd name="T8" fmla="*/ 2147483647 w 849"/>
              <a:gd name="T9" fmla="*/ 2147483647 h 1133"/>
              <a:gd name="T10" fmla="*/ 2147483647 w 849"/>
              <a:gd name="T11" fmla="*/ 2147483647 h 1133"/>
              <a:gd name="T12" fmla="*/ 0 w 849"/>
              <a:gd name="T13" fmla="*/ 2147483647 h 1133"/>
              <a:gd name="T14" fmla="*/ 2147483647 w 849"/>
              <a:gd name="T15" fmla="*/ 0 h 1133"/>
              <a:gd name="T16" fmla="*/ 0 60000 65536"/>
              <a:gd name="T17" fmla="*/ 0 60000 65536"/>
              <a:gd name="T18" fmla="*/ 0 60000 65536"/>
              <a:gd name="T19" fmla="*/ 0 60000 65536"/>
              <a:gd name="T20" fmla="*/ 0 60000 65536"/>
              <a:gd name="T21" fmla="*/ 0 60000 65536"/>
              <a:gd name="T22" fmla="*/ 0 60000 65536"/>
              <a:gd name="T23" fmla="*/ 0 60000 65536"/>
              <a:gd name="T24" fmla="*/ 0 w 849"/>
              <a:gd name="T25" fmla="*/ 0 h 1133"/>
              <a:gd name="T26" fmla="*/ 849 w 849"/>
              <a:gd name="T27" fmla="*/ 1133 h 11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9" h="1133">
                <a:moveTo>
                  <a:pt x="283" y="0"/>
                </a:moveTo>
                <a:cubicBezTo>
                  <a:pt x="595" y="0"/>
                  <a:pt x="849" y="253"/>
                  <a:pt x="849" y="567"/>
                </a:cubicBezTo>
                <a:cubicBezTo>
                  <a:pt x="849" y="880"/>
                  <a:pt x="595" y="1133"/>
                  <a:pt x="283" y="1133"/>
                </a:cubicBezTo>
                <a:cubicBezTo>
                  <a:pt x="283" y="1133"/>
                  <a:pt x="283" y="1133"/>
                  <a:pt x="283" y="1133"/>
                </a:cubicBezTo>
                <a:cubicBezTo>
                  <a:pt x="439" y="1133"/>
                  <a:pt x="566" y="1007"/>
                  <a:pt x="566" y="851"/>
                </a:cubicBezTo>
                <a:cubicBezTo>
                  <a:pt x="566" y="694"/>
                  <a:pt x="439" y="567"/>
                  <a:pt x="283" y="567"/>
                </a:cubicBezTo>
                <a:cubicBezTo>
                  <a:pt x="127" y="567"/>
                  <a:pt x="0" y="440"/>
                  <a:pt x="0" y="283"/>
                </a:cubicBezTo>
                <a:cubicBezTo>
                  <a:pt x="0" y="127"/>
                  <a:pt x="127" y="0"/>
                  <a:pt x="283" y="0"/>
                </a:cubicBezTo>
                <a:close/>
              </a:path>
            </a:pathLst>
          </a:custGeom>
          <a:gradFill flip="none" rotWithShape="1">
            <a:gsLst>
              <a:gs pos="100000">
                <a:srgbClr val="FFFFFF"/>
              </a:gs>
              <a:gs pos="0">
                <a:schemeClr val="bg1">
                  <a:lumMod val="50000"/>
                </a:schemeClr>
              </a:gs>
            </a:gsLst>
            <a:lin ang="8100000" scaled="1"/>
            <a:tileRect/>
          </a:gradFill>
          <a:ln w="3175" cap="flat" cmpd="sng" algn="ctr">
            <a:noFill/>
            <a:prstDash val="solid"/>
          </a:ln>
          <a:effectLst/>
        </p:spPr>
        <p:txBody>
          <a:bodyPr anchor="ctr">
            <a:normAutofit/>
          </a:bodyPr>
          <a:lstStyle/>
          <a:p>
            <a:pPr algn="ctr">
              <a:lnSpc>
                <a:spcPct val="120000"/>
              </a:lnSpc>
              <a:defRPr/>
            </a:pPr>
            <a:endParaRPr lang="en-US" sz="1050" b="1" kern="0" dirty="0">
              <a:solidFill>
                <a:srgbClr val="F9F9F9"/>
              </a:solidFill>
              <a:sym typeface="Arial" panose="020B0604020202020204" pitchFamily="34" charset="0"/>
            </a:endParaRPr>
          </a:p>
        </p:txBody>
      </p:sp>
      <p:sp>
        <p:nvSpPr>
          <p:cNvPr id="71" name="椭圆 70"/>
          <p:cNvSpPr/>
          <p:nvPr>
            <p:custDataLst>
              <p:tags r:id="rId11"/>
            </p:custDataLst>
          </p:nvPr>
        </p:nvSpPr>
        <p:spPr>
          <a:xfrm>
            <a:off x="6851488" y="4635642"/>
            <a:ext cx="1073553" cy="1073553"/>
          </a:xfrm>
          <a:prstGeom prst="ellipse">
            <a:avLst/>
          </a:prstGeom>
          <a:solidFill>
            <a:schemeClr val="bg1">
              <a:lumMod val="50000"/>
            </a:schemeClr>
          </a:solidFill>
          <a:ln w="57150">
            <a:solidFill>
              <a:srgbClr val="FFFFFF"/>
            </a:solidFill>
          </a:ln>
        </p:spPr>
        <p:style>
          <a:lnRef idx="2">
            <a:srgbClr val="ED5113">
              <a:shade val="50000"/>
            </a:srgbClr>
          </a:lnRef>
          <a:fillRef idx="1">
            <a:srgbClr val="ED5113"/>
          </a:fillRef>
          <a:effectRef idx="0">
            <a:srgbClr val="ED5113"/>
          </a:effectRef>
          <a:fontRef idx="minor">
            <a:sysClr val="window" lastClr="FFFFFF"/>
          </a:fontRef>
        </p:style>
        <p:txBody>
          <a:bodyPr lIns="0" tIns="0" rIns="0" bIns="0" anchor="ctr">
            <a:normAutofit/>
          </a:bodyPr>
          <a:lstStyle/>
          <a:p>
            <a:pPr algn="ctr">
              <a:defRPr/>
            </a:pPr>
            <a:r>
              <a:rPr dirty="0">
                <a:solidFill>
                  <a:schemeClr val="bg1"/>
                </a:solidFill>
                <a:latin typeface="黑体" panose="02010609060101010101" charset="-122"/>
                <a:ea typeface="黑体" panose="02010609060101010101" charset="-122"/>
                <a:cs typeface="黑体" panose="02010609060101010101" charset="-122"/>
                <a:sym typeface="+mn-ea"/>
              </a:rPr>
              <a:t>轻便</a:t>
            </a:r>
          </a:p>
          <a:p>
            <a:pPr algn="ctr">
              <a:defRPr/>
            </a:pPr>
            <a:r>
              <a:rPr dirty="0">
                <a:solidFill>
                  <a:schemeClr val="bg1"/>
                </a:solidFill>
                <a:latin typeface="黑体" panose="02010609060101010101" charset="-122"/>
                <a:ea typeface="黑体" panose="02010609060101010101" charset="-122"/>
                <a:cs typeface="黑体" panose="02010609060101010101" charset="-122"/>
                <a:sym typeface="+mn-ea"/>
              </a:rPr>
              <a:t>坚固</a:t>
            </a:r>
            <a:endParaRPr lang="en-US" altLang="zh-CN" dirty="0">
              <a:solidFill>
                <a:sysClr val="window" lastClr="FFFFFF"/>
              </a:solidFill>
              <a:latin typeface="Calibri Light" panose="020F0302020204030204" charset="0"/>
              <a:ea typeface="+mn-ea"/>
              <a:cs typeface="+mn-ea"/>
              <a:sym typeface="Arial" panose="020B0604020202020204" pitchFamily="34" charset="0"/>
            </a:endParaRPr>
          </a:p>
        </p:txBody>
      </p:sp>
      <p:sp>
        <p:nvSpPr>
          <p:cNvPr id="72" name="Freeform 5"/>
          <p:cNvSpPr/>
          <p:nvPr>
            <p:custDataLst>
              <p:tags r:id="rId12"/>
            </p:custDataLst>
          </p:nvPr>
        </p:nvSpPr>
        <p:spPr bwMode="auto">
          <a:xfrm rot="10571108" flipH="1">
            <a:off x="4613859" y="3635335"/>
            <a:ext cx="1261330" cy="2118656"/>
          </a:xfrm>
          <a:custGeom>
            <a:avLst/>
            <a:gdLst>
              <a:gd name="T0" fmla="*/ 2147483647 w 849"/>
              <a:gd name="T1" fmla="*/ 0 h 1133"/>
              <a:gd name="T2" fmla="*/ 2147483647 w 849"/>
              <a:gd name="T3" fmla="*/ 2147483647 h 1133"/>
              <a:gd name="T4" fmla="*/ 2147483647 w 849"/>
              <a:gd name="T5" fmla="*/ 2147483647 h 1133"/>
              <a:gd name="T6" fmla="*/ 2147483647 w 849"/>
              <a:gd name="T7" fmla="*/ 2147483647 h 1133"/>
              <a:gd name="T8" fmla="*/ 2147483647 w 849"/>
              <a:gd name="T9" fmla="*/ 2147483647 h 1133"/>
              <a:gd name="T10" fmla="*/ 2147483647 w 849"/>
              <a:gd name="T11" fmla="*/ 2147483647 h 1133"/>
              <a:gd name="T12" fmla="*/ 0 w 849"/>
              <a:gd name="T13" fmla="*/ 2147483647 h 1133"/>
              <a:gd name="T14" fmla="*/ 2147483647 w 849"/>
              <a:gd name="T15" fmla="*/ 0 h 1133"/>
              <a:gd name="T16" fmla="*/ 0 60000 65536"/>
              <a:gd name="T17" fmla="*/ 0 60000 65536"/>
              <a:gd name="T18" fmla="*/ 0 60000 65536"/>
              <a:gd name="T19" fmla="*/ 0 60000 65536"/>
              <a:gd name="T20" fmla="*/ 0 60000 65536"/>
              <a:gd name="T21" fmla="*/ 0 60000 65536"/>
              <a:gd name="T22" fmla="*/ 0 60000 65536"/>
              <a:gd name="T23" fmla="*/ 0 60000 65536"/>
              <a:gd name="T24" fmla="*/ 0 w 849"/>
              <a:gd name="T25" fmla="*/ 0 h 1133"/>
              <a:gd name="T26" fmla="*/ 849 w 849"/>
              <a:gd name="T27" fmla="*/ 1133 h 11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9" h="1133">
                <a:moveTo>
                  <a:pt x="283" y="0"/>
                </a:moveTo>
                <a:cubicBezTo>
                  <a:pt x="595" y="0"/>
                  <a:pt x="849" y="253"/>
                  <a:pt x="849" y="567"/>
                </a:cubicBezTo>
                <a:cubicBezTo>
                  <a:pt x="849" y="880"/>
                  <a:pt x="595" y="1133"/>
                  <a:pt x="283" y="1133"/>
                </a:cubicBezTo>
                <a:cubicBezTo>
                  <a:pt x="283" y="1133"/>
                  <a:pt x="283" y="1133"/>
                  <a:pt x="283" y="1133"/>
                </a:cubicBezTo>
                <a:cubicBezTo>
                  <a:pt x="439" y="1133"/>
                  <a:pt x="566" y="1007"/>
                  <a:pt x="566" y="851"/>
                </a:cubicBezTo>
                <a:cubicBezTo>
                  <a:pt x="566" y="694"/>
                  <a:pt x="439" y="567"/>
                  <a:pt x="283" y="567"/>
                </a:cubicBezTo>
                <a:cubicBezTo>
                  <a:pt x="127" y="567"/>
                  <a:pt x="0" y="440"/>
                  <a:pt x="0" y="283"/>
                </a:cubicBezTo>
                <a:cubicBezTo>
                  <a:pt x="0" y="127"/>
                  <a:pt x="127" y="0"/>
                  <a:pt x="283" y="0"/>
                </a:cubicBezTo>
                <a:close/>
              </a:path>
            </a:pathLst>
          </a:custGeom>
          <a:gradFill flip="none" rotWithShape="1">
            <a:gsLst>
              <a:gs pos="100000">
                <a:srgbClr val="FFFFFF"/>
              </a:gs>
              <a:gs pos="0">
                <a:srgbClr val="7030A0"/>
              </a:gs>
            </a:gsLst>
            <a:lin ang="8100000" scaled="1"/>
            <a:tileRect/>
          </a:gradFill>
          <a:ln w="3175" cap="flat" cmpd="sng" algn="ctr">
            <a:noFill/>
            <a:prstDash val="solid"/>
          </a:ln>
          <a:effectLst/>
        </p:spPr>
        <p:txBody>
          <a:bodyPr anchor="ctr">
            <a:normAutofit/>
          </a:bodyPr>
          <a:lstStyle/>
          <a:p>
            <a:pPr algn="ctr">
              <a:lnSpc>
                <a:spcPct val="120000"/>
              </a:lnSpc>
              <a:defRPr/>
            </a:pPr>
            <a:endParaRPr lang="en-US" sz="1050" b="1" kern="0" dirty="0">
              <a:solidFill>
                <a:srgbClr val="F9F9F9"/>
              </a:solidFill>
              <a:sym typeface="Arial" panose="020B0604020202020204" pitchFamily="34" charset="0"/>
            </a:endParaRPr>
          </a:p>
        </p:txBody>
      </p:sp>
      <p:sp>
        <p:nvSpPr>
          <p:cNvPr id="73" name="椭圆 72"/>
          <p:cNvSpPr/>
          <p:nvPr>
            <p:custDataLst>
              <p:tags r:id="rId13"/>
            </p:custDataLst>
          </p:nvPr>
        </p:nvSpPr>
        <p:spPr>
          <a:xfrm>
            <a:off x="4472980" y="4706770"/>
            <a:ext cx="1073553" cy="1073553"/>
          </a:xfrm>
          <a:prstGeom prst="ellipse">
            <a:avLst/>
          </a:prstGeom>
          <a:solidFill>
            <a:srgbClr val="7030A0"/>
          </a:solidFill>
          <a:ln w="57150">
            <a:solidFill>
              <a:srgbClr val="FFFFFF"/>
            </a:solidFill>
          </a:ln>
        </p:spPr>
        <p:style>
          <a:lnRef idx="2">
            <a:srgbClr val="ED5113">
              <a:shade val="50000"/>
            </a:srgbClr>
          </a:lnRef>
          <a:fillRef idx="1">
            <a:srgbClr val="ED5113"/>
          </a:fillRef>
          <a:effectRef idx="0">
            <a:srgbClr val="ED5113"/>
          </a:effectRef>
          <a:fontRef idx="minor">
            <a:sysClr val="window" lastClr="FFFFFF"/>
          </a:fontRef>
        </p:style>
        <p:txBody>
          <a:bodyPr lIns="0" tIns="0" rIns="0" bIns="0" anchor="ctr">
            <a:normAutofit/>
          </a:bodyPr>
          <a:lstStyle/>
          <a:p>
            <a:pPr algn="ctr">
              <a:defRPr/>
            </a:pPr>
            <a:r>
              <a:rPr dirty="0">
                <a:solidFill>
                  <a:schemeClr val="bg1"/>
                </a:solidFill>
                <a:latin typeface="黑体" panose="02010609060101010101" charset="-122"/>
                <a:ea typeface="黑体" panose="02010609060101010101" charset="-122"/>
                <a:cs typeface="黑体" panose="02010609060101010101" charset="-122"/>
                <a:sym typeface="+mn-ea"/>
              </a:rPr>
              <a:t>承压</a:t>
            </a:r>
          </a:p>
          <a:p>
            <a:pPr algn="ctr">
              <a:defRPr/>
            </a:pPr>
            <a:r>
              <a:rPr dirty="0">
                <a:solidFill>
                  <a:schemeClr val="bg1"/>
                </a:solidFill>
                <a:latin typeface="黑体" panose="02010609060101010101" charset="-122"/>
                <a:ea typeface="黑体" panose="02010609060101010101" charset="-122"/>
                <a:cs typeface="黑体" panose="02010609060101010101" charset="-122"/>
                <a:sym typeface="+mn-ea"/>
              </a:rPr>
              <a:t>力强</a:t>
            </a:r>
            <a:endParaRPr lang="en-US" altLang="zh-CN" dirty="0">
              <a:solidFill>
                <a:sysClr val="window" lastClr="FFFFFF"/>
              </a:solidFill>
              <a:latin typeface="Calibri Light" panose="020F0302020204030204" charset="0"/>
              <a:ea typeface="+mn-ea"/>
              <a:cs typeface="+mn-ea"/>
              <a:sym typeface="Arial" panose="020B0604020202020204" pitchFamily="34" charset="0"/>
            </a:endParaRPr>
          </a:p>
        </p:txBody>
      </p:sp>
      <p:sp>
        <p:nvSpPr>
          <p:cNvPr id="74" name="椭圆 73"/>
          <p:cNvSpPr/>
          <p:nvPr>
            <p:custDataLst>
              <p:tags r:id="rId14"/>
            </p:custDataLst>
          </p:nvPr>
        </p:nvSpPr>
        <p:spPr>
          <a:xfrm>
            <a:off x="5354504" y="2365226"/>
            <a:ext cx="1565818" cy="1565818"/>
          </a:xfrm>
          <a:prstGeom prst="ellipse">
            <a:avLst/>
          </a:prstGeom>
          <a:solidFill>
            <a:srgbClr val="C00000"/>
          </a:solidFill>
        </p:spPr>
        <p:txBody>
          <a:bodyPr rot="0" spcFirstLastPara="0" vertOverflow="overflow" horzOverflow="overflow" vert="horz" wrap="square" lIns="0" tIns="0" rIns="0" bIns="0" numCol="1" spcCol="0" rtlCol="0" fromWordArt="0" anchor="ctr" anchorCtr="0" forceAA="0" compatLnSpc="1">
            <a:normAutofit fontScale="97500" lnSpcReduction="10000"/>
          </a:bodyPr>
          <a:lstStyle/>
          <a:p>
            <a:pPr algn="ctr"/>
            <a:r>
              <a:rPr sz="2000" dirty="0">
                <a:solidFill>
                  <a:schemeClr val="bg1"/>
                </a:solidFill>
                <a:latin typeface="黑体" panose="02010609060101010101" charset="-122"/>
                <a:ea typeface="黑体" panose="02010609060101010101" charset="-122"/>
                <a:cs typeface="黑体" panose="02010609060101010101" charset="-122"/>
                <a:sym typeface="+mn-ea"/>
              </a:rPr>
              <a:t>加筋聚乙烯复合管是创新性产品</a:t>
            </a:r>
            <a:endParaRPr lang="en-US" altLang="zh-CN" sz="2000" b="1" dirty="0">
              <a:solidFill>
                <a:schemeClr val="bg1"/>
              </a:solidFill>
              <a:latin typeface="黑体" panose="02010609060101010101" charset="-122"/>
              <a:ea typeface="黑体" panose="02010609060101010101" charset="-122"/>
              <a:cs typeface="黑体" panose="02010609060101010101" charset="-122"/>
              <a:sym typeface="+mn-ea"/>
            </a:endParaRPr>
          </a:p>
        </p:txBody>
      </p:sp>
    </p:spTree>
    <p:custDataLst>
      <p:tags r:id="rId1"/>
    </p:custData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7"/>
          <a:srcRect l="11253" r="11253"/>
          <a:stretch>
            <a:fillRect/>
          </a:stretch>
        </p:blipFill>
        <p:spPr>
          <a:xfrm>
            <a:off x="207645" y="3342640"/>
            <a:ext cx="2737485" cy="2672715"/>
          </a:xfrm>
          <a:prstGeom prst="diamond">
            <a:avLst/>
          </a:prstGeom>
        </p:spPr>
      </p:pic>
      <p:pic>
        <p:nvPicPr>
          <p:cNvPr id="6" name="图片 5"/>
          <p:cNvPicPr>
            <a:picLocks noChangeAspect="1"/>
          </p:cNvPicPr>
          <p:nvPr/>
        </p:nvPicPr>
        <p:blipFill>
          <a:blip r:embed="rId8"/>
          <a:srcRect l="11214" r="14199"/>
          <a:stretch>
            <a:fillRect/>
          </a:stretch>
        </p:blipFill>
        <p:spPr>
          <a:xfrm>
            <a:off x="2711450" y="1064260"/>
            <a:ext cx="2229485" cy="2278380"/>
          </a:xfrm>
          <a:prstGeom prst="diamond">
            <a:avLst/>
          </a:prstGeom>
        </p:spPr>
      </p:pic>
      <p:grpSp>
        <p:nvGrpSpPr>
          <p:cNvPr id="65538" name="Group 2"/>
          <p:cNvGrpSpPr/>
          <p:nvPr/>
        </p:nvGrpSpPr>
        <p:grpSpPr>
          <a:xfrm>
            <a:off x="407672" y="1570673"/>
            <a:ext cx="3304265" cy="2446020"/>
            <a:chOff x="-33" y="0"/>
            <a:chExt cx="5204" cy="3852"/>
          </a:xfrm>
        </p:grpSpPr>
        <p:sp>
          <p:nvSpPr>
            <p:cNvPr id="65547" name="矩形 9"/>
            <p:cNvSpPr/>
            <p:nvPr/>
          </p:nvSpPr>
          <p:spPr>
            <a:xfrm rot="2700000">
              <a:off x="765" y="0"/>
              <a:ext cx="3852" cy="3852"/>
            </a:xfrm>
            <a:prstGeom prst="rect">
              <a:avLst/>
            </a:prstGeom>
            <a:solidFill>
              <a:schemeClr val="bg1"/>
            </a:solidFill>
            <a:ln w="76200" cap="flat" cmpd="sng">
              <a:solidFill>
                <a:srgbClr val="2F5595"/>
              </a:solidFill>
              <a:prstDash val="solid"/>
              <a:miter/>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zh-CN" sz="1800" dirty="0">
                <a:solidFill>
                  <a:srgbClr val="2F5595"/>
                </a:solidFill>
                <a:latin typeface="黑体" panose="02010609060101010101" charset="-122"/>
                <a:ea typeface="黑体" panose="02010609060101010101" charset="-122"/>
              </a:endParaRPr>
            </a:p>
          </p:txBody>
        </p:sp>
        <p:sp>
          <p:nvSpPr>
            <p:cNvPr id="65548" name="标题 92"/>
            <p:cNvSpPr/>
            <p:nvPr/>
          </p:nvSpPr>
          <p:spPr>
            <a:xfrm>
              <a:off x="-33" y="1125"/>
              <a:ext cx="5204" cy="1601"/>
            </a:xfrm>
            <a:prstGeom prst="rect">
              <a:avLst/>
            </a:prstGeom>
            <a:noFill/>
            <a:ln w="9525">
              <a:noFill/>
            </a:ln>
          </p:spPr>
          <p:txBody>
            <a:bodyPr anchor="ctr" anchorCtr="0"/>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20000"/>
                </a:lnSpc>
                <a:spcBef>
                  <a:spcPct val="0"/>
                </a:spcBef>
                <a:buNone/>
              </a:pPr>
              <a:r>
                <a:rPr lang="zh-CN" altLang="en-US" sz="800" b="1" dirty="0">
                  <a:solidFill>
                    <a:srgbClr val="2F5595"/>
                  </a:solidFill>
                  <a:latin typeface="黑体" panose="02010609060101010101" charset="-122"/>
                  <a:ea typeface="黑体" panose="02010609060101010101" charset="-122"/>
                  <a:cs typeface="黑体" panose="02010609060101010101" charset="-122"/>
                  <a:sym typeface="等线 Light" panose="02010600030101010101" pitchFamily="2" charset="-122"/>
                </a:rPr>
                <a:t/>
              </a:r>
              <a:br>
                <a:rPr lang="zh-CN" altLang="en-US" sz="800" b="1" dirty="0">
                  <a:solidFill>
                    <a:srgbClr val="2F5595"/>
                  </a:solidFill>
                  <a:latin typeface="黑体" panose="02010609060101010101" charset="-122"/>
                  <a:ea typeface="黑体" panose="02010609060101010101" charset="-122"/>
                  <a:cs typeface="黑体" panose="02010609060101010101" charset="-122"/>
                  <a:sym typeface="等线 Light" panose="02010600030101010101" pitchFamily="2" charset="-122"/>
                </a:rPr>
              </a:br>
              <a:r>
                <a:rPr lang="zh-CN" altLang="en-US" sz="800" b="1" dirty="0">
                  <a:solidFill>
                    <a:srgbClr val="2F5595"/>
                  </a:solidFill>
                  <a:latin typeface="黑体" panose="02010609060101010101" charset="-122"/>
                  <a:ea typeface="黑体" panose="02010609060101010101" charset="-122"/>
                  <a:cs typeface="黑体" panose="02010609060101010101" charset="-122"/>
                  <a:sym typeface="等线 Light" panose="02010600030101010101" pitchFamily="2" charset="-122"/>
                </a:rPr>
                <a:t>    </a:t>
              </a:r>
              <a:r>
                <a:rPr lang="zh-CN" altLang="en-US" sz="3600" b="1" dirty="0">
                  <a:solidFill>
                    <a:srgbClr val="000000"/>
                  </a:solidFill>
                  <a:latin typeface="黑体" panose="02010609060101010101" charset="-122"/>
                  <a:ea typeface="黑体" panose="02010609060101010101" charset="-122"/>
                  <a:cs typeface="黑体" panose="02010609060101010101" charset="-122"/>
                  <a:sym typeface="等线 Light" panose="02010600030101010101" pitchFamily="2" charset="-122"/>
                </a:rPr>
                <a:t>目录</a:t>
              </a:r>
            </a:p>
          </p:txBody>
        </p:sp>
      </p:grpSp>
      <p:sp>
        <p:nvSpPr>
          <p:cNvPr id="65540" name="Rectangle 8"/>
          <p:cNvSpPr/>
          <p:nvPr>
            <p:custDataLst>
              <p:tags r:id="rId2"/>
            </p:custDataLst>
          </p:nvPr>
        </p:nvSpPr>
        <p:spPr>
          <a:xfrm>
            <a:off x="5567680" y="3054350"/>
            <a:ext cx="1379855" cy="338455"/>
          </a:xfrm>
          <a:prstGeom prst="rect">
            <a:avLst/>
          </a:prstGeom>
          <a:solidFill>
            <a:srgbClr val="2F5595"/>
          </a:solidFill>
          <a:ln w="9525">
            <a:noFill/>
          </a:ln>
        </p:spPr>
        <p:txBody>
          <a:bodyPr wrap="none"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第</a:t>
            </a:r>
            <a:r>
              <a:rPr lang="en-US" altLang="zh-CN" sz="1600" b="1" dirty="0">
                <a:solidFill>
                  <a:schemeClr val="bg1"/>
                </a:solidFill>
                <a:latin typeface="黑体" panose="02010609060101010101" charset="-122"/>
                <a:ea typeface="黑体" panose="02010609060101010101" charset="-122"/>
                <a:sym typeface="Arial" panose="020B0604020202020204" pitchFamily="34" charset="0"/>
              </a:rPr>
              <a:t>3</a:t>
            </a: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部分</a:t>
            </a:r>
          </a:p>
        </p:txBody>
      </p:sp>
      <p:sp>
        <p:nvSpPr>
          <p:cNvPr id="65541" name="AutoShape 7"/>
          <p:cNvSpPr/>
          <p:nvPr/>
        </p:nvSpPr>
        <p:spPr>
          <a:xfrm>
            <a:off x="7303770" y="1830705"/>
            <a:ext cx="3084195" cy="355600"/>
          </a:xfrm>
          <a:prstGeom prst="roundRect">
            <a:avLst>
              <a:gd name="adj" fmla="val 0"/>
            </a:avLst>
          </a:prstGeom>
          <a:noFill/>
          <a:ln w="3175" cap="flat" cmpd="sng">
            <a:solidFill>
              <a:srgbClr val="C0C0C0"/>
            </a:solidFill>
            <a:prstDash val="solid"/>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1600" b="1" dirty="0">
                <a:solidFill>
                  <a:schemeClr val="tx1"/>
                </a:solidFill>
                <a:latin typeface="黑体" panose="02010609060101010101" charset="-122"/>
                <a:ea typeface="黑体" panose="02010609060101010101" charset="-122"/>
                <a:sym typeface="微软雅黑" panose="020B0503020204020204" pitchFamily="34" charset="-122"/>
              </a:rPr>
              <a:t>项目背景</a:t>
            </a:r>
          </a:p>
        </p:txBody>
      </p:sp>
      <p:sp>
        <p:nvSpPr>
          <p:cNvPr id="65542" name="Rectangle 8"/>
          <p:cNvSpPr/>
          <p:nvPr/>
        </p:nvSpPr>
        <p:spPr>
          <a:xfrm>
            <a:off x="5560060" y="1828800"/>
            <a:ext cx="1364615" cy="355600"/>
          </a:xfrm>
          <a:prstGeom prst="rect">
            <a:avLst/>
          </a:prstGeom>
          <a:solidFill>
            <a:srgbClr val="2F5595"/>
          </a:solidFill>
          <a:ln w="9525">
            <a:noFill/>
          </a:ln>
        </p:spPr>
        <p:txBody>
          <a:bodyPr wrap="none"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第</a:t>
            </a:r>
            <a:r>
              <a:rPr lang="en-US" altLang="zh-CN" sz="1600" b="1" dirty="0">
                <a:solidFill>
                  <a:schemeClr val="bg1"/>
                </a:solidFill>
                <a:latin typeface="黑体" panose="02010609060101010101" charset="-122"/>
                <a:ea typeface="黑体" panose="02010609060101010101" charset="-122"/>
                <a:sym typeface="Arial" panose="020B0604020202020204" pitchFamily="34" charset="0"/>
              </a:rPr>
              <a:t>1</a:t>
            </a: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部分</a:t>
            </a:r>
          </a:p>
        </p:txBody>
      </p:sp>
      <p:sp>
        <p:nvSpPr>
          <p:cNvPr id="25" name="Rectangle 8"/>
          <p:cNvSpPr/>
          <p:nvPr>
            <p:custDataLst>
              <p:tags r:id="rId3"/>
            </p:custDataLst>
          </p:nvPr>
        </p:nvSpPr>
        <p:spPr>
          <a:xfrm>
            <a:off x="5568315" y="2409495"/>
            <a:ext cx="1379220" cy="381635"/>
          </a:xfrm>
          <a:prstGeom prst="rect">
            <a:avLst/>
          </a:prstGeom>
          <a:solidFill>
            <a:srgbClr val="2F5595"/>
          </a:solidFill>
          <a:ln w="9525">
            <a:noFill/>
          </a:ln>
        </p:spPr>
        <p:txBody>
          <a:bodyPr wrap="none"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第</a:t>
            </a:r>
            <a:r>
              <a:rPr lang="en-US" altLang="zh-CN" sz="1600" b="1" dirty="0">
                <a:solidFill>
                  <a:schemeClr val="bg1"/>
                </a:solidFill>
                <a:latin typeface="黑体" panose="02010609060101010101" charset="-122"/>
                <a:ea typeface="黑体" panose="02010609060101010101" charset="-122"/>
                <a:sym typeface="Arial" panose="020B0604020202020204" pitchFamily="34" charset="0"/>
              </a:rPr>
              <a:t>2</a:t>
            </a: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部分</a:t>
            </a:r>
          </a:p>
        </p:txBody>
      </p:sp>
      <p:sp>
        <p:nvSpPr>
          <p:cNvPr id="3" name="Rectangle 8"/>
          <p:cNvSpPr/>
          <p:nvPr>
            <p:custDataLst>
              <p:tags r:id="rId4"/>
            </p:custDataLst>
          </p:nvPr>
        </p:nvSpPr>
        <p:spPr>
          <a:xfrm>
            <a:off x="5567680" y="3644900"/>
            <a:ext cx="1379855" cy="368935"/>
          </a:xfrm>
          <a:prstGeom prst="rect">
            <a:avLst/>
          </a:prstGeom>
          <a:solidFill>
            <a:srgbClr val="2F5595"/>
          </a:solidFill>
          <a:ln w="9525">
            <a:noFill/>
          </a:ln>
        </p:spPr>
        <p:txBody>
          <a:bodyPr wrap="none"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第</a:t>
            </a:r>
            <a:r>
              <a:rPr lang="en-US" altLang="zh-CN" sz="1600" b="1" dirty="0">
                <a:solidFill>
                  <a:schemeClr val="bg1"/>
                </a:solidFill>
                <a:latin typeface="黑体" panose="02010609060101010101" charset="-122"/>
                <a:ea typeface="黑体" panose="02010609060101010101" charset="-122"/>
                <a:sym typeface="Arial" panose="020B0604020202020204" pitchFamily="34" charset="0"/>
              </a:rPr>
              <a:t>4</a:t>
            </a: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部分</a:t>
            </a:r>
          </a:p>
        </p:txBody>
      </p:sp>
      <p:sp>
        <p:nvSpPr>
          <p:cNvPr id="8" name="Rectangle 8"/>
          <p:cNvSpPr/>
          <p:nvPr>
            <p:custDataLst>
              <p:tags r:id="rId5"/>
            </p:custDataLst>
          </p:nvPr>
        </p:nvSpPr>
        <p:spPr>
          <a:xfrm>
            <a:off x="5552440" y="4253865"/>
            <a:ext cx="1395095" cy="380365"/>
          </a:xfrm>
          <a:prstGeom prst="rect">
            <a:avLst/>
          </a:prstGeom>
          <a:solidFill>
            <a:srgbClr val="2F5595"/>
          </a:solidFill>
          <a:ln w="9525">
            <a:noFill/>
          </a:ln>
        </p:spPr>
        <p:txBody>
          <a:bodyPr wrap="none"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第</a:t>
            </a:r>
            <a:r>
              <a:rPr lang="en-US" altLang="zh-CN" sz="1600" b="1" dirty="0">
                <a:solidFill>
                  <a:schemeClr val="bg1"/>
                </a:solidFill>
                <a:latin typeface="黑体" panose="02010609060101010101" charset="-122"/>
                <a:ea typeface="黑体" panose="02010609060101010101" charset="-122"/>
                <a:sym typeface="Arial" panose="020B0604020202020204" pitchFamily="34" charset="0"/>
              </a:rPr>
              <a:t>5</a:t>
            </a: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部分</a:t>
            </a:r>
          </a:p>
        </p:txBody>
      </p:sp>
      <p:sp>
        <p:nvSpPr>
          <p:cNvPr id="14" name="AutoShape 7"/>
          <p:cNvSpPr/>
          <p:nvPr/>
        </p:nvSpPr>
        <p:spPr>
          <a:xfrm>
            <a:off x="7303770" y="3054985"/>
            <a:ext cx="3084195" cy="355600"/>
          </a:xfrm>
          <a:prstGeom prst="roundRect">
            <a:avLst>
              <a:gd name="adj" fmla="val 0"/>
            </a:avLst>
          </a:prstGeom>
          <a:noFill/>
          <a:ln w="3175" cap="flat" cmpd="sng">
            <a:solidFill>
              <a:srgbClr val="C0C0C0"/>
            </a:solidFill>
            <a:prstDash val="solid"/>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en-US" sz="1600" b="1" dirty="0">
              <a:solidFill>
                <a:schemeClr val="tx1"/>
              </a:solidFill>
              <a:latin typeface="黑体" panose="02010609060101010101" charset="-122"/>
              <a:ea typeface="黑体" panose="02010609060101010101" charset="-122"/>
              <a:sym typeface="微软雅黑" panose="020B0503020204020204" pitchFamily="34" charset="-122"/>
            </a:endParaRPr>
          </a:p>
        </p:txBody>
      </p:sp>
      <p:sp>
        <p:nvSpPr>
          <p:cNvPr id="15" name="AutoShape 7"/>
          <p:cNvSpPr/>
          <p:nvPr/>
        </p:nvSpPr>
        <p:spPr>
          <a:xfrm>
            <a:off x="7303770" y="2430145"/>
            <a:ext cx="3084195" cy="347980"/>
          </a:xfrm>
          <a:prstGeom prst="roundRect">
            <a:avLst>
              <a:gd name="adj" fmla="val 0"/>
            </a:avLst>
          </a:prstGeom>
          <a:noFill/>
          <a:ln w="3175" cap="flat" cmpd="sng">
            <a:solidFill>
              <a:srgbClr val="C0C0C0"/>
            </a:solidFill>
            <a:prstDash val="solid"/>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1600" b="1" dirty="0">
                <a:solidFill>
                  <a:srgbClr val="FF0000"/>
                </a:solidFill>
                <a:latin typeface="黑体" panose="02010609060101010101" charset="-122"/>
                <a:ea typeface="黑体" panose="02010609060101010101" charset="-122"/>
                <a:sym typeface="微软雅黑" panose="020B0503020204020204" pitchFamily="34" charset="-122"/>
              </a:rPr>
              <a:t>项目介绍</a:t>
            </a:r>
          </a:p>
        </p:txBody>
      </p:sp>
      <p:sp>
        <p:nvSpPr>
          <p:cNvPr id="19" name="AutoShape 7"/>
          <p:cNvSpPr/>
          <p:nvPr/>
        </p:nvSpPr>
        <p:spPr>
          <a:xfrm>
            <a:off x="7303770" y="4292600"/>
            <a:ext cx="3084195" cy="355600"/>
          </a:xfrm>
          <a:prstGeom prst="roundRect">
            <a:avLst>
              <a:gd name="adj" fmla="val 0"/>
            </a:avLst>
          </a:prstGeom>
          <a:noFill/>
          <a:ln w="3175" cap="flat" cmpd="sng">
            <a:solidFill>
              <a:srgbClr val="C0C0C0"/>
            </a:solidFill>
            <a:prstDash val="solid"/>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1600" b="1" dirty="0">
                <a:solidFill>
                  <a:schemeClr val="tx1"/>
                </a:solidFill>
                <a:latin typeface="黑体" panose="02010609060101010101" charset="-122"/>
                <a:ea typeface="黑体" panose="02010609060101010101" charset="-122"/>
                <a:sym typeface="微软雅黑" panose="020B0503020204020204" pitchFamily="34" charset="-122"/>
              </a:rPr>
              <a:t>市场规划</a:t>
            </a:r>
          </a:p>
        </p:txBody>
      </p:sp>
      <p:sp>
        <p:nvSpPr>
          <p:cNvPr id="27" name="AutoShape 7"/>
          <p:cNvSpPr/>
          <p:nvPr/>
        </p:nvSpPr>
        <p:spPr>
          <a:xfrm>
            <a:off x="7303770" y="3624580"/>
            <a:ext cx="3084195" cy="355600"/>
          </a:xfrm>
          <a:prstGeom prst="roundRect">
            <a:avLst>
              <a:gd name="adj" fmla="val 0"/>
            </a:avLst>
          </a:prstGeom>
          <a:noFill/>
          <a:ln w="3175" cap="flat" cmpd="sng">
            <a:solidFill>
              <a:srgbClr val="C0C0C0"/>
            </a:solidFill>
            <a:prstDash val="solid"/>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en-US" altLang="zh-CN" sz="1600" b="1" dirty="0">
                <a:solidFill>
                  <a:schemeClr val="tx1"/>
                </a:solidFill>
                <a:latin typeface="黑体" panose="02010609060101010101" charset="-122"/>
                <a:ea typeface="黑体" panose="02010609060101010101" charset="-122"/>
                <a:sym typeface="微软雅黑" panose="020B0503020204020204" pitchFamily="34" charset="-122"/>
              </a:rPr>
              <a:t>  </a:t>
            </a:r>
            <a:r>
              <a:rPr lang="zh-CN" altLang="en-US" sz="1600" b="1" dirty="0">
                <a:solidFill>
                  <a:schemeClr val="tx1"/>
                </a:solidFill>
                <a:latin typeface="黑体" panose="02010609060101010101" charset="-122"/>
                <a:ea typeface="黑体" panose="02010609060101010101" charset="-122"/>
                <a:sym typeface="微软雅黑" panose="020B0503020204020204" pitchFamily="34" charset="-122"/>
              </a:rPr>
              <a:t>行业及市场规模</a:t>
            </a:r>
          </a:p>
        </p:txBody>
      </p:sp>
      <p:sp>
        <p:nvSpPr>
          <p:cNvPr id="5" name="文本框 4"/>
          <p:cNvSpPr txBox="1"/>
          <p:nvPr/>
        </p:nvSpPr>
        <p:spPr>
          <a:xfrm>
            <a:off x="8247380" y="3070860"/>
            <a:ext cx="1466215" cy="337185"/>
          </a:xfrm>
          <a:prstGeom prst="rect">
            <a:avLst/>
          </a:prstGeom>
          <a:noFill/>
        </p:spPr>
        <p:txBody>
          <a:bodyPr wrap="square" rtlCol="0" anchor="t">
            <a:spAutoFit/>
          </a:bodyPr>
          <a:lstStyle/>
          <a:p>
            <a:r>
              <a:rPr lang="zh-CN" altLang="en-US" sz="1600" b="1" dirty="0">
                <a:solidFill>
                  <a:schemeClr val="tx1"/>
                </a:solidFill>
                <a:latin typeface="黑体" panose="02010609060101010101" charset="-122"/>
                <a:ea typeface="黑体" panose="02010609060101010101" charset="-122"/>
                <a:sym typeface="微软雅黑" panose="020B0503020204020204" pitchFamily="34" charset="-122"/>
              </a:rPr>
              <a:t>公司研发实力</a:t>
            </a:r>
          </a:p>
        </p:txBody>
      </p:sp>
    </p:spTree>
    <p:custDataLst>
      <p:tags r:id="rId1"/>
    </p:custData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73355" y="164465"/>
            <a:ext cx="774065" cy="331470"/>
            <a:chOff x="0" y="341"/>
            <a:chExt cx="1219" cy="522"/>
          </a:xfrm>
        </p:grpSpPr>
        <p:sp>
          <p:nvSpPr>
            <p:cNvPr id="17" name="矩形 16"/>
            <p:cNvSpPr/>
            <p:nvPr/>
          </p:nvSpPr>
          <p:spPr>
            <a:xfrm>
              <a:off x="477" y="341"/>
              <a:ext cx="742" cy="1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8" name="矩形 7"/>
            <p:cNvSpPr/>
            <p:nvPr/>
          </p:nvSpPr>
          <p:spPr>
            <a:xfrm>
              <a:off x="273" y="513"/>
              <a:ext cx="742" cy="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6" name="矩形 15"/>
            <p:cNvSpPr/>
            <p:nvPr/>
          </p:nvSpPr>
          <p:spPr>
            <a:xfrm>
              <a:off x="0" y="685"/>
              <a:ext cx="742" cy="178"/>
            </a:xfrm>
            <a:prstGeom prst="rect">
              <a:avLst/>
            </a:prstGeom>
            <a:solidFill>
              <a:srgbClr val="04A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cxnSp>
        <p:nvCxnSpPr>
          <p:cNvPr id="21" name="直接连接符 20"/>
          <p:cNvCxnSpPr/>
          <p:nvPr/>
        </p:nvCxnSpPr>
        <p:spPr>
          <a:xfrm>
            <a:off x="4560570" y="326390"/>
            <a:ext cx="6997065" cy="0"/>
          </a:xfrm>
          <a:prstGeom prst="line">
            <a:avLst/>
          </a:prstGeom>
          <a:ln w="101600">
            <a:solidFill>
              <a:srgbClr val="2F5595"/>
            </a:solidFill>
          </a:ln>
        </p:spPr>
        <p:style>
          <a:lnRef idx="1">
            <a:schemeClr val="accent1"/>
          </a:lnRef>
          <a:fillRef idx="0">
            <a:schemeClr val="accent1"/>
          </a:fillRef>
          <a:effectRef idx="0">
            <a:schemeClr val="accent1"/>
          </a:effectRef>
          <a:fontRef idx="minor">
            <a:schemeClr val="tx1"/>
          </a:fontRef>
        </p:style>
      </p:cxnSp>
      <p:pic>
        <p:nvPicPr>
          <p:cNvPr id="532483" name="Picture 3" descr="E:\浩源管业\图片\顺方照片\案例\案例图\be3e72f9d488e418e510ab393d2dc12.jpg"/>
          <p:cNvPicPr>
            <a:picLocks noChangeAspect="1" noChangeArrowheads="1"/>
          </p:cNvPicPr>
          <p:nvPr/>
        </p:nvPicPr>
        <p:blipFill>
          <a:blip r:embed="rId4" cstate="print"/>
          <a:srcRect/>
          <a:stretch>
            <a:fillRect/>
          </a:stretch>
        </p:blipFill>
        <p:spPr bwMode="auto">
          <a:xfrm>
            <a:off x="346710" y="1195705"/>
            <a:ext cx="5551170" cy="4163695"/>
          </a:xfrm>
          <a:prstGeom prst="rect">
            <a:avLst/>
          </a:prstGeom>
          <a:noFill/>
        </p:spPr>
      </p:pic>
      <p:sp>
        <p:nvSpPr>
          <p:cNvPr id="2" name="文本框 1"/>
          <p:cNvSpPr txBox="1"/>
          <p:nvPr/>
        </p:nvSpPr>
        <p:spPr>
          <a:xfrm>
            <a:off x="346710" y="5812155"/>
            <a:ext cx="4593590" cy="506730"/>
          </a:xfrm>
          <a:prstGeom prst="rect">
            <a:avLst/>
          </a:prstGeom>
          <a:noFill/>
        </p:spPr>
        <p:txBody>
          <a:bodyPr wrap="square" rtlCol="0" anchor="t">
            <a:spAutoFit/>
          </a:bodyPr>
          <a:lstStyle/>
          <a:p>
            <a:pPr algn="ctr">
              <a:lnSpc>
                <a:spcPct val="150000"/>
              </a:lnSpc>
            </a:pPr>
            <a:r>
              <a:rPr lang="zh-CN" altLang="en-US" dirty="0">
                <a:solidFill>
                  <a:schemeClr val="tx1"/>
                </a:solidFill>
                <a:latin typeface="黑体" panose="02010609060101010101" charset="-122"/>
                <a:ea typeface="黑体" panose="02010609060101010101" charset="-122"/>
                <a:sym typeface="+mn-ea"/>
              </a:rPr>
              <a:t>热缠绕方式生产</a:t>
            </a:r>
          </a:p>
        </p:txBody>
      </p:sp>
      <p:sp>
        <p:nvSpPr>
          <p:cNvPr id="3" name="文本框 2"/>
          <p:cNvSpPr txBox="1"/>
          <p:nvPr/>
        </p:nvSpPr>
        <p:spPr>
          <a:xfrm>
            <a:off x="6823710" y="5812155"/>
            <a:ext cx="3672840" cy="506730"/>
          </a:xfrm>
          <a:prstGeom prst="rect">
            <a:avLst/>
          </a:prstGeom>
          <a:noFill/>
        </p:spPr>
        <p:txBody>
          <a:bodyPr wrap="square" rtlCol="0" anchor="t">
            <a:spAutoFit/>
          </a:bodyPr>
          <a:lstStyle/>
          <a:p>
            <a:pPr algn="ctr">
              <a:lnSpc>
                <a:spcPct val="150000"/>
              </a:lnSpc>
            </a:pPr>
            <a:r>
              <a:rPr lang="zh-CN" altLang="en-US" dirty="0">
                <a:solidFill>
                  <a:schemeClr val="tx1"/>
                </a:solidFill>
                <a:latin typeface="黑体" panose="02010609060101010101" charset="-122"/>
                <a:ea typeface="黑体" panose="02010609060101010101" charset="-122"/>
                <a:sym typeface="+mn-ea"/>
              </a:rPr>
              <a:t>热缠绕方式生产</a:t>
            </a:r>
          </a:p>
        </p:txBody>
      </p:sp>
      <p:sp>
        <p:nvSpPr>
          <p:cNvPr id="4" name="文本框 3"/>
          <p:cNvSpPr txBox="1"/>
          <p:nvPr/>
        </p:nvSpPr>
        <p:spPr>
          <a:xfrm>
            <a:off x="1990509" y="164584"/>
            <a:ext cx="1224280" cy="368935"/>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anose="020B0604020202020204" pitchFamily="34" charset="0"/>
              <a:buNone/>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algn="ctr"/>
            <a:r>
              <a:rPr lang="zh-CN" altLang="en-US" sz="2400" dirty="0">
                <a:solidFill>
                  <a:schemeClr val="tx1"/>
                </a:solidFill>
                <a:latin typeface="黑体" panose="02010609060101010101" charset="-122"/>
                <a:ea typeface="黑体" panose="02010609060101010101" charset="-122"/>
                <a:cs typeface="Arial" panose="020B0604020202020204" pitchFamily="34" charset="0"/>
              </a:rPr>
              <a:t>项目介绍</a:t>
            </a:r>
          </a:p>
        </p:txBody>
      </p:sp>
      <p:pic>
        <p:nvPicPr>
          <p:cNvPr id="5" name="图片 4"/>
          <p:cNvPicPr>
            <a:picLocks noChangeAspect="1"/>
          </p:cNvPicPr>
          <p:nvPr/>
        </p:nvPicPr>
        <p:blipFill>
          <a:blip r:embed="rId5"/>
          <a:stretch>
            <a:fillRect/>
          </a:stretch>
        </p:blipFill>
        <p:spPr>
          <a:xfrm>
            <a:off x="6269355" y="1195705"/>
            <a:ext cx="5288280" cy="4173855"/>
          </a:xfrm>
          <a:prstGeom prst="rect">
            <a:avLst/>
          </a:prstGeom>
        </p:spPr>
      </p:pic>
    </p:spTree>
    <p:custDataLst>
      <p:tags r:id="rId1"/>
    </p:custData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2048929" y="127119"/>
            <a:ext cx="1224280" cy="368935"/>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anose="020B0604020202020204" pitchFamily="34" charset="0"/>
              <a:buNone/>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algn="ctr"/>
            <a:r>
              <a:rPr lang="zh-CN" altLang="en-US" sz="2400" dirty="0">
                <a:solidFill>
                  <a:schemeClr val="tx1"/>
                </a:solidFill>
                <a:latin typeface="黑体" panose="02010609060101010101" charset="-122"/>
                <a:ea typeface="黑体" panose="02010609060101010101" charset="-122"/>
                <a:cs typeface="Arial" panose="020B0604020202020204" pitchFamily="34" charset="0"/>
              </a:rPr>
              <a:t>项目介绍</a:t>
            </a:r>
          </a:p>
        </p:txBody>
      </p:sp>
      <p:grpSp>
        <p:nvGrpSpPr>
          <p:cNvPr id="7" name="组合 6"/>
          <p:cNvGrpSpPr/>
          <p:nvPr/>
        </p:nvGrpSpPr>
        <p:grpSpPr>
          <a:xfrm>
            <a:off x="173355" y="164465"/>
            <a:ext cx="774065" cy="331470"/>
            <a:chOff x="0" y="341"/>
            <a:chExt cx="1219" cy="522"/>
          </a:xfrm>
        </p:grpSpPr>
        <p:sp>
          <p:nvSpPr>
            <p:cNvPr id="17" name="矩形 16"/>
            <p:cNvSpPr/>
            <p:nvPr/>
          </p:nvSpPr>
          <p:spPr>
            <a:xfrm>
              <a:off x="477" y="341"/>
              <a:ext cx="742" cy="1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8" name="矩形 7"/>
            <p:cNvSpPr/>
            <p:nvPr/>
          </p:nvSpPr>
          <p:spPr>
            <a:xfrm>
              <a:off x="273" y="513"/>
              <a:ext cx="742" cy="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6" name="矩形 15"/>
            <p:cNvSpPr/>
            <p:nvPr/>
          </p:nvSpPr>
          <p:spPr>
            <a:xfrm>
              <a:off x="0" y="685"/>
              <a:ext cx="742" cy="178"/>
            </a:xfrm>
            <a:prstGeom prst="rect">
              <a:avLst/>
            </a:prstGeom>
            <a:solidFill>
              <a:srgbClr val="04A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cxnSp>
        <p:nvCxnSpPr>
          <p:cNvPr id="21" name="直接连接符 20"/>
          <p:cNvCxnSpPr/>
          <p:nvPr/>
        </p:nvCxnSpPr>
        <p:spPr>
          <a:xfrm>
            <a:off x="4442460" y="378460"/>
            <a:ext cx="6377940" cy="2540"/>
          </a:xfrm>
          <a:prstGeom prst="line">
            <a:avLst/>
          </a:prstGeom>
          <a:ln w="101600">
            <a:solidFill>
              <a:srgbClr val="2F5595"/>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479425" y="1383030"/>
            <a:ext cx="165100" cy="171450"/>
          </a:xfrm>
          <a:prstGeom prst="ellipse">
            <a:avLst/>
          </a:prstGeom>
          <a:solidFill>
            <a:schemeClr val="bg1"/>
          </a:solidFill>
          <a:ln w="28575" cmpd="sng">
            <a:solidFill>
              <a:schemeClr val="accent6">
                <a:lumMod val="75000"/>
              </a:schemeClr>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3" name="文本框 2"/>
          <p:cNvSpPr txBox="1"/>
          <p:nvPr/>
        </p:nvSpPr>
        <p:spPr>
          <a:xfrm>
            <a:off x="617220" y="1273810"/>
            <a:ext cx="3739515" cy="5325110"/>
          </a:xfrm>
          <a:prstGeom prst="rect">
            <a:avLst/>
          </a:prstGeom>
          <a:noFill/>
        </p:spPr>
        <p:txBody>
          <a:bodyPr wrap="square" rtlCol="0" anchor="t">
            <a:noAutofit/>
          </a:bodyPr>
          <a:lstStyle/>
          <a:p>
            <a:pPr fontAlgn="auto">
              <a:lnSpc>
                <a:spcPct val="100000"/>
              </a:lnSpc>
              <a:spcBef>
                <a:spcPts val="0"/>
              </a:spcBef>
              <a:buNone/>
            </a:pPr>
            <a:r>
              <a:rPr lang="zh-CN" sz="2000" b="1" dirty="0" err="1">
                <a:latin typeface="黑体" panose="02010609060101010101" charset="-122"/>
                <a:ea typeface="黑体" panose="02010609060101010101" charset="-122"/>
                <a:cs typeface="黑体" panose="02010609060101010101" charset="-122"/>
                <a:sym typeface="+mn-ea"/>
              </a:rPr>
              <a:t>钢丝与塑料巧妙结合</a:t>
            </a:r>
            <a:endParaRPr lang="en-US" altLang="zh-CN" sz="2000" dirty="0">
              <a:latin typeface="黑体" panose="02010609060101010101" charset="-122"/>
              <a:ea typeface="黑体" panose="02010609060101010101" charset="-122"/>
              <a:cs typeface="黑体" panose="02010609060101010101" charset="-122"/>
            </a:endParaRPr>
          </a:p>
          <a:p>
            <a:pPr indent="457200" fontAlgn="auto">
              <a:lnSpc>
                <a:spcPct val="100000"/>
              </a:lnSpc>
              <a:spcBef>
                <a:spcPts val="0"/>
              </a:spcBef>
              <a:buNone/>
            </a:pPr>
            <a:endParaRPr altLang="en-US" sz="2000" dirty="0">
              <a:latin typeface="黑体" panose="02010609060101010101" charset="-122"/>
              <a:ea typeface="黑体" panose="02010609060101010101" charset="-122"/>
              <a:cs typeface="黑体" panose="02010609060101010101" charset="-122"/>
              <a:sym typeface="+mn-ea"/>
            </a:endParaRPr>
          </a:p>
          <a:p>
            <a:pPr indent="457200" fontAlgn="auto">
              <a:lnSpc>
                <a:spcPct val="100000"/>
              </a:lnSpc>
              <a:spcBef>
                <a:spcPts val="0"/>
              </a:spcBef>
              <a:buNone/>
            </a:pPr>
            <a:r>
              <a:rPr lang="zh-CN" sz="1500" dirty="0">
                <a:latin typeface="黑体" panose="02010609060101010101" charset="-122"/>
                <a:ea typeface="黑体" panose="02010609060101010101" charset="-122"/>
                <a:cs typeface="黑体" panose="02010609060101010101" charset="-122"/>
                <a:sym typeface="+mn-ea"/>
              </a:rPr>
              <a:t>参考轮胎的原理把钢丝通过特殊方式进行处理，让钢丝与塑料的粘结强度大大提升，其剥离强度大于国家标准，钢丝在管道结构中起到承压的作用</a:t>
            </a:r>
            <a:r>
              <a:rPr altLang="zh-CN" sz="1500" dirty="0">
                <a:latin typeface="黑体" panose="02010609060101010101" charset="-122"/>
                <a:ea typeface="黑体" panose="02010609060101010101" charset="-122"/>
                <a:cs typeface="黑体" panose="02010609060101010101" charset="-122"/>
                <a:sym typeface="+mn-ea"/>
              </a:rPr>
              <a:t>。</a:t>
            </a:r>
          </a:p>
          <a:p>
            <a:pPr indent="457200" fontAlgn="auto">
              <a:lnSpc>
                <a:spcPct val="100000"/>
              </a:lnSpc>
              <a:spcBef>
                <a:spcPts val="0"/>
              </a:spcBef>
              <a:buNone/>
            </a:pPr>
            <a:endParaRPr lang="zh-CN" altLang="zh-CN" sz="1500" dirty="0">
              <a:latin typeface="黑体" panose="02010609060101010101" charset="-122"/>
              <a:ea typeface="黑体" panose="02010609060101010101" charset="-122"/>
              <a:cs typeface="黑体" panose="02010609060101010101" charset="-122"/>
              <a:sym typeface="+mn-ea"/>
            </a:endParaRPr>
          </a:p>
          <a:p>
            <a:pPr indent="457200" fontAlgn="auto">
              <a:lnSpc>
                <a:spcPct val="100000"/>
              </a:lnSpc>
              <a:spcBef>
                <a:spcPts val="0"/>
              </a:spcBef>
              <a:buNone/>
            </a:pPr>
            <a:r>
              <a:rPr lang="zh-CN" altLang="zh-CN" sz="1500" dirty="0">
                <a:latin typeface="黑体" panose="02010609060101010101" charset="-122"/>
                <a:ea typeface="黑体" panose="02010609060101010101" charset="-122"/>
                <a:cs typeface="黑体" panose="02010609060101010101" charset="-122"/>
                <a:sym typeface="+mn-ea"/>
              </a:rPr>
              <a:t>塑料只是起到了密封的作用，两种材料刚柔相济，大大提高管道综合性能指标。</a:t>
            </a:r>
          </a:p>
          <a:p>
            <a:pPr indent="457200" fontAlgn="auto">
              <a:lnSpc>
                <a:spcPct val="100000"/>
              </a:lnSpc>
              <a:spcBef>
                <a:spcPts val="0"/>
              </a:spcBef>
              <a:buNone/>
            </a:pPr>
            <a:endParaRPr lang="zh-CN" altLang="zh-CN" sz="1500" dirty="0">
              <a:latin typeface="黑体" panose="02010609060101010101" charset="-122"/>
              <a:ea typeface="黑体" panose="02010609060101010101" charset="-122"/>
              <a:cs typeface="黑体" panose="02010609060101010101" charset="-122"/>
              <a:sym typeface="+mn-ea"/>
            </a:endParaRPr>
          </a:p>
          <a:p>
            <a:pPr indent="457200" fontAlgn="auto">
              <a:lnSpc>
                <a:spcPct val="100000"/>
              </a:lnSpc>
              <a:spcBef>
                <a:spcPts val="0"/>
              </a:spcBef>
              <a:buNone/>
            </a:pPr>
            <a:r>
              <a:rPr lang="zh-CN" altLang="zh-CN" sz="1500" dirty="0">
                <a:latin typeface="黑体" panose="02010609060101010101" charset="-122"/>
                <a:ea typeface="黑体" panose="02010609060101010101" charset="-122"/>
                <a:cs typeface="黑体" panose="02010609060101010101" charset="-122"/>
                <a:sym typeface="+mn-ea"/>
              </a:rPr>
              <a:t>管道用料少，综合成本低，生产设备造价低，突破了塑料管道做大口径的限制。</a:t>
            </a:r>
          </a:p>
          <a:p>
            <a:pPr indent="457200" fontAlgn="auto">
              <a:lnSpc>
                <a:spcPct val="100000"/>
              </a:lnSpc>
              <a:spcBef>
                <a:spcPts val="0"/>
              </a:spcBef>
              <a:buNone/>
            </a:pPr>
            <a:endParaRPr lang="zh-CN" altLang="zh-CN" sz="1500" dirty="0">
              <a:latin typeface="黑体" panose="02010609060101010101" charset="-122"/>
              <a:ea typeface="黑体" panose="02010609060101010101" charset="-122"/>
              <a:cs typeface="黑体" panose="02010609060101010101" charset="-122"/>
              <a:sym typeface="+mn-ea"/>
            </a:endParaRPr>
          </a:p>
          <a:p>
            <a:pPr indent="457200" fontAlgn="auto">
              <a:lnSpc>
                <a:spcPct val="100000"/>
              </a:lnSpc>
              <a:spcBef>
                <a:spcPts val="0"/>
              </a:spcBef>
              <a:buNone/>
            </a:pPr>
            <a:endParaRPr lang="zh-CN" altLang="en-US" sz="1000" dirty="0">
              <a:latin typeface="黑体" panose="02010609060101010101" charset="-122"/>
              <a:ea typeface="黑体" panose="02010609060101010101" charset="-122"/>
              <a:cs typeface="黑体" panose="02010609060101010101" charset="-122"/>
              <a:sym typeface="+mn-ea"/>
            </a:endParaRPr>
          </a:p>
          <a:p>
            <a:pPr indent="457200" fontAlgn="auto">
              <a:lnSpc>
                <a:spcPct val="100000"/>
              </a:lnSpc>
              <a:spcBef>
                <a:spcPts val="0"/>
              </a:spcBef>
              <a:buNone/>
            </a:pPr>
            <a:r>
              <a:rPr lang="zh-CN" altLang="en-US" sz="10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sym typeface="+mn-ea"/>
              </a:rPr>
              <a:t>例：生产直径</a:t>
            </a:r>
            <a:r>
              <a:rPr lang="en-US" altLang="zh-CN" sz="10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sym typeface="+mn-ea"/>
              </a:rPr>
              <a:t>2.6</a:t>
            </a:r>
            <a:r>
              <a:rPr lang="zh-CN" altLang="en-US" sz="10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sym typeface="+mn-ea"/>
              </a:rPr>
              <a:t>米的管道设备大约在</a:t>
            </a:r>
            <a:r>
              <a:rPr lang="en-US" altLang="zh-CN" sz="10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sym typeface="+mn-ea"/>
              </a:rPr>
              <a:t>3000</a:t>
            </a:r>
            <a:r>
              <a:rPr lang="zh-CN" altLang="en-US" sz="10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sym typeface="+mn-ea"/>
              </a:rPr>
              <a:t>万元，我们生产</a:t>
            </a:r>
            <a:r>
              <a:rPr lang="en-US" altLang="zh-CN" sz="10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sym typeface="+mn-ea"/>
              </a:rPr>
              <a:t>2.6</a:t>
            </a:r>
            <a:r>
              <a:rPr lang="zh-CN" altLang="en-US" sz="10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sym typeface="+mn-ea"/>
              </a:rPr>
              <a:t>米的管道设备造价为</a:t>
            </a:r>
            <a:r>
              <a:rPr lang="en-US" altLang="zh-CN" sz="10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sym typeface="+mn-ea"/>
              </a:rPr>
              <a:t>600</a:t>
            </a:r>
            <a:r>
              <a:rPr lang="zh-CN" altLang="en-US" sz="10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sym typeface="+mn-ea"/>
              </a:rPr>
              <a:t>万；设备造价大大降低，但生产效率提升</a:t>
            </a:r>
            <a:r>
              <a:rPr lang="en-US" altLang="zh-CN" sz="10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sym typeface="+mn-ea"/>
              </a:rPr>
              <a:t>30%</a:t>
            </a:r>
            <a:r>
              <a:rPr lang="zh-CN" altLang="en-US" sz="10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0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sym typeface="+mn-ea"/>
              </a:rPr>
              <a:t>        </a:t>
            </a:r>
          </a:p>
          <a:p>
            <a:pPr indent="457200" fontAlgn="auto">
              <a:lnSpc>
                <a:spcPct val="100000"/>
              </a:lnSpc>
              <a:spcBef>
                <a:spcPts val="0"/>
              </a:spcBef>
              <a:buNone/>
            </a:pPr>
            <a:r>
              <a:rPr lang="zh-CN" altLang="en-US" sz="10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例：直径</a:t>
            </a:r>
            <a:r>
              <a:rPr lang="en-US" altLang="zh-CN" sz="10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2.6</a:t>
            </a:r>
            <a:r>
              <a:rPr lang="zh-CN" altLang="en-US" sz="10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米，压力等级为</a:t>
            </a:r>
            <a:r>
              <a:rPr lang="en-US" altLang="zh-CN" sz="10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1.0MPa,</a:t>
            </a:r>
            <a:r>
              <a:rPr lang="zh-CN" altLang="en-US" sz="10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的管道单价对比</a:t>
            </a:r>
            <a:endParaRPr lang="en-US" altLang="zh-CN" sz="10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indent="457200" fontAlgn="auto">
              <a:lnSpc>
                <a:spcPct val="100000"/>
              </a:lnSpc>
              <a:spcBef>
                <a:spcPts val="0"/>
              </a:spcBef>
              <a:buNone/>
            </a:pPr>
            <a:r>
              <a:rPr lang="en-US" altLang="zh-CN" sz="10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sym typeface="+mn-ea"/>
              </a:rPr>
              <a:t>PE</a:t>
            </a:r>
            <a:r>
              <a:rPr lang="zh-CN" altLang="en-US" sz="10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sym typeface="+mn-ea"/>
              </a:rPr>
              <a:t>管道单价为：</a:t>
            </a:r>
            <a:r>
              <a:rPr lang="en-US" altLang="zh-CN" sz="10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sym typeface="+mn-ea"/>
              </a:rPr>
              <a:t>13000</a:t>
            </a:r>
            <a:r>
              <a:rPr lang="zh-CN" altLang="en-US" sz="10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sym typeface="+mn-ea"/>
              </a:rPr>
              <a:t>元</a:t>
            </a:r>
            <a:r>
              <a:rPr lang="en-US" altLang="zh-CN" sz="10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0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sym typeface="+mn-ea"/>
              </a:rPr>
              <a:t>米；</a:t>
            </a:r>
          </a:p>
          <a:p>
            <a:pPr indent="457200" fontAlgn="auto">
              <a:lnSpc>
                <a:spcPct val="100000"/>
              </a:lnSpc>
              <a:spcBef>
                <a:spcPts val="0"/>
              </a:spcBef>
              <a:buNone/>
            </a:pPr>
            <a:r>
              <a:rPr lang="zh-CN" altLang="en-US" sz="10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sym typeface="+mn-ea"/>
              </a:rPr>
              <a:t>加筋聚乙烯</a:t>
            </a:r>
            <a:r>
              <a:rPr lang="en-US" altLang="zh-CN" sz="10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sym typeface="+mn-ea"/>
              </a:rPr>
              <a:t>(PE)</a:t>
            </a:r>
            <a:r>
              <a:rPr lang="zh-CN" altLang="en-US" sz="10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sym typeface="+mn-ea"/>
              </a:rPr>
              <a:t>复合管单价为：</a:t>
            </a:r>
            <a:r>
              <a:rPr lang="en-US" altLang="zh-CN" sz="10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sym typeface="+mn-ea"/>
              </a:rPr>
              <a:t>9000</a:t>
            </a:r>
            <a:r>
              <a:rPr lang="zh-CN" altLang="en-US" sz="10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sym typeface="+mn-ea"/>
              </a:rPr>
              <a:t>元</a:t>
            </a:r>
            <a:r>
              <a:rPr lang="en-US" altLang="zh-CN" sz="10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0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sym typeface="+mn-ea"/>
              </a:rPr>
              <a:t>米；</a:t>
            </a:r>
          </a:p>
          <a:p>
            <a:pPr indent="457200" fontAlgn="auto">
              <a:lnSpc>
                <a:spcPct val="100000"/>
              </a:lnSpc>
              <a:spcBef>
                <a:spcPts val="0"/>
              </a:spcBef>
              <a:buNone/>
            </a:pPr>
            <a:endParaRPr lang="zh-CN" altLang="en-US" sz="10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indent="457200" fontAlgn="auto">
              <a:lnSpc>
                <a:spcPct val="100000"/>
              </a:lnSpc>
              <a:spcBef>
                <a:spcPts val="0"/>
              </a:spcBef>
              <a:buNone/>
            </a:pPr>
            <a:r>
              <a:rPr lang="zh-CN" altLang="en-US" sz="10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sym typeface="+mn-ea"/>
              </a:rPr>
              <a:t>管道单价下降</a:t>
            </a:r>
            <a:r>
              <a:rPr lang="en-US" altLang="zh-CN" sz="10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sym typeface="+mn-ea"/>
              </a:rPr>
              <a:t>30%</a:t>
            </a:r>
            <a:r>
              <a:rPr lang="zh-CN" altLang="en-US" sz="10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sym typeface="+mn-ea"/>
              </a:rPr>
              <a:t>左右；</a:t>
            </a:r>
          </a:p>
          <a:p>
            <a:pPr indent="457200" fontAlgn="auto">
              <a:lnSpc>
                <a:spcPct val="100000"/>
              </a:lnSpc>
              <a:spcBef>
                <a:spcPts val="0"/>
              </a:spcBef>
              <a:buNone/>
            </a:pPr>
            <a:r>
              <a:rPr lang="zh-CN" altLang="en-US" sz="1000" b="1" dirty="0">
                <a:solidFill>
                  <a:srgbClr val="00B0F0"/>
                </a:solidFill>
                <a:latin typeface="微软雅黑" panose="020B0503020204020204" pitchFamily="34" charset="-122"/>
                <a:ea typeface="微软雅黑" panose="020B0503020204020204" pitchFamily="34" charset="-122"/>
                <a:cs typeface="微软雅黑" panose="020B0503020204020204" pitchFamily="34" charset="-122"/>
                <a:sym typeface="+mn-ea"/>
              </a:rPr>
              <a:t>管道成本优势明显。</a:t>
            </a:r>
          </a:p>
        </p:txBody>
      </p:sp>
      <p:sp>
        <p:nvSpPr>
          <p:cNvPr id="11" name="文本框 10"/>
          <p:cNvSpPr txBox="1"/>
          <p:nvPr/>
        </p:nvSpPr>
        <p:spPr>
          <a:xfrm>
            <a:off x="4738370" y="1349375"/>
            <a:ext cx="3061335" cy="4631055"/>
          </a:xfrm>
          <a:prstGeom prst="rect">
            <a:avLst/>
          </a:prstGeom>
          <a:noFill/>
        </p:spPr>
        <p:txBody>
          <a:bodyPr wrap="square" rtlCol="0" anchor="t">
            <a:spAutoFit/>
          </a:bodyPr>
          <a:lstStyle/>
          <a:p>
            <a:pPr fontAlgn="auto">
              <a:lnSpc>
                <a:spcPct val="100000"/>
              </a:lnSpc>
              <a:spcBef>
                <a:spcPts val="0"/>
              </a:spcBef>
              <a:buNone/>
            </a:pPr>
            <a:r>
              <a:rPr lang="zh-CN" sz="2000" b="1" dirty="0" err="1">
                <a:latin typeface="黑体" panose="02010609060101010101" charset="-122"/>
                <a:ea typeface="黑体" panose="02010609060101010101" charset="-122"/>
                <a:cs typeface="黑体" panose="02010609060101010101" charset="-122"/>
                <a:sym typeface="+mn-ea"/>
              </a:rPr>
              <a:t>热缠绕生产工艺</a:t>
            </a:r>
            <a:endParaRPr lang="en-US" altLang="zh-CN" sz="2000" dirty="0">
              <a:latin typeface="黑体" panose="02010609060101010101" charset="-122"/>
              <a:ea typeface="黑体" panose="02010609060101010101" charset="-122"/>
              <a:cs typeface="黑体" panose="02010609060101010101" charset="-122"/>
            </a:endParaRPr>
          </a:p>
          <a:p>
            <a:pPr indent="457200" fontAlgn="auto">
              <a:lnSpc>
                <a:spcPct val="100000"/>
              </a:lnSpc>
              <a:spcBef>
                <a:spcPts val="0"/>
              </a:spcBef>
              <a:buNone/>
            </a:pPr>
            <a:endParaRPr altLang="en-US" sz="2000" dirty="0" err="1">
              <a:latin typeface="黑体" panose="02010609060101010101" charset="-122"/>
              <a:ea typeface="黑体" panose="02010609060101010101" charset="-122"/>
              <a:cs typeface="黑体" panose="02010609060101010101" charset="-122"/>
              <a:sym typeface="+mn-ea"/>
            </a:endParaRPr>
          </a:p>
          <a:p>
            <a:pPr indent="457200" fontAlgn="auto">
              <a:lnSpc>
                <a:spcPct val="100000"/>
              </a:lnSpc>
              <a:spcBef>
                <a:spcPts val="0"/>
              </a:spcBef>
              <a:buNone/>
            </a:pPr>
            <a:r>
              <a:rPr lang="zh-CN" sz="1500" dirty="0" err="1">
                <a:latin typeface="黑体" panose="02010609060101010101" charset="-122"/>
                <a:ea typeface="黑体" panose="02010609060101010101" charset="-122"/>
                <a:cs typeface="黑体" panose="02010609060101010101" charset="-122"/>
                <a:sym typeface="+mn-ea"/>
              </a:rPr>
              <a:t>采用热缠绕工艺来生产，突破了塑料管道</a:t>
            </a:r>
            <a:r>
              <a:rPr altLang="zh-CN" sz="1500" dirty="0">
                <a:latin typeface="黑体" panose="02010609060101010101" charset="-122"/>
                <a:ea typeface="黑体" panose="02010609060101010101" charset="-122"/>
                <a:cs typeface="黑体" panose="02010609060101010101" charset="-122"/>
                <a:sym typeface="+mn-ea"/>
              </a:rPr>
              <a:t>的</a:t>
            </a:r>
            <a:r>
              <a:rPr lang="zh-CN" sz="1500" dirty="0">
                <a:latin typeface="黑体" panose="02010609060101010101" charset="-122"/>
                <a:ea typeface="黑体" panose="02010609060101010101" charset="-122"/>
                <a:cs typeface="黑体" panose="02010609060101010101" charset="-122"/>
                <a:sym typeface="+mn-ea"/>
              </a:rPr>
              <a:t>直径限制，目前公司是国内能够做到最大直径的厂家，掌握了大口径复合管道的生产技术及要点</a:t>
            </a:r>
            <a:r>
              <a:rPr altLang="en-US" sz="1500" dirty="0">
                <a:latin typeface="黑体" panose="02010609060101010101" charset="-122"/>
                <a:ea typeface="黑体" panose="02010609060101010101" charset="-122"/>
                <a:cs typeface="黑体" panose="02010609060101010101" charset="-122"/>
                <a:sym typeface="+mn-ea"/>
              </a:rPr>
              <a:t>。</a:t>
            </a:r>
          </a:p>
          <a:p>
            <a:pPr indent="457200" fontAlgn="auto">
              <a:lnSpc>
                <a:spcPct val="100000"/>
              </a:lnSpc>
              <a:spcBef>
                <a:spcPts val="0"/>
              </a:spcBef>
              <a:buNone/>
            </a:pPr>
            <a:endParaRPr altLang="en-US" sz="1500" dirty="0">
              <a:latin typeface="黑体" panose="02010609060101010101" charset="-122"/>
              <a:ea typeface="黑体" panose="02010609060101010101" charset="-122"/>
              <a:cs typeface="黑体" panose="02010609060101010101" charset="-122"/>
              <a:sym typeface="+mn-ea"/>
            </a:endParaRPr>
          </a:p>
          <a:p>
            <a:pPr indent="457200" fontAlgn="auto">
              <a:lnSpc>
                <a:spcPct val="100000"/>
              </a:lnSpc>
              <a:spcBef>
                <a:spcPts val="0"/>
              </a:spcBef>
              <a:buNone/>
            </a:pPr>
            <a:r>
              <a:rPr lang="zh-CN" sz="1500" dirty="0">
                <a:latin typeface="黑体" panose="02010609060101010101" charset="-122"/>
                <a:ea typeface="黑体" panose="02010609060101010101" charset="-122"/>
                <a:cs typeface="黑体" panose="02010609060101010101" charset="-122"/>
                <a:sym typeface="+mn-ea"/>
              </a:rPr>
              <a:t>国内最大口径的塑料复合管道生产厂家。拥有自主知识产权的设备及技术。</a:t>
            </a:r>
            <a:r>
              <a:rPr altLang="zh-CN" sz="1500" dirty="0">
                <a:latin typeface="黑体" panose="02010609060101010101" charset="-122"/>
                <a:ea typeface="黑体" panose="02010609060101010101" charset="-122"/>
                <a:cs typeface="黑体" panose="02010609060101010101" charset="-122"/>
                <a:sym typeface="+mn-ea"/>
              </a:rPr>
              <a:t> </a:t>
            </a:r>
          </a:p>
          <a:p>
            <a:pPr indent="457200" fontAlgn="auto">
              <a:lnSpc>
                <a:spcPct val="100000"/>
              </a:lnSpc>
              <a:spcBef>
                <a:spcPts val="0"/>
              </a:spcBef>
              <a:buNone/>
            </a:pPr>
            <a:endParaRPr lang="zh-CN" altLang="zh-CN" sz="1500" dirty="0">
              <a:latin typeface="黑体" panose="02010609060101010101" charset="-122"/>
              <a:ea typeface="黑体" panose="02010609060101010101" charset="-122"/>
              <a:cs typeface="黑体" panose="02010609060101010101" charset="-122"/>
              <a:sym typeface="+mn-ea"/>
            </a:endParaRPr>
          </a:p>
          <a:p>
            <a:pPr indent="457200" fontAlgn="auto">
              <a:lnSpc>
                <a:spcPct val="100000"/>
              </a:lnSpc>
              <a:spcBef>
                <a:spcPts val="0"/>
              </a:spcBef>
              <a:buNone/>
            </a:pPr>
            <a:r>
              <a:rPr lang="zh-CN" altLang="zh-CN" sz="1500" dirty="0">
                <a:latin typeface="黑体" panose="02010609060101010101" charset="-122"/>
                <a:ea typeface="黑体" panose="02010609060101010101" charset="-122"/>
                <a:cs typeface="黑体" panose="02010609060101010101" charset="-122"/>
                <a:sym typeface="+mn-ea"/>
              </a:rPr>
              <a:t>热缠绕方式生产，管道的质量好掌控，产品质量稳定，生产效率高。</a:t>
            </a:r>
          </a:p>
          <a:p>
            <a:pPr indent="457200" fontAlgn="auto">
              <a:lnSpc>
                <a:spcPct val="100000"/>
              </a:lnSpc>
              <a:spcBef>
                <a:spcPts val="0"/>
              </a:spcBef>
              <a:buNone/>
            </a:pPr>
            <a:endParaRPr lang="zh-CN" altLang="zh-CN" sz="1500" dirty="0">
              <a:latin typeface="黑体" panose="02010609060101010101" charset="-122"/>
              <a:ea typeface="黑体" panose="02010609060101010101" charset="-122"/>
              <a:cs typeface="黑体" panose="02010609060101010101" charset="-122"/>
              <a:sym typeface="+mn-ea"/>
            </a:endParaRPr>
          </a:p>
          <a:p>
            <a:pPr indent="457200" fontAlgn="auto">
              <a:lnSpc>
                <a:spcPct val="100000"/>
              </a:lnSpc>
              <a:spcBef>
                <a:spcPts val="0"/>
              </a:spcBef>
              <a:buNone/>
            </a:pPr>
            <a:r>
              <a:rPr lang="zh-CN" altLang="zh-CN" sz="1500" dirty="0">
                <a:latin typeface="黑体" panose="02010609060101010101" charset="-122"/>
                <a:ea typeface="黑体" panose="02010609060101010101" charset="-122"/>
                <a:cs typeface="黑体" panose="02010609060101010101" charset="-122"/>
                <a:sym typeface="+mn-ea"/>
              </a:rPr>
              <a:t>热成型缠绕生产工艺采用特殊生产设备来实现，我们拥有自主知识产权。</a:t>
            </a:r>
          </a:p>
        </p:txBody>
      </p:sp>
      <p:cxnSp>
        <p:nvCxnSpPr>
          <p:cNvPr id="24" name="直接连接符 23"/>
          <p:cNvCxnSpPr/>
          <p:nvPr/>
        </p:nvCxnSpPr>
        <p:spPr>
          <a:xfrm>
            <a:off x="4442460" y="1562735"/>
            <a:ext cx="0" cy="5026025"/>
          </a:xfrm>
          <a:prstGeom prst="line">
            <a:avLst/>
          </a:prstGeom>
          <a:ln w="28575" cmpd="sng">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a:off x="8061960" y="1450975"/>
            <a:ext cx="0" cy="5026025"/>
          </a:xfrm>
          <a:prstGeom prst="line">
            <a:avLst/>
          </a:prstGeom>
          <a:ln w="28575" cmpd="sng">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8341995" y="1446530"/>
            <a:ext cx="3608070" cy="4930140"/>
          </a:xfrm>
          <a:prstGeom prst="rect">
            <a:avLst/>
          </a:prstGeom>
          <a:noFill/>
        </p:spPr>
        <p:txBody>
          <a:bodyPr wrap="square" rtlCol="0" anchor="t">
            <a:noAutofit/>
          </a:bodyPr>
          <a:lstStyle/>
          <a:p>
            <a:pPr fontAlgn="auto">
              <a:lnSpc>
                <a:spcPct val="100000"/>
              </a:lnSpc>
              <a:spcBef>
                <a:spcPts val="0"/>
              </a:spcBef>
              <a:buNone/>
            </a:pPr>
            <a:r>
              <a:rPr lang="zh-CN" sz="2000" b="1" dirty="0" err="1">
                <a:latin typeface="黑体" panose="02010609060101010101" charset="-122"/>
                <a:ea typeface="黑体" panose="02010609060101010101" charset="-122"/>
                <a:cs typeface="黑体" panose="02010609060101010101" charset="-122"/>
                <a:sym typeface="+mn-ea"/>
              </a:rPr>
              <a:t>性价比高、施工速度快</a:t>
            </a:r>
            <a:endParaRPr altLang="en-US" sz="2000" dirty="0" err="1">
              <a:latin typeface="黑体" panose="02010609060101010101" charset="-122"/>
              <a:ea typeface="黑体" panose="02010609060101010101" charset="-122"/>
              <a:cs typeface="黑体" panose="02010609060101010101" charset="-122"/>
              <a:sym typeface="+mn-ea"/>
            </a:endParaRPr>
          </a:p>
          <a:p>
            <a:pPr indent="457200" fontAlgn="auto">
              <a:lnSpc>
                <a:spcPct val="100000"/>
              </a:lnSpc>
              <a:spcBef>
                <a:spcPts val="0"/>
              </a:spcBef>
              <a:buNone/>
            </a:pPr>
            <a:endParaRPr sz="1600">
              <a:latin typeface="黑体" panose="02010609060101010101" charset="-122"/>
              <a:ea typeface="黑体" panose="02010609060101010101" charset="-122"/>
              <a:cs typeface="黑体" panose="02010609060101010101" charset="-122"/>
              <a:sym typeface="+mn-ea"/>
            </a:endParaRPr>
          </a:p>
          <a:p>
            <a:pPr indent="457200" fontAlgn="auto">
              <a:lnSpc>
                <a:spcPct val="100000"/>
              </a:lnSpc>
              <a:spcBef>
                <a:spcPts val="0"/>
              </a:spcBef>
              <a:buNone/>
            </a:pPr>
            <a:r>
              <a:rPr lang="zh-CN" sz="1500">
                <a:latin typeface="黑体" panose="02010609060101010101" charset="-122"/>
                <a:ea typeface="黑体" panose="02010609060101010101" charset="-122"/>
                <a:cs typeface="黑体" panose="02010609060101010101" charset="-122"/>
                <a:sym typeface="+mn-ea"/>
              </a:rPr>
              <a:t>材料的选择突破了纯塑料管道成本限制，管道成本低，性能优异</a:t>
            </a:r>
            <a:r>
              <a:rPr sz="1500">
                <a:latin typeface="黑体" panose="02010609060101010101" charset="-122"/>
                <a:ea typeface="黑体" panose="02010609060101010101" charset="-122"/>
                <a:cs typeface="黑体" panose="02010609060101010101" charset="-122"/>
                <a:sym typeface="+mn-ea"/>
              </a:rPr>
              <a:t>。</a:t>
            </a:r>
          </a:p>
          <a:p>
            <a:pPr indent="457200" fontAlgn="auto">
              <a:lnSpc>
                <a:spcPct val="100000"/>
              </a:lnSpc>
              <a:spcBef>
                <a:spcPts val="0"/>
              </a:spcBef>
              <a:buNone/>
            </a:pPr>
            <a:endParaRPr lang="zh-CN" sz="1500" dirty="0">
              <a:latin typeface="黑体" panose="02010609060101010101" charset="-122"/>
              <a:ea typeface="黑体" panose="02010609060101010101" charset="-122"/>
              <a:cs typeface="黑体" panose="02010609060101010101" charset="-122"/>
              <a:sym typeface="+mn-ea"/>
            </a:endParaRPr>
          </a:p>
          <a:p>
            <a:pPr indent="457200" fontAlgn="auto">
              <a:lnSpc>
                <a:spcPct val="100000"/>
              </a:lnSpc>
              <a:spcBef>
                <a:spcPts val="0"/>
              </a:spcBef>
              <a:buNone/>
            </a:pPr>
            <a:r>
              <a:rPr lang="zh-CN" sz="1500" dirty="0">
                <a:latin typeface="黑体" panose="02010609060101010101" charset="-122"/>
                <a:ea typeface="黑体" panose="02010609060101010101" charset="-122"/>
                <a:cs typeface="黑体" panose="02010609060101010101" charset="-122"/>
                <a:sym typeface="+mn-ea"/>
              </a:rPr>
              <a:t>管道的连接形式多样，根据不同的项目采用适合的连接方式，管道的施工速度快，管道的施工周期短，大大降低了项目造价</a:t>
            </a:r>
            <a:r>
              <a:rPr altLang="zh-CN" sz="1500" dirty="0">
                <a:latin typeface="黑体" panose="02010609060101010101" charset="-122"/>
                <a:ea typeface="黑体" panose="02010609060101010101" charset="-122"/>
                <a:cs typeface="黑体" panose="02010609060101010101" charset="-122"/>
                <a:sym typeface="+mn-ea"/>
              </a:rPr>
              <a:t> </a:t>
            </a:r>
            <a:endParaRPr lang="zh-CN" altLang="zh-CN" sz="1500" dirty="0">
              <a:latin typeface="黑体" panose="02010609060101010101" charset="-122"/>
              <a:ea typeface="黑体" panose="02010609060101010101" charset="-122"/>
              <a:cs typeface="黑体" panose="02010609060101010101" charset="-122"/>
              <a:sym typeface="+mn-ea"/>
            </a:endParaRPr>
          </a:p>
          <a:p>
            <a:pPr indent="457200" fontAlgn="auto">
              <a:lnSpc>
                <a:spcPct val="100000"/>
              </a:lnSpc>
              <a:spcBef>
                <a:spcPts val="0"/>
              </a:spcBef>
              <a:buNone/>
            </a:pPr>
            <a:endParaRPr sz="1500">
              <a:latin typeface="黑体" panose="02010609060101010101" charset="-122"/>
              <a:ea typeface="黑体" panose="02010609060101010101" charset="-122"/>
              <a:cs typeface="黑体" panose="02010609060101010101" charset="-122"/>
              <a:sym typeface="+mn-ea"/>
            </a:endParaRPr>
          </a:p>
          <a:p>
            <a:pPr indent="457200" fontAlgn="auto">
              <a:lnSpc>
                <a:spcPct val="100000"/>
              </a:lnSpc>
              <a:spcBef>
                <a:spcPts val="0"/>
              </a:spcBef>
              <a:buNone/>
            </a:pPr>
            <a:r>
              <a:rPr lang="zh-CN" sz="1500" dirty="0">
                <a:latin typeface="黑体" panose="02010609060101010101" charset="-122"/>
                <a:ea typeface="黑体" panose="02010609060101010101" charset="-122"/>
                <a:cs typeface="黑体" panose="02010609060101010101" charset="-122"/>
                <a:sym typeface="+mn-ea"/>
              </a:rPr>
              <a:t>多种连接方式解决了大口径塑料复合管的施工问题，管道的连接是管道系统当中重要的关键点。</a:t>
            </a:r>
          </a:p>
          <a:p>
            <a:pPr indent="457200" fontAlgn="auto">
              <a:lnSpc>
                <a:spcPct val="100000"/>
              </a:lnSpc>
              <a:spcBef>
                <a:spcPts val="0"/>
              </a:spcBef>
              <a:buNone/>
            </a:pPr>
            <a:endParaRPr lang="zh-CN" altLang="zh-CN" sz="1500" dirty="0">
              <a:latin typeface="黑体" panose="02010609060101010101" charset="-122"/>
              <a:ea typeface="黑体" panose="02010609060101010101" charset="-122"/>
              <a:cs typeface="黑体" panose="02010609060101010101" charset="-122"/>
              <a:sym typeface="+mn-ea"/>
            </a:endParaRPr>
          </a:p>
          <a:p>
            <a:pPr indent="457200" fontAlgn="auto">
              <a:lnSpc>
                <a:spcPct val="100000"/>
              </a:lnSpc>
              <a:spcBef>
                <a:spcPts val="0"/>
              </a:spcBef>
              <a:buNone/>
            </a:pPr>
            <a:r>
              <a:rPr lang="zh-CN" sz="1500" dirty="0">
                <a:latin typeface="黑体" panose="02010609060101010101" charset="-122"/>
                <a:ea typeface="黑体" panose="02010609060101010101" charset="-122"/>
                <a:cs typeface="黑体" panose="02010609060101010101" charset="-122"/>
                <a:sym typeface="+mn-ea"/>
              </a:rPr>
              <a:t>我们拥有目前国内最大的套筒生产设备及电熔套筒布线设备，也是目前世界上最大的电熔套筒设备</a:t>
            </a:r>
          </a:p>
          <a:p>
            <a:pPr indent="457200" fontAlgn="auto">
              <a:lnSpc>
                <a:spcPct val="100000"/>
              </a:lnSpc>
              <a:spcBef>
                <a:spcPts val="0"/>
              </a:spcBef>
              <a:buNone/>
            </a:pPr>
            <a:endParaRPr lang="zh-CN" altLang="zh-CN" sz="1500" dirty="0">
              <a:latin typeface="黑体" panose="02010609060101010101" charset="-122"/>
              <a:ea typeface="黑体" panose="02010609060101010101" charset="-122"/>
              <a:cs typeface="黑体" panose="02010609060101010101" charset="-122"/>
              <a:sym typeface="+mn-ea"/>
            </a:endParaRPr>
          </a:p>
          <a:p>
            <a:pPr indent="457200" fontAlgn="auto">
              <a:lnSpc>
                <a:spcPct val="100000"/>
              </a:lnSpc>
              <a:spcBef>
                <a:spcPts val="0"/>
              </a:spcBef>
              <a:buNone/>
            </a:pPr>
            <a:r>
              <a:rPr lang="zh-CN" sz="1500" dirty="0">
                <a:latin typeface="黑体" panose="02010609060101010101" charset="-122"/>
                <a:ea typeface="黑体" panose="02010609060101010101" charset="-122"/>
                <a:cs typeface="黑体" panose="02010609060101010101" charset="-122"/>
                <a:sym typeface="+mn-ea"/>
              </a:rPr>
              <a:t>突破解决了大口径套筒的纵向变形的问题，把变形量控制在一定的范围之内。</a:t>
            </a:r>
            <a:endParaRPr altLang="zh-CN" sz="1500" dirty="0">
              <a:latin typeface="黑体" panose="02010609060101010101" charset="-122"/>
              <a:ea typeface="黑体" panose="02010609060101010101" charset="-122"/>
              <a:cs typeface="黑体" panose="02010609060101010101" charset="-122"/>
              <a:sym typeface="+mn-ea"/>
            </a:endParaRPr>
          </a:p>
          <a:p>
            <a:pPr indent="457200" fontAlgn="auto">
              <a:lnSpc>
                <a:spcPct val="100000"/>
              </a:lnSpc>
              <a:spcBef>
                <a:spcPts val="0"/>
              </a:spcBef>
              <a:buNone/>
            </a:pPr>
            <a:endParaRPr lang="zh-CN" altLang="zh-CN" sz="1500" dirty="0">
              <a:latin typeface="黑体" panose="02010609060101010101" charset="-122"/>
              <a:ea typeface="黑体" panose="02010609060101010101" charset="-122"/>
              <a:cs typeface="黑体" panose="02010609060101010101" charset="-122"/>
              <a:sym typeface="+mn-ea"/>
            </a:endParaRPr>
          </a:p>
        </p:txBody>
      </p:sp>
      <p:sp>
        <p:nvSpPr>
          <p:cNvPr id="13" name="椭圆 12"/>
          <p:cNvSpPr/>
          <p:nvPr/>
        </p:nvSpPr>
        <p:spPr>
          <a:xfrm>
            <a:off x="4573270" y="1446530"/>
            <a:ext cx="165100" cy="171450"/>
          </a:xfrm>
          <a:prstGeom prst="ellipse">
            <a:avLst/>
          </a:prstGeom>
          <a:solidFill>
            <a:schemeClr val="bg1"/>
          </a:solidFill>
          <a:ln w="28575" cmpd="sng">
            <a:solidFill>
              <a:schemeClr val="accent6">
                <a:lumMod val="75000"/>
              </a:schemeClr>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5" name="椭圆 14"/>
          <p:cNvSpPr/>
          <p:nvPr/>
        </p:nvSpPr>
        <p:spPr>
          <a:xfrm>
            <a:off x="8181340" y="1502410"/>
            <a:ext cx="165100" cy="171450"/>
          </a:xfrm>
          <a:prstGeom prst="ellipse">
            <a:avLst/>
          </a:prstGeom>
          <a:solidFill>
            <a:schemeClr val="bg1"/>
          </a:solidFill>
          <a:ln w="28575" cmpd="sng">
            <a:solidFill>
              <a:schemeClr val="accent6">
                <a:lumMod val="75000"/>
              </a:schemeClr>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Tree>
    <p:custDataLst>
      <p:tags r:id="rId1"/>
    </p:custData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73355" y="164465"/>
            <a:ext cx="774065" cy="331470"/>
            <a:chOff x="0" y="341"/>
            <a:chExt cx="1219" cy="522"/>
          </a:xfrm>
        </p:grpSpPr>
        <p:sp>
          <p:nvSpPr>
            <p:cNvPr id="17" name="矩形 16"/>
            <p:cNvSpPr/>
            <p:nvPr/>
          </p:nvSpPr>
          <p:spPr>
            <a:xfrm>
              <a:off x="477" y="341"/>
              <a:ext cx="742" cy="1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8" name="矩形 7"/>
            <p:cNvSpPr/>
            <p:nvPr/>
          </p:nvSpPr>
          <p:spPr>
            <a:xfrm>
              <a:off x="273" y="513"/>
              <a:ext cx="742" cy="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6" name="矩形 15"/>
            <p:cNvSpPr/>
            <p:nvPr/>
          </p:nvSpPr>
          <p:spPr>
            <a:xfrm>
              <a:off x="0" y="685"/>
              <a:ext cx="742" cy="178"/>
            </a:xfrm>
            <a:prstGeom prst="rect">
              <a:avLst/>
            </a:prstGeom>
            <a:solidFill>
              <a:srgbClr val="04A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cxnSp>
        <p:nvCxnSpPr>
          <p:cNvPr id="21" name="直接连接符 20"/>
          <p:cNvCxnSpPr/>
          <p:nvPr/>
        </p:nvCxnSpPr>
        <p:spPr>
          <a:xfrm>
            <a:off x="4713605" y="342900"/>
            <a:ext cx="6997065" cy="0"/>
          </a:xfrm>
          <a:prstGeom prst="line">
            <a:avLst/>
          </a:prstGeom>
          <a:ln w="101600">
            <a:solidFill>
              <a:srgbClr val="2F5595"/>
            </a:solidFill>
          </a:ln>
        </p:spPr>
        <p:style>
          <a:lnRef idx="1">
            <a:schemeClr val="accent1"/>
          </a:lnRef>
          <a:fillRef idx="0">
            <a:schemeClr val="accent1"/>
          </a:fillRef>
          <a:effectRef idx="0">
            <a:schemeClr val="accent1"/>
          </a:effectRef>
          <a:fontRef idx="minor">
            <a:schemeClr val="tx1"/>
          </a:fontRef>
        </p:style>
      </p:cxnSp>
      <p:grpSp>
        <p:nvGrpSpPr>
          <p:cNvPr id="107" name="组合 106"/>
          <p:cNvGrpSpPr/>
          <p:nvPr/>
        </p:nvGrpSpPr>
        <p:grpSpPr>
          <a:xfrm>
            <a:off x="566420" y="749300"/>
            <a:ext cx="251460" cy="245110"/>
            <a:chOff x="2611" y="2934"/>
            <a:chExt cx="798" cy="778"/>
          </a:xfrm>
        </p:grpSpPr>
        <p:sp>
          <p:nvSpPr>
            <p:cNvPr id="108" name="任意多边形 107"/>
            <p:cNvSpPr/>
            <p:nvPr/>
          </p:nvSpPr>
          <p:spPr>
            <a:xfrm>
              <a:off x="2722" y="3061"/>
              <a:ext cx="557" cy="525"/>
            </a:xfrm>
            <a:custGeom>
              <a:avLst/>
              <a:gdLst>
                <a:gd name="connisteX0" fmla="*/ 0 w 353695"/>
                <a:gd name="connsiteY0" fmla="*/ 0 h 333375"/>
                <a:gd name="connisteX1" fmla="*/ 4445 w 353695"/>
                <a:gd name="connsiteY1" fmla="*/ 333375 h 333375"/>
                <a:gd name="connisteX2" fmla="*/ 353695 w 353695"/>
                <a:gd name="connsiteY2" fmla="*/ 333375 h 333375"/>
                <a:gd name="connisteX3" fmla="*/ 139065 w 353695"/>
                <a:gd name="connsiteY3" fmla="*/ 238125 h 333375"/>
                <a:gd name="connisteX4" fmla="*/ 0 w 353695"/>
                <a:gd name="connsiteY4" fmla="*/ 0 h 333375"/>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353695" h="333375">
                  <a:moveTo>
                    <a:pt x="0" y="0"/>
                  </a:moveTo>
                  <a:lnTo>
                    <a:pt x="4445" y="333375"/>
                  </a:lnTo>
                  <a:lnTo>
                    <a:pt x="353695" y="333375"/>
                  </a:lnTo>
                  <a:lnTo>
                    <a:pt x="139065" y="238125"/>
                  </a:lnTo>
                  <a:lnTo>
                    <a:pt x="0" y="0"/>
                  </a:lnTo>
                  <a:close/>
                </a:path>
              </a:pathLst>
            </a:custGeom>
            <a:gradFill>
              <a:gsLst>
                <a:gs pos="25000">
                  <a:schemeClr val="accent1">
                    <a:lumMod val="5000"/>
                    <a:lumOff val="95000"/>
                  </a:schemeClr>
                </a:gs>
                <a:gs pos="56000">
                  <a:schemeClr val="bg1">
                    <a:lumMod val="85000"/>
                  </a:schemeClr>
                </a:gs>
                <a:gs pos="72000">
                  <a:schemeClr val="bg1">
                    <a:lumMod val="75000"/>
                  </a:schemeClr>
                </a:gs>
                <a:gs pos="100000">
                  <a:schemeClr val="bg1">
                    <a:lumMod val="50000"/>
                  </a:schemeClr>
                </a:gs>
              </a:gsLst>
              <a:lin ang="63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09" name="图文框 108"/>
            <p:cNvSpPr/>
            <p:nvPr/>
          </p:nvSpPr>
          <p:spPr>
            <a:xfrm>
              <a:off x="2611" y="2934"/>
              <a:ext cx="798" cy="779"/>
            </a:xfrm>
            <a:prstGeom prst="frame">
              <a:avLst/>
            </a:prstGeom>
            <a:solidFill>
              <a:schemeClr val="accent1">
                <a:lumMod val="75000"/>
              </a:schemeClr>
            </a:solidFill>
            <a:ln w="444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grpSp>
      <p:sp>
        <p:nvSpPr>
          <p:cNvPr id="4" name="文本框 3"/>
          <p:cNvSpPr txBox="1"/>
          <p:nvPr/>
        </p:nvSpPr>
        <p:spPr>
          <a:xfrm>
            <a:off x="566420" y="1447800"/>
            <a:ext cx="4041140" cy="460375"/>
          </a:xfrm>
          <a:prstGeom prst="rect">
            <a:avLst/>
          </a:prstGeom>
          <a:noFill/>
        </p:spPr>
        <p:txBody>
          <a:bodyPr wrap="square" rtlCol="0" anchor="t">
            <a:spAutoFit/>
          </a:bodyPr>
          <a:lstStyle/>
          <a:p>
            <a:pPr indent="457200" fontAlgn="auto">
              <a:lnSpc>
                <a:spcPct val="100000"/>
              </a:lnSpc>
              <a:spcBef>
                <a:spcPts val="0"/>
              </a:spcBef>
            </a:pPr>
            <a:r>
              <a:rPr sz="2400" dirty="0">
                <a:solidFill>
                  <a:schemeClr val="accent3">
                    <a:lumMod val="75000"/>
                  </a:schemeClr>
                </a:solidFill>
                <a:latin typeface="黑体" panose="02010609060101010101" charset="-122"/>
                <a:ea typeface="黑体" panose="02010609060101010101" charset="-122"/>
                <a:cs typeface="黑体" panose="02010609060101010101" charset="-122"/>
                <a:sym typeface="+mn-ea"/>
              </a:rPr>
              <a:t>◆</a:t>
            </a:r>
            <a:r>
              <a:rPr sz="2400" b="1" dirty="0">
                <a:solidFill>
                  <a:schemeClr val="tx1"/>
                </a:solidFill>
                <a:latin typeface="黑体" panose="02010609060101010101" charset="-122"/>
                <a:ea typeface="黑体" panose="02010609060101010101" charset="-122"/>
                <a:cs typeface="黑体" panose="02010609060101010101" charset="-122"/>
                <a:sym typeface="+mn-ea"/>
              </a:rPr>
              <a:t>双胶圈承插式连接</a:t>
            </a:r>
          </a:p>
        </p:txBody>
      </p:sp>
      <p:sp>
        <p:nvSpPr>
          <p:cNvPr id="11" name="文本框 10"/>
          <p:cNvSpPr txBox="1"/>
          <p:nvPr/>
        </p:nvSpPr>
        <p:spPr>
          <a:xfrm>
            <a:off x="401320" y="2361565"/>
            <a:ext cx="4546600" cy="3412490"/>
          </a:xfrm>
          <a:prstGeom prst="rect">
            <a:avLst/>
          </a:prstGeom>
          <a:noFill/>
        </p:spPr>
        <p:txBody>
          <a:bodyPr wrap="square" rtlCol="0" anchor="t">
            <a:spAutoFit/>
          </a:bodyPr>
          <a:lstStyle/>
          <a:p>
            <a:pPr indent="457200" fontAlgn="auto">
              <a:lnSpc>
                <a:spcPct val="120000"/>
              </a:lnSpc>
              <a:spcBef>
                <a:spcPts val="0"/>
              </a:spcBef>
            </a:pPr>
            <a:r>
              <a:rPr lang="zh-CN" altLang="en-US" dirty="0">
                <a:latin typeface="黑体" panose="02010609060101010101" charset="-122"/>
                <a:ea typeface="黑体" panose="02010609060101010101" charset="-122"/>
                <a:sym typeface="+mn-ea"/>
              </a:rPr>
              <a:t>野外施工，在电力条件不允许，同时管道纵向变形不大的管道项目可以采用双胶圈承插式连接。</a:t>
            </a:r>
          </a:p>
          <a:p>
            <a:pPr indent="457200" fontAlgn="auto">
              <a:lnSpc>
                <a:spcPct val="120000"/>
              </a:lnSpc>
              <a:spcBef>
                <a:spcPts val="0"/>
              </a:spcBef>
            </a:pPr>
            <a:endParaRPr lang="zh-CN" altLang="en-US" dirty="0">
              <a:latin typeface="黑体" panose="02010609060101010101" charset="-122"/>
              <a:ea typeface="黑体" panose="02010609060101010101" charset="-122"/>
              <a:sym typeface="+mn-ea"/>
            </a:endParaRPr>
          </a:p>
          <a:p>
            <a:pPr indent="457200" fontAlgn="auto">
              <a:lnSpc>
                <a:spcPct val="120000"/>
              </a:lnSpc>
              <a:spcBef>
                <a:spcPts val="0"/>
              </a:spcBef>
            </a:pPr>
            <a:r>
              <a:rPr lang="zh-CN" altLang="en-US" dirty="0">
                <a:latin typeface="黑体" panose="02010609060101010101" charset="-122"/>
                <a:ea typeface="黑体" panose="02010609060101010101" charset="-122"/>
                <a:sym typeface="+mn-ea"/>
              </a:rPr>
              <a:t>在管材的两端，一端制作承口，另一端制作插口，上置密封胶圈，如图9所示。在工地施工时，将两节管材的承口和插口正对在一起，利用连接设备插牢即可。</a:t>
            </a:r>
          </a:p>
          <a:p>
            <a:pPr indent="457200" fontAlgn="auto">
              <a:lnSpc>
                <a:spcPct val="120000"/>
              </a:lnSpc>
              <a:spcBef>
                <a:spcPts val="0"/>
              </a:spcBef>
            </a:pPr>
            <a:endParaRPr lang="zh-CN" altLang="en-US" dirty="0">
              <a:latin typeface="黑体" panose="02010609060101010101" charset="-122"/>
              <a:ea typeface="黑体" panose="02010609060101010101" charset="-122"/>
              <a:sym typeface="+mn-ea"/>
            </a:endParaRPr>
          </a:p>
          <a:p>
            <a:pPr indent="457200" fontAlgn="auto">
              <a:lnSpc>
                <a:spcPct val="120000"/>
              </a:lnSpc>
              <a:spcBef>
                <a:spcPts val="0"/>
              </a:spcBef>
            </a:pPr>
            <a:r>
              <a:rPr lang="zh-CN" altLang="en-US" dirty="0">
                <a:latin typeface="黑体" panose="02010609060101010101" charset="-122"/>
                <a:ea typeface="黑体" panose="02010609060101010101" charset="-122"/>
                <a:sym typeface="+mn-ea"/>
              </a:rPr>
              <a:t>管道连接施工快捷便利，施工费用低。</a:t>
            </a:r>
          </a:p>
        </p:txBody>
      </p:sp>
      <p:pic>
        <p:nvPicPr>
          <p:cNvPr id="12" name="Picture 3" descr="A group of black headphones&#10;&#10;Description automatically generated with low confidence"/>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36845" y="2144395"/>
            <a:ext cx="3288030" cy="4384040"/>
          </a:xfrm>
          <a:prstGeom prst="rect">
            <a:avLst/>
          </a:prstGeom>
        </p:spPr>
      </p:pic>
      <p:pic>
        <p:nvPicPr>
          <p:cNvPr id="19"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27440" y="2124710"/>
            <a:ext cx="2983230" cy="4420235"/>
          </a:xfrm>
          <a:prstGeom prst="rect">
            <a:avLst/>
          </a:prstGeom>
        </p:spPr>
      </p:pic>
      <p:sp>
        <p:nvSpPr>
          <p:cNvPr id="23" name="矩形 22"/>
          <p:cNvSpPr/>
          <p:nvPr/>
        </p:nvSpPr>
        <p:spPr>
          <a:xfrm>
            <a:off x="401320" y="632460"/>
            <a:ext cx="3409315" cy="460375"/>
          </a:xfrm>
          <a:prstGeom prst="rect">
            <a:avLst/>
          </a:prstGeom>
        </p:spPr>
        <p:txBody>
          <a:bodyPr wrap="square">
            <a:spAutoFit/>
          </a:bodyPr>
          <a:lstStyle/>
          <a:p>
            <a:pPr indent="457200" fontAlgn="auto">
              <a:lnSpc>
                <a:spcPct val="100000"/>
              </a:lnSpc>
              <a:spcBef>
                <a:spcPts val="600"/>
              </a:spcBef>
            </a:pPr>
            <a:r>
              <a:rPr lang="zh-CN" sz="2400" dirty="0">
                <a:latin typeface="黑体" panose="02010609060101010101" charset="-122"/>
                <a:ea typeface="黑体" panose="02010609060101010101" charset="-122"/>
                <a:cs typeface="黑体" panose="02010609060101010101" charset="-122"/>
                <a:sym typeface="+mn-ea"/>
              </a:rPr>
              <a:t>多种</a:t>
            </a:r>
            <a:r>
              <a:rPr sz="2400" dirty="0">
                <a:latin typeface="黑体" panose="02010609060101010101" charset="-122"/>
                <a:ea typeface="黑体" panose="02010609060101010101" charset="-122"/>
                <a:cs typeface="黑体" panose="02010609060101010101" charset="-122"/>
                <a:sym typeface="+mn-ea"/>
              </a:rPr>
              <a:t>管材连接</a:t>
            </a:r>
            <a:r>
              <a:rPr lang="zh-CN" sz="2400" dirty="0">
                <a:latin typeface="黑体" panose="02010609060101010101" charset="-122"/>
                <a:ea typeface="黑体" panose="02010609060101010101" charset="-122"/>
                <a:cs typeface="黑体" panose="02010609060101010101" charset="-122"/>
                <a:sym typeface="+mn-ea"/>
              </a:rPr>
              <a:t>方式</a:t>
            </a:r>
          </a:p>
        </p:txBody>
      </p:sp>
      <p:sp>
        <p:nvSpPr>
          <p:cNvPr id="3" name="文本框 2"/>
          <p:cNvSpPr txBox="1"/>
          <p:nvPr/>
        </p:nvSpPr>
        <p:spPr>
          <a:xfrm>
            <a:off x="2066709" y="164584"/>
            <a:ext cx="1224280" cy="368935"/>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anose="020B0604020202020204" pitchFamily="34" charset="0"/>
              <a:buNone/>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algn="ctr"/>
            <a:r>
              <a:rPr lang="zh-CN" altLang="en-US" sz="2400" dirty="0">
                <a:solidFill>
                  <a:schemeClr val="tx1"/>
                </a:solidFill>
                <a:latin typeface="黑体" panose="02010609060101010101" charset="-122"/>
                <a:ea typeface="黑体" panose="02010609060101010101" charset="-122"/>
                <a:cs typeface="Arial" panose="020B0604020202020204" pitchFamily="34" charset="0"/>
              </a:rPr>
              <a:t>项目介绍</a:t>
            </a:r>
          </a:p>
        </p:txBody>
      </p:sp>
    </p:spTree>
    <p:custDataLst>
      <p:tags r:id="rId1"/>
    </p:custData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73355" y="164465"/>
            <a:ext cx="774065" cy="331470"/>
            <a:chOff x="0" y="341"/>
            <a:chExt cx="1219" cy="522"/>
          </a:xfrm>
        </p:grpSpPr>
        <p:sp>
          <p:nvSpPr>
            <p:cNvPr id="17" name="矩形 16"/>
            <p:cNvSpPr/>
            <p:nvPr/>
          </p:nvSpPr>
          <p:spPr>
            <a:xfrm>
              <a:off x="477" y="341"/>
              <a:ext cx="742" cy="1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8" name="矩形 7"/>
            <p:cNvSpPr/>
            <p:nvPr/>
          </p:nvSpPr>
          <p:spPr>
            <a:xfrm>
              <a:off x="273" y="513"/>
              <a:ext cx="742" cy="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6" name="矩形 15"/>
            <p:cNvSpPr/>
            <p:nvPr/>
          </p:nvSpPr>
          <p:spPr>
            <a:xfrm>
              <a:off x="0" y="685"/>
              <a:ext cx="742" cy="178"/>
            </a:xfrm>
            <a:prstGeom prst="rect">
              <a:avLst/>
            </a:prstGeom>
            <a:solidFill>
              <a:srgbClr val="04A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cxnSp>
        <p:nvCxnSpPr>
          <p:cNvPr id="21" name="直接连接符 20"/>
          <p:cNvCxnSpPr/>
          <p:nvPr/>
        </p:nvCxnSpPr>
        <p:spPr>
          <a:xfrm>
            <a:off x="4326890" y="273685"/>
            <a:ext cx="6997065" cy="0"/>
          </a:xfrm>
          <a:prstGeom prst="line">
            <a:avLst/>
          </a:prstGeom>
          <a:ln w="101600">
            <a:solidFill>
              <a:srgbClr val="2F5595"/>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774700" y="878840"/>
            <a:ext cx="3420745" cy="460375"/>
          </a:xfrm>
          <a:prstGeom prst="rect">
            <a:avLst/>
          </a:prstGeom>
          <a:noFill/>
        </p:spPr>
        <p:txBody>
          <a:bodyPr wrap="square" rtlCol="0" anchor="t">
            <a:spAutoFit/>
          </a:bodyPr>
          <a:lstStyle/>
          <a:p>
            <a:pPr indent="457200" fontAlgn="auto">
              <a:lnSpc>
                <a:spcPct val="100000"/>
              </a:lnSpc>
              <a:spcBef>
                <a:spcPts val="0"/>
              </a:spcBef>
            </a:pPr>
            <a:r>
              <a:rPr sz="2400" b="1" dirty="0">
                <a:solidFill>
                  <a:schemeClr val="accent3">
                    <a:lumMod val="75000"/>
                  </a:schemeClr>
                </a:solidFill>
                <a:latin typeface="黑体" panose="02010609060101010101" charset="-122"/>
                <a:ea typeface="黑体" panose="02010609060101010101" charset="-122"/>
                <a:cs typeface="黑体" panose="02010609060101010101" charset="-122"/>
                <a:sym typeface="+mn-ea"/>
              </a:rPr>
              <a:t>◆</a:t>
            </a:r>
            <a:r>
              <a:rPr sz="2400" b="1" dirty="0">
                <a:solidFill>
                  <a:schemeClr val="tx1"/>
                </a:solidFill>
                <a:latin typeface="黑体" panose="02010609060101010101" charset="-122"/>
                <a:ea typeface="黑体" panose="02010609060101010101" charset="-122"/>
                <a:cs typeface="黑体" panose="02010609060101010101" charset="-122"/>
                <a:sym typeface="+mn-ea"/>
              </a:rPr>
              <a:t>电热熔带连接</a:t>
            </a:r>
          </a:p>
        </p:txBody>
      </p:sp>
      <p:sp>
        <p:nvSpPr>
          <p:cNvPr id="11" name="文本框 10"/>
          <p:cNvSpPr txBox="1"/>
          <p:nvPr/>
        </p:nvSpPr>
        <p:spPr>
          <a:xfrm>
            <a:off x="702310" y="1831340"/>
            <a:ext cx="4510405" cy="3046095"/>
          </a:xfrm>
          <a:prstGeom prst="rect">
            <a:avLst/>
          </a:prstGeom>
          <a:noFill/>
        </p:spPr>
        <p:txBody>
          <a:bodyPr wrap="square" rtlCol="0" anchor="t">
            <a:spAutoFit/>
          </a:bodyPr>
          <a:lstStyle/>
          <a:p>
            <a:pPr indent="457200" fontAlgn="auto">
              <a:lnSpc>
                <a:spcPct val="120000"/>
              </a:lnSpc>
              <a:spcBef>
                <a:spcPts val="0"/>
              </a:spcBef>
            </a:pPr>
            <a:r>
              <a:rPr lang="zh-CN" altLang="en-US" sz="2000" dirty="0">
                <a:latin typeface="黑体" panose="02010609060101010101" charset="-122"/>
                <a:ea typeface="黑体" panose="02010609060101010101" charset="-122"/>
                <a:sym typeface="+mn-ea"/>
              </a:rPr>
              <a:t>口径1000mm以上采用电热熔带连接。 </a:t>
            </a:r>
          </a:p>
          <a:p>
            <a:pPr indent="457200" fontAlgn="auto">
              <a:lnSpc>
                <a:spcPct val="120000"/>
              </a:lnSpc>
              <a:spcBef>
                <a:spcPts val="0"/>
              </a:spcBef>
            </a:pPr>
            <a:endParaRPr lang="zh-CN" altLang="en-US" sz="2000" dirty="0">
              <a:latin typeface="黑体" panose="02010609060101010101" charset="-122"/>
              <a:ea typeface="黑体" panose="02010609060101010101" charset="-122"/>
              <a:sym typeface="+mn-ea"/>
            </a:endParaRPr>
          </a:p>
          <a:p>
            <a:pPr indent="457200" fontAlgn="auto">
              <a:lnSpc>
                <a:spcPct val="120000"/>
              </a:lnSpc>
              <a:spcBef>
                <a:spcPts val="0"/>
              </a:spcBef>
            </a:pPr>
            <a:r>
              <a:rPr lang="zh-CN" altLang="en-US" sz="2000" dirty="0">
                <a:latin typeface="黑体" panose="02010609060101010101" charset="-122"/>
                <a:ea typeface="黑体" panose="02010609060101010101" charset="-122"/>
                <a:sym typeface="+mn-ea"/>
              </a:rPr>
              <a:t>把两个管材的管端沿螺旋沟槽切割好，两管端形成互补连接。将电热熔带沿连接沟槽绕行一周。在管道内部做好支撑，外部采用电热熔带收紧加热直至与管材融为一体，加强肋横向接缝及内壁焊缝采用聚乙烯焊枪及焊条焊接。</a:t>
            </a:r>
          </a:p>
        </p:txBody>
      </p:sp>
      <p:pic>
        <p:nvPicPr>
          <p:cNvPr id="5" name="图片 4"/>
          <p:cNvPicPr/>
          <p:nvPr/>
        </p:nvPicPr>
        <p:blipFill>
          <a:blip r:embed="rId4" cstate="print"/>
          <a:stretch>
            <a:fillRect/>
          </a:stretch>
        </p:blipFill>
        <p:spPr>
          <a:xfrm>
            <a:off x="5941878" y="2044477"/>
            <a:ext cx="4752528" cy="3744416"/>
          </a:xfrm>
          <a:prstGeom prst="rect">
            <a:avLst/>
          </a:prstGeom>
          <a:noFill/>
          <a:ln>
            <a:noFill/>
          </a:ln>
        </p:spPr>
      </p:pic>
      <p:sp>
        <p:nvSpPr>
          <p:cNvPr id="13" name="矩形 12"/>
          <p:cNvSpPr/>
          <p:nvPr/>
        </p:nvSpPr>
        <p:spPr>
          <a:xfrm>
            <a:off x="5753288" y="6077560"/>
            <a:ext cx="5570756" cy="369332"/>
          </a:xfrm>
          <a:prstGeom prst="rect">
            <a:avLst/>
          </a:prstGeom>
        </p:spPr>
        <p:txBody>
          <a:bodyPr wrap="none">
            <a:spAutoFit/>
          </a:bodyPr>
          <a:lstStyle/>
          <a:p>
            <a:r>
              <a:rPr lang="en-US" altLang="zh-CN" dirty="0"/>
              <a:t>1</a:t>
            </a:r>
            <a:r>
              <a:rPr lang="zh-CN" altLang="zh-CN" dirty="0"/>
              <a:t>、管材</a:t>
            </a:r>
            <a:r>
              <a:rPr lang="en-US" altLang="zh-CN" dirty="0"/>
              <a:t>  2</a:t>
            </a:r>
            <a:r>
              <a:rPr lang="zh-CN" altLang="zh-CN" dirty="0"/>
              <a:t>、加强肋</a:t>
            </a:r>
            <a:r>
              <a:rPr lang="en-US" altLang="zh-CN" dirty="0"/>
              <a:t>  3</a:t>
            </a:r>
            <a:r>
              <a:rPr lang="zh-CN" altLang="zh-CN" dirty="0"/>
              <a:t>、两管连接缝</a:t>
            </a:r>
            <a:r>
              <a:rPr lang="en-US" altLang="zh-CN" dirty="0"/>
              <a:t>  4</a:t>
            </a:r>
            <a:r>
              <a:rPr lang="zh-CN" altLang="zh-CN" dirty="0"/>
              <a:t>、电热熔带</a:t>
            </a:r>
          </a:p>
        </p:txBody>
      </p:sp>
      <p:sp>
        <p:nvSpPr>
          <p:cNvPr id="3" name="文本框 2"/>
          <p:cNvSpPr txBox="1"/>
          <p:nvPr/>
        </p:nvSpPr>
        <p:spPr>
          <a:xfrm>
            <a:off x="1873669" y="127119"/>
            <a:ext cx="1224280" cy="368935"/>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anose="020B0604020202020204" pitchFamily="34" charset="0"/>
              <a:buNone/>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algn="ctr"/>
            <a:r>
              <a:rPr lang="zh-CN" altLang="en-US" sz="2400" dirty="0">
                <a:solidFill>
                  <a:schemeClr val="tx1"/>
                </a:solidFill>
                <a:latin typeface="黑体" panose="02010609060101010101" charset="-122"/>
                <a:ea typeface="黑体" panose="02010609060101010101" charset="-122"/>
                <a:cs typeface="Arial" panose="020B0604020202020204" pitchFamily="34" charset="0"/>
              </a:rPr>
              <a:t>项目介绍</a:t>
            </a:r>
          </a:p>
        </p:txBody>
      </p:sp>
    </p:spTree>
    <p:custDataLst>
      <p:tags r:id="rId1"/>
    </p:custData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73355" y="164465"/>
            <a:ext cx="774065" cy="331470"/>
            <a:chOff x="0" y="341"/>
            <a:chExt cx="1219" cy="522"/>
          </a:xfrm>
        </p:grpSpPr>
        <p:sp>
          <p:nvSpPr>
            <p:cNvPr id="17" name="矩形 16"/>
            <p:cNvSpPr/>
            <p:nvPr/>
          </p:nvSpPr>
          <p:spPr>
            <a:xfrm>
              <a:off x="477" y="341"/>
              <a:ext cx="742" cy="1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8" name="矩形 7"/>
            <p:cNvSpPr/>
            <p:nvPr/>
          </p:nvSpPr>
          <p:spPr>
            <a:xfrm>
              <a:off x="273" y="513"/>
              <a:ext cx="742" cy="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6" name="矩形 15"/>
            <p:cNvSpPr/>
            <p:nvPr/>
          </p:nvSpPr>
          <p:spPr>
            <a:xfrm>
              <a:off x="0" y="685"/>
              <a:ext cx="742" cy="178"/>
            </a:xfrm>
            <a:prstGeom prst="rect">
              <a:avLst/>
            </a:prstGeom>
            <a:solidFill>
              <a:srgbClr val="04A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cxnSp>
        <p:nvCxnSpPr>
          <p:cNvPr id="21" name="直接连接符 20"/>
          <p:cNvCxnSpPr/>
          <p:nvPr/>
        </p:nvCxnSpPr>
        <p:spPr>
          <a:xfrm>
            <a:off x="4326890" y="277495"/>
            <a:ext cx="6997065" cy="0"/>
          </a:xfrm>
          <a:prstGeom prst="line">
            <a:avLst/>
          </a:prstGeom>
          <a:ln w="101600">
            <a:solidFill>
              <a:srgbClr val="2F5595"/>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438150" y="962660"/>
            <a:ext cx="4041140" cy="460375"/>
          </a:xfrm>
          <a:prstGeom prst="rect">
            <a:avLst/>
          </a:prstGeom>
          <a:noFill/>
        </p:spPr>
        <p:txBody>
          <a:bodyPr wrap="square" rtlCol="0" anchor="t">
            <a:spAutoFit/>
          </a:bodyPr>
          <a:lstStyle/>
          <a:p>
            <a:pPr indent="457200" fontAlgn="auto">
              <a:lnSpc>
                <a:spcPct val="100000"/>
              </a:lnSpc>
              <a:spcBef>
                <a:spcPts val="0"/>
              </a:spcBef>
            </a:pPr>
            <a:r>
              <a:rPr sz="2400" b="1" dirty="0">
                <a:solidFill>
                  <a:schemeClr val="accent3">
                    <a:lumMod val="75000"/>
                  </a:schemeClr>
                </a:solidFill>
                <a:latin typeface="黑体" panose="02010609060101010101" charset="-122"/>
                <a:ea typeface="黑体" panose="02010609060101010101" charset="-122"/>
                <a:cs typeface="黑体" panose="02010609060101010101" charset="-122"/>
                <a:sym typeface="+mn-ea"/>
              </a:rPr>
              <a:t>◆</a:t>
            </a:r>
            <a:r>
              <a:rPr sz="2400" b="1" dirty="0">
                <a:solidFill>
                  <a:schemeClr val="tx1"/>
                </a:solidFill>
                <a:latin typeface="黑体" panose="02010609060101010101" charset="-122"/>
                <a:ea typeface="黑体" panose="02010609060101010101" charset="-122"/>
                <a:cs typeface="黑体" panose="02010609060101010101" charset="-122"/>
                <a:sym typeface="+mn-ea"/>
              </a:rPr>
              <a:t>电热熔带连接</a:t>
            </a:r>
          </a:p>
        </p:txBody>
      </p:sp>
      <p:pic>
        <p:nvPicPr>
          <p:cNvPr id="12" name="Picture 5" descr="A picture containing striped, leather, rope&#10;&#10;Description automatically generated"/>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41700" y="2108200"/>
            <a:ext cx="4223385" cy="3574415"/>
          </a:xfrm>
          <a:prstGeom prst="rect">
            <a:avLst/>
          </a:prstGeom>
        </p:spPr>
      </p:pic>
      <p:pic>
        <p:nvPicPr>
          <p:cNvPr id="14" name="Picture 7" descr="A picture containing person&#10;&#10;Description automatically generated"/>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95850" y="2044869"/>
            <a:ext cx="3327834" cy="4320480"/>
          </a:xfrm>
          <a:prstGeom prst="rect">
            <a:avLst/>
          </a:prstGeom>
        </p:spPr>
      </p:pic>
      <p:sp>
        <p:nvSpPr>
          <p:cNvPr id="15" name="文本框 14"/>
          <p:cNvSpPr txBox="1"/>
          <p:nvPr/>
        </p:nvSpPr>
        <p:spPr>
          <a:xfrm>
            <a:off x="776605" y="2108200"/>
            <a:ext cx="2219960" cy="2676525"/>
          </a:xfrm>
          <a:prstGeom prst="rect">
            <a:avLst/>
          </a:prstGeom>
          <a:noFill/>
        </p:spPr>
        <p:txBody>
          <a:bodyPr wrap="square" rtlCol="0" anchor="t">
            <a:spAutoFit/>
          </a:bodyPr>
          <a:lstStyle/>
          <a:p>
            <a:pPr indent="457200" fontAlgn="auto">
              <a:lnSpc>
                <a:spcPct val="120000"/>
              </a:lnSpc>
              <a:spcBef>
                <a:spcPts val="0"/>
              </a:spcBef>
            </a:pPr>
            <a:r>
              <a:rPr lang="zh-CN" altLang="en-US" sz="2000" dirty="0">
                <a:latin typeface="黑体" panose="02010609060101010101" charset="-122"/>
                <a:ea typeface="黑体" panose="02010609060101010101" charset="-122"/>
                <a:sym typeface="+mn-ea"/>
              </a:rPr>
              <a:t>对压力要求不高，工期紧的项目，这种连接方式既能满足要求，同时管道连接的成本也低。</a:t>
            </a:r>
          </a:p>
          <a:p>
            <a:pPr indent="457200" fontAlgn="auto">
              <a:lnSpc>
                <a:spcPct val="120000"/>
              </a:lnSpc>
              <a:spcBef>
                <a:spcPts val="0"/>
              </a:spcBef>
            </a:pPr>
            <a:endParaRPr lang="zh-CN" altLang="en-US" sz="2000" dirty="0">
              <a:latin typeface="黑体" panose="02010609060101010101" charset="-122"/>
              <a:ea typeface="黑体" panose="02010609060101010101" charset="-122"/>
              <a:sym typeface="+mn-ea"/>
            </a:endParaRPr>
          </a:p>
          <a:p>
            <a:pPr indent="457200" fontAlgn="auto">
              <a:lnSpc>
                <a:spcPct val="120000"/>
              </a:lnSpc>
              <a:spcBef>
                <a:spcPts val="0"/>
              </a:spcBef>
            </a:pPr>
            <a:r>
              <a:rPr lang="zh-CN" altLang="en-US" sz="2000" dirty="0">
                <a:latin typeface="黑体" panose="02010609060101010101" charset="-122"/>
                <a:ea typeface="黑体" panose="02010609060101010101" charset="-122"/>
                <a:sym typeface="+mn-ea"/>
              </a:rPr>
              <a:t>施工速度快</a:t>
            </a:r>
          </a:p>
        </p:txBody>
      </p:sp>
      <p:sp>
        <p:nvSpPr>
          <p:cNvPr id="3" name="文本框 2"/>
          <p:cNvSpPr txBox="1"/>
          <p:nvPr/>
        </p:nvSpPr>
        <p:spPr>
          <a:xfrm>
            <a:off x="1873669" y="127119"/>
            <a:ext cx="1224280" cy="368935"/>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anose="020B0604020202020204" pitchFamily="34" charset="0"/>
              <a:buNone/>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algn="ctr"/>
            <a:r>
              <a:rPr lang="zh-CN" altLang="en-US" sz="2400" dirty="0">
                <a:solidFill>
                  <a:schemeClr val="tx1"/>
                </a:solidFill>
                <a:latin typeface="黑体" panose="02010609060101010101" charset="-122"/>
                <a:ea typeface="黑体" panose="02010609060101010101" charset="-122"/>
                <a:cs typeface="Arial" panose="020B0604020202020204" pitchFamily="34" charset="0"/>
              </a:rPr>
              <a:t>项目介绍</a:t>
            </a:r>
          </a:p>
        </p:txBody>
      </p:sp>
    </p:spTree>
    <p:custDataLst>
      <p:tags r:id="rId1"/>
    </p:custData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73355" y="164465"/>
            <a:ext cx="774065" cy="331470"/>
            <a:chOff x="0" y="341"/>
            <a:chExt cx="1219" cy="522"/>
          </a:xfrm>
        </p:grpSpPr>
        <p:sp>
          <p:nvSpPr>
            <p:cNvPr id="17" name="矩形 16"/>
            <p:cNvSpPr/>
            <p:nvPr/>
          </p:nvSpPr>
          <p:spPr>
            <a:xfrm>
              <a:off x="477" y="341"/>
              <a:ext cx="742" cy="1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8" name="矩形 7"/>
            <p:cNvSpPr/>
            <p:nvPr/>
          </p:nvSpPr>
          <p:spPr>
            <a:xfrm>
              <a:off x="273" y="513"/>
              <a:ext cx="742" cy="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6" name="矩形 15"/>
            <p:cNvSpPr/>
            <p:nvPr/>
          </p:nvSpPr>
          <p:spPr>
            <a:xfrm>
              <a:off x="0" y="685"/>
              <a:ext cx="742" cy="178"/>
            </a:xfrm>
            <a:prstGeom prst="rect">
              <a:avLst/>
            </a:prstGeom>
            <a:solidFill>
              <a:srgbClr val="04A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cxnSp>
        <p:nvCxnSpPr>
          <p:cNvPr id="21" name="直接连接符 20"/>
          <p:cNvCxnSpPr/>
          <p:nvPr/>
        </p:nvCxnSpPr>
        <p:spPr>
          <a:xfrm>
            <a:off x="4506595" y="370205"/>
            <a:ext cx="6997065" cy="0"/>
          </a:xfrm>
          <a:prstGeom prst="line">
            <a:avLst/>
          </a:prstGeom>
          <a:ln w="101600">
            <a:solidFill>
              <a:srgbClr val="2F5595"/>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591185" y="875665"/>
            <a:ext cx="3187065" cy="460375"/>
          </a:xfrm>
          <a:prstGeom prst="rect">
            <a:avLst/>
          </a:prstGeom>
          <a:noFill/>
        </p:spPr>
        <p:txBody>
          <a:bodyPr wrap="square" rtlCol="0" anchor="t">
            <a:spAutoFit/>
          </a:bodyPr>
          <a:lstStyle/>
          <a:p>
            <a:pPr indent="457200" fontAlgn="auto">
              <a:lnSpc>
                <a:spcPct val="100000"/>
              </a:lnSpc>
              <a:spcBef>
                <a:spcPts val="0"/>
              </a:spcBef>
            </a:pPr>
            <a:r>
              <a:rPr sz="2400" b="1" dirty="0">
                <a:solidFill>
                  <a:schemeClr val="accent3">
                    <a:lumMod val="75000"/>
                  </a:schemeClr>
                </a:solidFill>
                <a:latin typeface="黑体" panose="02010609060101010101" charset="-122"/>
                <a:ea typeface="黑体" panose="02010609060101010101" charset="-122"/>
                <a:cs typeface="黑体" panose="02010609060101010101" charset="-122"/>
                <a:sym typeface="+mn-ea"/>
              </a:rPr>
              <a:t>◆</a:t>
            </a:r>
            <a:r>
              <a:rPr sz="2400" b="1" dirty="0">
                <a:solidFill>
                  <a:schemeClr val="tx1"/>
                </a:solidFill>
                <a:latin typeface="黑体" panose="02010609060101010101" charset="-122"/>
                <a:ea typeface="黑体" panose="02010609060101010101" charset="-122"/>
                <a:cs typeface="黑体" panose="02010609060101010101" charset="-122"/>
                <a:sym typeface="+mn-ea"/>
              </a:rPr>
              <a:t>热熔对接焊方式</a:t>
            </a:r>
          </a:p>
        </p:txBody>
      </p:sp>
      <p:sp>
        <p:nvSpPr>
          <p:cNvPr id="11" name="文本框 10"/>
          <p:cNvSpPr txBox="1"/>
          <p:nvPr/>
        </p:nvSpPr>
        <p:spPr>
          <a:xfrm>
            <a:off x="635000" y="2202815"/>
            <a:ext cx="3864610" cy="1938020"/>
          </a:xfrm>
          <a:prstGeom prst="rect">
            <a:avLst/>
          </a:prstGeom>
          <a:noFill/>
        </p:spPr>
        <p:txBody>
          <a:bodyPr wrap="square" rtlCol="0" anchor="t">
            <a:spAutoFit/>
          </a:bodyPr>
          <a:lstStyle/>
          <a:p>
            <a:pPr indent="457200" fontAlgn="auto">
              <a:lnSpc>
                <a:spcPct val="120000"/>
              </a:lnSpc>
              <a:spcBef>
                <a:spcPts val="0"/>
              </a:spcBef>
            </a:pPr>
            <a:r>
              <a:rPr lang="zh-CN" altLang="en-US" sz="2000" dirty="0">
                <a:latin typeface="黑体" panose="02010609060101010101" charset="-122"/>
                <a:ea typeface="黑体" panose="02010609060101010101" charset="-122"/>
                <a:sym typeface="+mn-ea"/>
              </a:rPr>
              <a:t>对于正品PE100原料生产的中小口径管道，国内外都认为传统的电热熔焊接工艺是国家标准和国际标准法定的焊接方法，完全可以保证管道埋地使用50年。</a:t>
            </a:r>
          </a:p>
        </p:txBody>
      </p:sp>
      <p:pic>
        <p:nvPicPr>
          <p:cNvPr id="12" name="Picture 1" descr="E:\车间工地照片\webwxgetmsgimg.jpg"/>
          <p:cNvPicPr>
            <a:picLocks noChangeAspect="1" noChangeArrowheads="1"/>
          </p:cNvPicPr>
          <p:nvPr/>
        </p:nvPicPr>
        <p:blipFill>
          <a:blip r:embed="rId4" cstate="print"/>
          <a:srcRect/>
          <a:stretch>
            <a:fillRect/>
          </a:stretch>
        </p:blipFill>
        <p:spPr bwMode="auto">
          <a:xfrm>
            <a:off x="8369935" y="4129405"/>
            <a:ext cx="3458845" cy="2406650"/>
          </a:xfrm>
          <a:prstGeom prst="rect">
            <a:avLst/>
          </a:prstGeom>
          <a:noFill/>
        </p:spPr>
      </p:pic>
      <p:pic>
        <p:nvPicPr>
          <p:cNvPr id="14" name="Picture 2" descr="E:\浩源管业\说明书\说明书\备用图片\连接设备.jpg"/>
          <p:cNvPicPr>
            <a:picLocks noChangeAspect="1" noChangeArrowheads="1"/>
          </p:cNvPicPr>
          <p:nvPr/>
        </p:nvPicPr>
        <p:blipFill>
          <a:blip r:embed="rId5" cstate="print"/>
          <a:srcRect t="3898" r="14126"/>
          <a:stretch>
            <a:fillRect/>
          </a:stretch>
        </p:blipFill>
        <p:spPr bwMode="auto">
          <a:xfrm>
            <a:off x="4669790" y="1918335"/>
            <a:ext cx="3554730" cy="2895600"/>
          </a:xfrm>
          <a:prstGeom prst="rect">
            <a:avLst/>
          </a:prstGeom>
          <a:noFill/>
        </p:spPr>
      </p:pic>
      <p:sp>
        <p:nvSpPr>
          <p:cNvPr id="15" name="文本框 14"/>
          <p:cNvSpPr txBox="1"/>
          <p:nvPr/>
        </p:nvSpPr>
        <p:spPr>
          <a:xfrm>
            <a:off x="346710" y="5158105"/>
            <a:ext cx="7647940" cy="1568450"/>
          </a:xfrm>
          <a:prstGeom prst="rect">
            <a:avLst/>
          </a:prstGeom>
          <a:noFill/>
        </p:spPr>
        <p:txBody>
          <a:bodyPr wrap="square" rtlCol="0" anchor="t">
            <a:spAutoFit/>
          </a:bodyPr>
          <a:lstStyle/>
          <a:p>
            <a:pPr indent="457200" fontAlgn="auto">
              <a:lnSpc>
                <a:spcPct val="120000"/>
              </a:lnSpc>
              <a:spcBef>
                <a:spcPts val="0"/>
              </a:spcBef>
            </a:pPr>
            <a:r>
              <a:rPr lang="zh-CN" altLang="en-US" sz="2000" dirty="0">
                <a:latin typeface="黑体" panose="02010609060101010101" charset="-122"/>
                <a:ea typeface="黑体" panose="02010609060101010101" charset="-122"/>
                <a:sym typeface="+mn-ea"/>
              </a:rPr>
              <a:t>焊接设备中有两个环状辅助臂套在要连接的两节管材端口，两辅助臂由拉杆装置连接，两管材端口内衬钢环。在焊接过程中，设备通电将两管材端面加热熔融，抽出加热板，然后拉动拉杆将两个辅助臂带动两个管材端口聚乙烯接头压紧，从而热熔焊接在一起。 </a:t>
            </a:r>
          </a:p>
        </p:txBody>
      </p:sp>
      <p:cxnSp>
        <p:nvCxnSpPr>
          <p:cNvPr id="18" name="直接连接符 17"/>
          <p:cNvCxnSpPr/>
          <p:nvPr/>
        </p:nvCxnSpPr>
        <p:spPr>
          <a:xfrm flipH="1">
            <a:off x="226060" y="5006975"/>
            <a:ext cx="7865110" cy="8890"/>
          </a:xfrm>
          <a:prstGeom prst="line">
            <a:avLst/>
          </a:prstGeom>
          <a:ln w="28575" cmpd="sng">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2182914" y="164584"/>
            <a:ext cx="1224280" cy="368935"/>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anose="020B0604020202020204" pitchFamily="34" charset="0"/>
              <a:buNone/>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algn="ctr"/>
            <a:r>
              <a:rPr lang="zh-CN" altLang="en-US" sz="2400" dirty="0">
                <a:solidFill>
                  <a:schemeClr val="tx1"/>
                </a:solidFill>
                <a:latin typeface="黑体" panose="02010609060101010101" charset="-122"/>
                <a:ea typeface="黑体" panose="02010609060101010101" charset="-122"/>
                <a:cs typeface="Arial" panose="020B0604020202020204" pitchFamily="34" charset="0"/>
              </a:rPr>
              <a:t>项目介绍</a:t>
            </a:r>
          </a:p>
        </p:txBody>
      </p:sp>
    </p:spTree>
    <p:custDataLst>
      <p:tags r:id="rId1"/>
    </p:custData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73355" y="164465"/>
            <a:ext cx="774065" cy="331470"/>
            <a:chOff x="0" y="341"/>
            <a:chExt cx="1219" cy="522"/>
          </a:xfrm>
        </p:grpSpPr>
        <p:sp>
          <p:nvSpPr>
            <p:cNvPr id="17" name="矩形 16"/>
            <p:cNvSpPr/>
            <p:nvPr/>
          </p:nvSpPr>
          <p:spPr>
            <a:xfrm>
              <a:off x="477" y="341"/>
              <a:ext cx="742" cy="1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8" name="矩形 7"/>
            <p:cNvSpPr/>
            <p:nvPr/>
          </p:nvSpPr>
          <p:spPr>
            <a:xfrm>
              <a:off x="273" y="513"/>
              <a:ext cx="742" cy="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6" name="矩形 15"/>
            <p:cNvSpPr/>
            <p:nvPr/>
          </p:nvSpPr>
          <p:spPr>
            <a:xfrm>
              <a:off x="0" y="685"/>
              <a:ext cx="742" cy="178"/>
            </a:xfrm>
            <a:prstGeom prst="rect">
              <a:avLst/>
            </a:prstGeom>
            <a:solidFill>
              <a:srgbClr val="04A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cxnSp>
        <p:nvCxnSpPr>
          <p:cNvPr id="21" name="直接连接符 20"/>
          <p:cNvCxnSpPr/>
          <p:nvPr/>
        </p:nvCxnSpPr>
        <p:spPr>
          <a:xfrm>
            <a:off x="4700270" y="339725"/>
            <a:ext cx="6997065" cy="0"/>
          </a:xfrm>
          <a:prstGeom prst="line">
            <a:avLst/>
          </a:prstGeom>
          <a:ln w="101600">
            <a:solidFill>
              <a:srgbClr val="2F5595"/>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173355" y="836295"/>
            <a:ext cx="4041140" cy="460375"/>
          </a:xfrm>
          <a:prstGeom prst="rect">
            <a:avLst/>
          </a:prstGeom>
          <a:noFill/>
        </p:spPr>
        <p:txBody>
          <a:bodyPr wrap="square" rtlCol="0" anchor="t">
            <a:spAutoFit/>
          </a:bodyPr>
          <a:lstStyle/>
          <a:p>
            <a:pPr indent="457200" fontAlgn="auto">
              <a:lnSpc>
                <a:spcPct val="100000"/>
              </a:lnSpc>
              <a:spcBef>
                <a:spcPts val="0"/>
              </a:spcBef>
            </a:pPr>
            <a:r>
              <a:rPr sz="2400" dirty="0">
                <a:solidFill>
                  <a:schemeClr val="accent3">
                    <a:lumMod val="75000"/>
                  </a:schemeClr>
                </a:solidFill>
                <a:latin typeface="黑体" panose="02010609060101010101" charset="-122"/>
                <a:ea typeface="黑体" panose="02010609060101010101" charset="-122"/>
                <a:cs typeface="黑体" panose="02010609060101010101" charset="-122"/>
                <a:sym typeface="+mn-ea"/>
              </a:rPr>
              <a:t>◆</a:t>
            </a:r>
            <a:r>
              <a:rPr sz="2400" b="1" dirty="0">
                <a:solidFill>
                  <a:schemeClr val="tx1"/>
                </a:solidFill>
                <a:latin typeface="黑体" panose="02010609060101010101" charset="-122"/>
                <a:ea typeface="黑体" panose="02010609060101010101" charset="-122"/>
                <a:cs typeface="黑体" panose="02010609060101010101" charset="-122"/>
                <a:sym typeface="+mn-ea"/>
              </a:rPr>
              <a:t>热熔</a:t>
            </a:r>
            <a:r>
              <a:rPr lang="zh-CN" sz="2400" b="1" dirty="0">
                <a:solidFill>
                  <a:schemeClr val="tx1"/>
                </a:solidFill>
                <a:latin typeface="黑体" panose="02010609060101010101" charset="-122"/>
                <a:ea typeface="黑体" panose="02010609060101010101" charset="-122"/>
                <a:cs typeface="黑体" panose="02010609060101010101" charset="-122"/>
                <a:sym typeface="+mn-ea"/>
              </a:rPr>
              <a:t>对接焊</a:t>
            </a:r>
            <a:r>
              <a:rPr sz="2400" b="1" dirty="0">
                <a:solidFill>
                  <a:schemeClr val="tx1"/>
                </a:solidFill>
                <a:latin typeface="黑体" panose="02010609060101010101" charset="-122"/>
                <a:ea typeface="黑体" panose="02010609060101010101" charset="-122"/>
                <a:cs typeface="黑体" panose="02010609060101010101" charset="-122"/>
                <a:sym typeface="+mn-ea"/>
              </a:rPr>
              <a:t>连接</a:t>
            </a:r>
            <a:r>
              <a:rPr lang="zh-CN" sz="2400" b="1" dirty="0">
                <a:solidFill>
                  <a:schemeClr val="tx1"/>
                </a:solidFill>
                <a:latin typeface="黑体" panose="02010609060101010101" charset="-122"/>
                <a:ea typeface="黑体" panose="02010609060101010101" charset="-122"/>
                <a:cs typeface="黑体" panose="02010609060101010101" charset="-122"/>
                <a:sym typeface="+mn-ea"/>
              </a:rPr>
              <a:t>方式</a:t>
            </a:r>
          </a:p>
        </p:txBody>
      </p:sp>
      <p:sp>
        <p:nvSpPr>
          <p:cNvPr id="11" name="文本框 10"/>
          <p:cNvSpPr txBox="1"/>
          <p:nvPr/>
        </p:nvSpPr>
        <p:spPr>
          <a:xfrm>
            <a:off x="608965" y="1856105"/>
            <a:ext cx="3373120" cy="4523105"/>
          </a:xfrm>
          <a:prstGeom prst="rect">
            <a:avLst/>
          </a:prstGeom>
          <a:noFill/>
        </p:spPr>
        <p:txBody>
          <a:bodyPr wrap="square" rtlCol="0" anchor="t">
            <a:spAutoFit/>
          </a:bodyPr>
          <a:lstStyle/>
          <a:p>
            <a:pPr indent="457200" fontAlgn="auto">
              <a:lnSpc>
                <a:spcPct val="120000"/>
              </a:lnSpc>
              <a:spcBef>
                <a:spcPts val="0"/>
              </a:spcBef>
            </a:pPr>
            <a:r>
              <a:rPr lang="zh-CN" altLang="en-US" sz="2000" dirty="0">
                <a:latin typeface="黑体" panose="02010609060101010101" charset="-122"/>
                <a:ea typeface="黑体" panose="02010609060101010101" charset="-122"/>
                <a:sym typeface="+mn-ea"/>
              </a:rPr>
              <a:t>对于正品PE100原料生产的中小口径管道，国内外都认为传统的热熔或电熔焊接工艺是国家标准和国际标准法定的焊接方法，完全可以保证管道埋地使用50年。</a:t>
            </a:r>
          </a:p>
          <a:p>
            <a:pPr indent="457200" fontAlgn="auto">
              <a:lnSpc>
                <a:spcPct val="120000"/>
              </a:lnSpc>
              <a:spcBef>
                <a:spcPts val="0"/>
              </a:spcBef>
            </a:pPr>
            <a:r>
              <a:rPr lang="zh-CN" altLang="en-US" sz="2000" dirty="0">
                <a:latin typeface="黑体" panose="02010609060101010101" charset="-122"/>
                <a:ea typeface="黑体" panose="02010609060101010101" charset="-122"/>
                <a:sym typeface="+mn-ea"/>
              </a:rPr>
              <a:t>因为加筋聚乙烯(PE)复合管强度高，所以壁厚较薄，如果直接像聚乙烯管材一样对接焊，焊接面积太小，不易焊结实，所以先要制作聚乙烯接头。</a:t>
            </a:r>
          </a:p>
        </p:txBody>
      </p:sp>
      <p:pic>
        <p:nvPicPr>
          <p:cNvPr id="5" name="Picture 2"/>
          <p:cNvPicPr>
            <a:picLocks noChangeAspect="1" noChangeArrowheads="1"/>
          </p:cNvPicPr>
          <p:nvPr/>
        </p:nvPicPr>
        <p:blipFill>
          <a:blip r:embed="rId4" cstate="print"/>
          <a:srcRect/>
          <a:stretch>
            <a:fillRect/>
          </a:stretch>
        </p:blipFill>
        <p:spPr bwMode="auto">
          <a:xfrm>
            <a:off x="4164419" y="1856002"/>
            <a:ext cx="4680674" cy="3615340"/>
          </a:xfrm>
          <a:prstGeom prst="rect">
            <a:avLst/>
          </a:prstGeom>
          <a:noFill/>
          <a:ln w="9525">
            <a:noFill/>
            <a:miter lim="800000"/>
            <a:headEnd/>
            <a:tailEnd/>
          </a:ln>
        </p:spPr>
      </p:pic>
      <p:sp>
        <p:nvSpPr>
          <p:cNvPr id="13" name="文本框 12"/>
          <p:cNvSpPr txBox="1"/>
          <p:nvPr/>
        </p:nvSpPr>
        <p:spPr>
          <a:xfrm>
            <a:off x="4080510" y="5576570"/>
            <a:ext cx="4947920" cy="645160"/>
          </a:xfrm>
          <a:prstGeom prst="rect">
            <a:avLst/>
          </a:prstGeom>
          <a:noFill/>
        </p:spPr>
        <p:txBody>
          <a:bodyPr wrap="square" rtlCol="0" anchor="t">
            <a:spAutoFit/>
          </a:bodyPr>
          <a:lstStyle/>
          <a:p>
            <a:pPr algn="l"/>
            <a:r>
              <a:rPr lang="en-US" altLang="zh-CN" dirty="0">
                <a:solidFill>
                  <a:schemeClr val="accent6">
                    <a:lumMod val="75000"/>
                  </a:schemeClr>
                </a:solidFill>
                <a:sym typeface="+mn-ea"/>
              </a:rPr>
              <a:t>  </a:t>
            </a:r>
            <a:r>
              <a:rPr lang="zh-CN" altLang="zh-CN" dirty="0">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将管材的两端预制成双平实壁结构，管材的接头部位管壁加厚，</a:t>
            </a:r>
            <a:r>
              <a:rPr lang="zh-CN" altLang="en-US" dirty="0">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形成立边，</a:t>
            </a:r>
            <a:r>
              <a:rPr lang="zh-CN" altLang="zh-CN" dirty="0">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做成聚乙烯接头</a:t>
            </a:r>
          </a:p>
        </p:txBody>
      </p:sp>
      <p:cxnSp>
        <p:nvCxnSpPr>
          <p:cNvPr id="18" name="直接连接符 17"/>
          <p:cNvCxnSpPr/>
          <p:nvPr/>
        </p:nvCxnSpPr>
        <p:spPr>
          <a:xfrm flipH="1">
            <a:off x="4066540" y="789305"/>
            <a:ext cx="15240" cy="5589905"/>
          </a:xfrm>
          <a:prstGeom prst="line">
            <a:avLst/>
          </a:prstGeom>
          <a:ln w="28575" cmpd="sng">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108545" name="Picture 1" descr="F:\2022\2022年销售\项目\山东项目\聊城\冠县\冠县水利局\管道吊装\多根吊装\吊管.jpg"/>
          <p:cNvPicPr>
            <a:picLocks noChangeAspect="1" noChangeArrowheads="1"/>
          </p:cNvPicPr>
          <p:nvPr/>
        </p:nvPicPr>
        <p:blipFill>
          <a:blip r:embed="rId5" cstate="print"/>
          <a:srcRect/>
          <a:stretch>
            <a:fillRect/>
          </a:stretch>
        </p:blipFill>
        <p:spPr bwMode="auto">
          <a:xfrm>
            <a:off x="9257665" y="1233170"/>
            <a:ext cx="2618740" cy="1964055"/>
          </a:xfrm>
          <a:prstGeom prst="rect">
            <a:avLst/>
          </a:prstGeom>
          <a:noFill/>
        </p:spPr>
      </p:pic>
      <p:pic>
        <p:nvPicPr>
          <p:cNvPr id="15" name="图片 5" descr="915480897"/>
          <p:cNvPicPr>
            <a:picLocks noChangeAspect="1"/>
          </p:cNvPicPr>
          <p:nvPr/>
        </p:nvPicPr>
        <p:blipFill>
          <a:blip r:embed="rId6" cstate="print"/>
          <a:srcRect t="53983" r="6692"/>
          <a:stretch>
            <a:fillRect/>
          </a:stretch>
        </p:blipFill>
        <p:spPr>
          <a:xfrm>
            <a:off x="9257665" y="3305175"/>
            <a:ext cx="2650490" cy="1743075"/>
          </a:xfrm>
          <a:prstGeom prst="rect">
            <a:avLst/>
          </a:prstGeom>
        </p:spPr>
      </p:pic>
      <p:pic>
        <p:nvPicPr>
          <p:cNvPr id="20" name="图片 19" descr="1125099518"/>
          <p:cNvPicPr>
            <a:picLocks noChangeAspect="1"/>
          </p:cNvPicPr>
          <p:nvPr/>
        </p:nvPicPr>
        <p:blipFill>
          <a:blip r:embed="rId7" cstate="print"/>
          <a:stretch>
            <a:fillRect/>
          </a:stretch>
        </p:blipFill>
        <p:spPr>
          <a:xfrm>
            <a:off x="9232265" y="5156200"/>
            <a:ext cx="2675890" cy="1348105"/>
          </a:xfrm>
          <a:prstGeom prst="rect">
            <a:avLst/>
          </a:prstGeom>
        </p:spPr>
      </p:pic>
      <p:sp>
        <p:nvSpPr>
          <p:cNvPr id="2" name="文本框 1"/>
          <p:cNvSpPr txBox="1"/>
          <p:nvPr/>
        </p:nvSpPr>
        <p:spPr>
          <a:xfrm>
            <a:off x="2182914" y="164584"/>
            <a:ext cx="1224280" cy="368935"/>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anose="020B0604020202020204" pitchFamily="34" charset="0"/>
              <a:buNone/>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algn="ctr"/>
            <a:r>
              <a:rPr lang="zh-CN" altLang="en-US" sz="2400" dirty="0">
                <a:solidFill>
                  <a:schemeClr val="tx1"/>
                </a:solidFill>
                <a:latin typeface="黑体" panose="02010609060101010101" charset="-122"/>
                <a:ea typeface="黑体" panose="02010609060101010101" charset="-122"/>
                <a:cs typeface="Arial" panose="020B0604020202020204" pitchFamily="34" charset="0"/>
              </a:rPr>
              <a:t>项目介绍</a:t>
            </a:r>
          </a:p>
        </p:txBody>
      </p:sp>
    </p:spTree>
    <p:custDataLst>
      <p:tags r:id="rId1"/>
    </p:custData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73355" y="164465"/>
            <a:ext cx="774065" cy="331470"/>
            <a:chOff x="0" y="341"/>
            <a:chExt cx="1219" cy="522"/>
          </a:xfrm>
        </p:grpSpPr>
        <p:sp>
          <p:nvSpPr>
            <p:cNvPr id="17" name="矩形 16"/>
            <p:cNvSpPr/>
            <p:nvPr/>
          </p:nvSpPr>
          <p:spPr>
            <a:xfrm>
              <a:off x="477" y="341"/>
              <a:ext cx="742" cy="1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8" name="矩形 7"/>
            <p:cNvSpPr/>
            <p:nvPr/>
          </p:nvSpPr>
          <p:spPr>
            <a:xfrm>
              <a:off x="273" y="513"/>
              <a:ext cx="742" cy="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6" name="矩形 15"/>
            <p:cNvSpPr/>
            <p:nvPr/>
          </p:nvSpPr>
          <p:spPr>
            <a:xfrm>
              <a:off x="0" y="685"/>
              <a:ext cx="742" cy="178"/>
            </a:xfrm>
            <a:prstGeom prst="rect">
              <a:avLst/>
            </a:prstGeom>
            <a:solidFill>
              <a:srgbClr val="04A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cxnSp>
        <p:nvCxnSpPr>
          <p:cNvPr id="21" name="直接连接符 20"/>
          <p:cNvCxnSpPr/>
          <p:nvPr/>
        </p:nvCxnSpPr>
        <p:spPr>
          <a:xfrm>
            <a:off x="4518660" y="326390"/>
            <a:ext cx="6997065" cy="0"/>
          </a:xfrm>
          <a:prstGeom prst="line">
            <a:avLst/>
          </a:prstGeom>
          <a:ln w="101600">
            <a:solidFill>
              <a:srgbClr val="2F5595"/>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346710" y="809625"/>
            <a:ext cx="4041140" cy="460375"/>
          </a:xfrm>
          <a:prstGeom prst="rect">
            <a:avLst/>
          </a:prstGeom>
          <a:noFill/>
        </p:spPr>
        <p:txBody>
          <a:bodyPr wrap="square" rtlCol="0" anchor="t">
            <a:spAutoFit/>
          </a:bodyPr>
          <a:lstStyle/>
          <a:p>
            <a:pPr indent="457200" fontAlgn="auto">
              <a:lnSpc>
                <a:spcPct val="100000"/>
              </a:lnSpc>
              <a:spcBef>
                <a:spcPts val="0"/>
              </a:spcBef>
            </a:pPr>
            <a:r>
              <a:rPr sz="2400" dirty="0">
                <a:solidFill>
                  <a:schemeClr val="accent3">
                    <a:lumMod val="75000"/>
                  </a:schemeClr>
                </a:solidFill>
                <a:latin typeface="黑体" panose="02010609060101010101" charset="-122"/>
                <a:ea typeface="黑体" panose="02010609060101010101" charset="-122"/>
                <a:cs typeface="黑体" panose="02010609060101010101" charset="-122"/>
                <a:sym typeface="+mn-ea"/>
              </a:rPr>
              <a:t>◆</a:t>
            </a:r>
            <a:r>
              <a:rPr sz="2400" b="1" dirty="0">
                <a:solidFill>
                  <a:schemeClr val="tx1"/>
                </a:solidFill>
                <a:latin typeface="黑体" panose="02010609060101010101" charset="-122"/>
                <a:ea typeface="黑体" panose="02010609060101010101" charset="-122"/>
                <a:cs typeface="黑体" panose="02010609060101010101" charset="-122"/>
                <a:sym typeface="+mn-ea"/>
              </a:rPr>
              <a:t>热熔</a:t>
            </a:r>
            <a:r>
              <a:rPr lang="zh-CN" sz="2400" b="1" dirty="0">
                <a:solidFill>
                  <a:schemeClr val="tx1"/>
                </a:solidFill>
                <a:latin typeface="黑体" panose="02010609060101010101" charset="-122"/>
                <a:ea typeface="黑体" panose="02010609060101010101" charset="-122"/>
                <a:cs typeface="黑体" panose="02010609060101010101" charset="-122"/>
                <a:sym typeface="+mn-ea"/>
              </a:rPr>
              <a:t>对接焊</a:t>
            </a:r>
            <a:r>
              <a:rPr sz="2400" b="1" dirty="0">
                <a:solidFill>
                  <a:schemeClr val="tx1"/>
                </a:solidFill>
                <a:latin typeface="黑体" panose="02010609060101010101" charset="-122"/>
                <a:ea typeface="黑体" panose="02010609060101010101" charset="-122"/>
                <a:cs typeface="黑体" panose="02010609060101010101" charset="-122"/>
                <a:sym typeface="+mn-ea"/>
              </a:rPr>
              <a:t>连接</a:t>
            </a:r>
            <a:r>
              <a:rPr lang="zh-CN" sz="2400" b="1" dirty="0">
                <a:solidFill>
                  <a:schemeClr val="tx1"/>
                </a:solidFill>
                <a:latin typeface="黑体" panose="02010609060101010101" charset="-122"/>
                <a:ea typeface="黑体" panose="02010609060101010101" charset="-122"/>
                <a:cs typeface="黑体" panose="02010609060101010101" charset="-122"/>
                <a:sym typeface="+mn-ea"/>
              </a:rPr>
              <a:t>方式</a:t>
            </a:r>
          </a:p>
        </p:txBody>
      </p:sp>
      <p:sp>
        <p:nvSpPr>
          <p:cNvPr id="11" name="文本框 10"/>
          <p:cNvSpPr txBox="1"/>
          <p:nvPr/>
        </p:nvSpPr>
        <p:spPr>
          <a:xfrm>
            <a:off x="227965" y="1692910"/>
            <a:ext cx="4004945" cy="4076700"/>
          </a:xfrm>
          <a:prstGeom prst="rect">
            <a:avLst/>
          </a:prstGeom>
          <a:noFill/>
        </p:spPr>
        <p:txBody>
          <a:bodyPr wrap="square" rtlCol="0" anchor="t">
            <a:spAutoFit/>
          </a:bodyPr>
          <a:lstStyle/>
          <a:p>
            <a:pPr indent="457200" fontAlgn="auto">
              <a:lnSpc>
                <a:spcPct val="120000"/>
              </a:lnSpc>
              <a:spcBef>
                <a:spcPts val="0"/>
              </a:spcBef>
            </a:pPr>
            <a:r>
              <a:rPr lang="zh-CN" altLang="en-US" dirty="0">
                <a:latin typeface="黑体" panose="02010609060101010101" charset="-122"/>
                <a:ea typeface="黑体" panose="02010609060101010101" charset="-122"/>
                <a:sym typeface="+mn-ea"/>
              </a:rPr>
              <a:t> 在工程现场将两个管材对接面在焊接设备中对齐，通过旋转切刀把断面的氧化层去掉，然后把加热板放到两根管端中间，通过设备把两根管材的管端挤压到加热板上，使两管端对接面熔融，抽出加热板，利用抽紧装置将熔融的两对接面压紧，待冷却后熔为一体，管材即连接完毕。</a:t>
            </a:r>
          </a:p>
          <a:p>
            <a:pPr indent="457200" fontAlgn="auto">
              <a:lnSpc>
                <a:spcPct val="120000"/>
              </a:lnSpc>
              <a:spcBef>
                <a:spcPts val="0"/>
              </a:spcBef>
            </a:pPr>
            <a:r>
              <a:rPr lang="zh-CN" altLang="en-US" dirty="0">
                <a:latin typeface="黑体" panose="02010609060101010101" charset="-122"/>
                <a:ea typeface="黑体" panose="02010609060101010101" charset="-122"/>
                <a:sym typeface="+mn-ea"/>
              </a:rPr>
              <a:t>由于在焊接过程中对焊接面施加有可观的压力，所以熔接效果特别好。此时接头的厚度已经是管体厚度的三倍，强度超过管体本身。</a:t>
            </a:r>
          </a:p>
        </p:txBody>
      </p:sp>
      <p:pic>
        <p:nvPicPr>
          <p:cNvPr id="2" name="图片 1" descr="1663221251"/>
          <p:cNvPicPr>
            <a:picLocks noChangeAspect="1"/>
          </p:cNvPicPr>
          <p:nvPr/>
        </p:nvPicPr>
        <p:blipFill>
          <a:blip r:embed="rId4" cstate="print"/>
          <a:srcRect b="35528"/>
          <a:stretch>
            <a:fillRect/>
          </a:stretch>
        </p:blipFill>
        <p:spPr>
          <a:xfrm>
            <a:off x="4518660" y="1692910"/>
            <a:ext cx="3634740" cy="4782820"/>
          </a:xfrm>
          <a:prstGeom prst="rect">
            <a:avLst/>
          </a:prstGeom>
        </p:spPr>
      </p:pic>
      <p:pic>
        <p:nvPicPr>
          <p:cNvPr id="105473" name="Picture 1" descr="F:\2022\2022年销售\项目\山东项目\聊城\冠县\冠县水利局\施工现场\1.20\1.4米管道焊接3.jpg"/>
          <p:cNvPicPr>
            <a:picLocks noChangeAspect="1" noChangeArrowheads="1"/>
          </p:cNvPicPr>
          <p:nvPr/>
        </p:nvPicPr>
        <p:blipFill>
          <a:blip r:embed="rId5" cstate="print"/>
          <a:srcRect/>
          <a:stretch>
            <a:fillRect/>
          </a:stretch>
        </p:blipFill>
        <p:spPr bwMode="auto">
          <a:xfrm>
            <a:off x="8334375" y="1692910"/>
            <a:ext cx="3601085" cy="4801235"/>
          </a:xfrm>
          <a:prstGeom prst="rect">
            <a:avLst/>
          </a:prstGeom>
          <a:noFill/>
        </p:spPr>
      </p:pic>
      <p:sp>
        <p:nvSpPr>
          <p:cNvPr id="5" name="文本框 4"/>
          <p:cNvSpPr txBox="1"/>
          <p:nvPr/>
        </p:nvSpPr>
        <p:spPr>
          <a:xfrm>
            <a:off x="2182914" y="164584"/>
            <a:ext cx="1224280" cy="368935"/>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anose="020B0604020202020204" pitchFamily="34" charset="0"/>
              <a:buNone/>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algn="ctr"/>
            <a:r>
              <a:rPr lang="zh-CN" altLang="en-US" sz="2400" dirty="0">
                <a:solidFill>
                  <a:schemeClr val="tx1"/>
                </a:solidFill>
                <a:latin typeface="黑体" panose="02010609060101010101" charset="-122"/>
                <a:ea typeface="黑体" panose="02010609060101010101" charset="-122"/>
                <a:cs typeface="Arial" panose="020B0604020202020204" pitchFamily="34" charset="0"/>
              </a:rPr>
              <a:t>项目介绍</a:t>
            </a:r>
          </a:p>
        </p:txBody>
      </p:sp>
    </p:spTree>
    <p:custDataLst>
      <p:tags r:id="rId1"/>
    </p:custData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5" name="图片 6"/>
          <p:cNvPicPr>
            <a:picLocks noChangeAspect="1" noChangeArrowheads="1"/>
          </p:cNvPicPr>
          <p:nvPr/>
        </p:nvPicPr>
        <p:blipFill>
          <a:blip r:embed="rId4" cstate="print"/>
          <a:srcRect/>
          <a:stretch>
            <a:fillRect/>
          </a:stretch>
        </p:blipFill>
        <p:spPr bwMode="auto">
          <a:xfrm>
            <a:off x="5697855" y="3994785"/>
            <a:ext cx="2452370" cy="2437130"/>
          </a:xfrm>
          <a:prstGeom prst="rect">
            <a:avLst/>
          </a:prstGeom>
          <a:noFill/>
          <a:ln w="9525">
            <a:noFill/>
            <a:miter lim="800000"/>
            <a:headEnd/>
            <a:tailEnd/>
          </a:ln>
        </p:spPr>
      </p:pic>
      <p:grpSp>
        <p:nvGrpSpPr>
          <p:cNvPr id="7" name="组合 6"/>
          <p:cNvGrpSpPr/>
          <p:nvPr/>
        </p:nvGrpSpPr>
        <p:grpSpPr>
          <a:xfrm>
            <a:off x="173355" y="164465"/>
            <a:ext cx="774065" cy="331470"/>
            <a:chOff x="0" y="341"/>
            <a:chExt cx="1219" cy="522"/>
          </a:xfrm>
        </p:grpSpPr>
        <p:sp>
          <p:nvSpPr>
            <p:cNvPr id="17" name="矩形 16"/>
            <p:cNvSpPr/>
            <p:nvPr/>
          </p:nvSpPr>
          <p:spPr>
            <a:xfrm>
              <a:off x="477" y="341"/>
              <a:ext cx="742" cy="1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8" name="矩形 7"/>
            <p:cNvSpPr/>
            <p:nvPr/>
          </p:nvSpPr>
          <p:spPr>
            <a:xfrm>
              <a:off x="273" y="513"/>
              <a:ext cx="742" cy="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6" name="矩形 15"/>
            <p:cNvSpPr/>
            <p:nvPr/>
          </p:nvSpPr>
          <p:spPr>
            <a:xfrm>
              <a:off x="0" y="685"/>
              <a:ext cx="742" cy="178"/>
            </a:xfrm>
            <a:prstGeom prst="rect">
              <a:avLst/>
            </a:prstGeom>
            <a:solidFill>
              <a:srgbClr val="04A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cxnSp>
        <p:nvCxnSpPr>
          <p:cNvPr id="21" name="直接连接符 20"/>
          <p:cNvCxnSpPr/>
          <p:nvPr/>
        </p:nvCxnSpPr>
        <p:spPr>
          <a:xfrm>
            <a:off x="4643120" y="326390"/>
            <a:ext cx="6997065" cy="0"/>
          </a:xfrm>
          <a:prstGeom prst="line">
            <a:avLst/>
          </a:prstGeom>
          <a:ln w="101600">
            <a:solidFill>
              <a:srgbClr val="2F5595"/>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233680" y="792480"/>
            <a:ext cx="3642995" cy="460375"/>
          </a:xfrm>
          <a:prstGeom prst="rect">
            <a:avLst/>
          </a:prstGeom>
          <a:noFill/>
        </p:spPr>
        <p:txBody>
          <a:bodyPr wrap="square" rtlCol="0" anchor="t">
            <a:spAutoFit/>
          </a:bodyPr>
          <a:lstStyle/>
          <a:p>
            <a:pPr indent="457200" fontAlgn="auto">
              <a:lnSpc>
                <a:spcPct val="100000"/>
              </a:lnSpc>
              <a:spcBef>
                <a:spcPts val="0"/>
              </a:spcBef>
            </a:pPr>
            <a:r>
              <a:rPr sz="2400" dirty="0">
                <a:solidFill>
                  <a:schemeClr val="accent3">
                    <a:lumMod val="75000"/>
                  </a:schemeClr>
                </a:solidFill>
                <a:latin typeface="黑体" panose="02010609060101010101" charset="-122"/>
                <a:ea typeface="黑体" panose="02010609060101010101" charset="-122"/>
                <a:cs typeface="黑体" panose="02010609060101010101" charset="-122"/>
                <a:sym typeface="+mn-ea"/>
              </a:rPr>
              <a:t>◆</a:t>
            </a:r>
            <a:r>
              <a:rPr sz="2400" b="1" dirty="0">
                <a:solidFill>
                  <a:schemeClr val="tx1"/>
                </a:solidFill>
                <a:latin typeface="黑体" panose="02010609060101010101" charset="-122"/>
                <a:ea typeface="黑体" panose="02010609060101010101" charset="-122"/>
                <a:cs typeface="黑体" panose="02010609060101010101" charset="-122"/>
                <a:sym typeface="+mn-ea"/>
              </a:rPr>
              <a:t>电熔</a:t>
            </a:r>
            <a:r>
              <a:rPr lang="zh-CN" sz="2400" b="1" dirty="0">
                <a:solidFill>
                  <a:schemeClr val="tx1"/>
                </a:solidFill>
                <a:latin typeface="黑体" panose="02010609060101010101" charset="-122"/>
                <a:ea typeface="黑体" panose="02010609060101010101" charset="-122"/>
                <a:cs typeface="黑体" panose="02010609060101010101" charset="-122"/>
                <a:sym typeface="+mn-ea"/>
              </a:rPr>
              <a:t>套筒</a:t>
            </a:r>
            <a:r>
              <a:rPr sz="2400" b="1" dirty="0">
                <a:solidFill>
                  <a:schemeClr val="tx1"/>
                </a:solidFill>
                <a:latin typeface="黑体" panose="02010609060101010101" charset="-122"/>
                <a:ea typeface="黑体" panose="02010609060101010101" charset="-122"/>
                <a:cs typeface="黑体" panose="02010609060101010101" charset="-122"/>
                <a:sym typeface="+mn-ea"/>
              </a:rPr>
              <a:t>连接</a:t>
            </a:r>
            <a:r>
              <a:rPr lang="zh-CN" sz="2400" b="1" dirty="0">
                <a:solidFill>
                  <a:schemeClr val="tx1"/>
                </a:solidFill>
                <a:latin typeface="黑体" panose="02010609060101010101" charset="-122"/>
                <a:ea typeface="黑体" panose="02010609060101010101" charset="-122"/>
                <a:cs typeface="黑体" panose="02010609060101010101" charset="-122"/>
                <a:sym typeface="+mn-ea"/>
              </a:rPr>
              <a:t>方式</a:t>
            </a:r>
          </a:p>
        </p:txBody>
      </p:sp>
      <p:sp>
        <p:nvSpPr>
          <p:cNvPr id="11" name="文本框 10"/>
          <p:cNvSpPr txBox="1"/>
          <p:nvPr/>
        </p:nvSpPr>
        <p:spPr>
          <a:xfrm>
            <a:off x="285750" y="1767840"/>
            <a:ext cx="3590925" cy="1198880"/>
          </a:xfrm>
          <a:prstGeom prst="rect">
            <a:avLst/>
          </a:prstGeom>
          <a:noFill/>
        </p:spPr>
        <p:txBody>
          <a:bodyPr wrap="square" rtlCol="0" anchor="t">
            <a:spAutoFit/>
          </a:bodyPr>
          <a:lstStyle/>
          <a:p>
            <a:pPr indent="457200" fontAlgn="auto">
              <a:lnSpc>
                <a:spcPct val="120000"/>
              </a:lnSpc>
              <a:spcBef>
                <a:spcPts val="0"/>
              </a:spcBef>
            </a:pPr>
            <a:r>
              <a:rPr lang="zh-CN" altLang="en-US" sz="2000" dirty="0">
                <a:latin typeface="黑体" panose="02010609060101010101" charset="-122"/>
                <a:ea typeface="黑体" panose="02010609060101010101" charset="-122"/>
                <a:sym typeface="+mn-ea"/>
              </a:rPr>
              <a:t>对于管径较大的管材，可在接头立边端面热熔布上均匀同圆等距离电阻丝，保护起来。</a:t>
            </a:r>
          </a:p>
        </p:txBody>
      </p:sp>
      <p:cxnSp>
        <p:nvCxnSpPr>
          <p:cNvPr id="18" name="直接连接符 17"/>
          <p:cNvCxnSpPr/>
          <p:nvPr/>
        </p:nvCxnSpPr>
        <p:spPr>
          <a:xfrm>
            <a:off x="4036060" y="1767840"/>
            <a:ext cx="0" cy="5026025"/>
          </a:xfrm>
          <a:prstGeom prst="line">
            <a:avLst/>
          </a:prstGeom>
          <a:ln w="28575" cmpd="sng">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2" name="图片 1"/>
          <p:cNvPicPr/>
          <p:nvPr/>
        </p:nvPicPr>
        <p:blipFill>
          <a:blip r:embed="rId5" cstate="print"/>
          <a:stretch>
            <a:fillRect/>
          </a:stretch>
        </p:blipFill>
        <p:spPr>
          <a:xfrm>
            <a:off x="692150" y="3220720"/>
            <a:ext cx="2777490" cy="2730500"/>
          </a:xfrm>
          <a:prstGeom prst="rect">
            <a:avLst/>
          </a:prstGeom>
          <a:noFill/>
          <a:ln>
            <a:noFill/>
          </a:ln>
        </p:spPr>
      </p:pic>
      <p:sp>
        <p:nvSpPr>
          <p:cNvPr id="12" name="文本框 11"/>
          <p:cNvSpPr txBox="1"/>
          <p:nvPr/>
        </p:nvSpPr>
        <p:spPr>
          <a:xfrm>
            <a:off x="0" y="6279515"/>
            <a:ext cx="3820160" cy="306705"/>
          </a:xfrm>
          <a:prstGeom prst="rect">
            <a:avLst/>
          </a:prstGeom>
          <a:noFill/>
        </p:spPr>
        <p:txBody>
          <a:bodyPr wrap="none" rtlCol="0" anchor="t">
            <a:spAutoFit/>
          </a:bodyPr>
          <a:lstStyle/>
          <a:p>
            <a:r>
              <a:rPr lang="en-US" altLang="zh-CN" sz="1400" dirty="0">
                <a:sym typeface="+mn-ea"/>
              </a:rPr>
              <a:t>1</a:t>
            </a:r>
            <a:r>
              <a:rPr lang="zh-CN" altLang="zh-CN" sz="1400" dirty="0">
                <a:sym typeface="+mn-ea"/>
              </a:rPr>
              <a:t>、管材接头端面</a:t>
            </a:r>
            <a:r>
              <a:rPr lang="en-US" altLang="zh-CN" sz="1400" dirty="0">
                <a:sym typeface="+mn-ea"/>
              </a:rPr>
              <a:t>    2</a:t>
            </a:r>
            <a:r>
              <a:rPr lang="zh-CN" altLang="zh-CN" sz="1400" dirty="0">
                <a:sym typeface="+mn-ea"/>
              </a:rPr>
              <a:t>、电阻丝 </a:t>
            </a:r>
            <a:r>
              <a:rPr lang="en-US" altLang="zh-CN" sz="1400" dirty="0">
                <a:sym typeface="+mn-ea"/>
              </a:rPr>
              <a:t>     3</a:t>
            </a:r>
            <a:r>
              <a:rPr lang="zh-CN" altLang="zh-CN" sz="1400" dirty="0">
                <a:sym typeface="+mn-ea"/>
              </a:rPr>
              <a:t>、电源接头</a:t>
            </a:r>
          </a:p>
        </p:txBody>
      </p:sp>
      <p:sp>
        <p:nvSpPr>
          <p:cNvPr id="14" name="文本框 13"/>
          <p:cNvSpPr txBox="1"/>
          <p:nvPr/>
        </p:nvSpPr>
        <p:spPr>
          <a:xfrm>
            <a:off x="4189730" y="1647825"/>
            <a:ext cx="4062730" cy="1198880"/>
          </a:xfrm>
          <a:prstGeom prst="rect">
            <a:avLst/>
          </a:prstGeom>
          <a:noFill/>
        </p:spPr>
        <p:txBody>
          <a:bodyPr wrap="square" rtlCol="0" anchor="t">
            <a:spAutoFit/>
          </a:bodyPr>
          <a:lstStyle/>
          <a:p>
            <a:pPr indent="457200" fontAlgn="auto">
              <a:lnSpc>
                <a:spcPct val="120000"/>
              </a:lnSpc>
              <a:spcBef>
                <a:spcPts val="0"/>
              </a:spcBef>
            </a:pPr>
            <a:r>
              <a:rPr lang="zh-CN" altLang="en-US" sz="2000" dirty="0">
                <a:latin typeface="黑体" panose="02010609060101010101" charset="-122"/>
                <a:ea typeface="黑体" panose="02010609060101010101" charset="-122"/>
                <a:sym typeface="+mn-ea"/>
              </a:rPr>
              <a:t>产品的焊接辅助带利用钢制卡箍和压紧螺栓将两管端的立边卡住，压紧焊接面，保持焊接压力。</a:t>
            </a:r>
          </a:p>
        </p:txBody>
      </p:sp>
      <p:pic>
        <p:nvPicPr>
          <p:cNvPr id="19" name="图片 18" descr="IMG20170413134449"/>
          <p:cNvPicPr>
            <a:picLocks noChangeAspect="1"/>
          </p:cNvPicPr>
          <p:nvPr/>
        </p:nvPicPr>
        <p:blipFill>
          <a:blip r:embed="rId6" cstate="print"/>
          <a:stretch>
            <a:fillRect/>
          </a:stretch>
        </p:blipFill>
        <p:spPr>
          <a:xfrm>
            <a:off x="4189730" y="2907665"/>
            <a:ext cx="2111375" cy="1584325"/>
          </a:xfrm>
          <a:prstGeom prst="rect">
            <a:avLst/>
          </a:prstGeom>
        </p:spPr>
      </p:pic>
      <p:sp>
        <p:nvSpPr>
          <p:cNvPr id="23" name="文本框 22"/>
          <p:cNvSpPr txBox="1"/>
          <p:nvPr/>
        </p:nvSpPr>
        <p:spPr>
          <a:xfrm>
            <a:off x="8515350" y="1647825"/>
            <a:ext cx="3401060" cy="1938020"/>
          </a:xfrm>
          <a:prstGeom prst="rect">
            <a:avLst/>
          </a:prstGeom>
          <a:noFill/>
        </p:spPr>
        <p:txBody>
          <a:bodyPr wrap="square" rtlCol="0" anchor="t">
            <a:spAutoFit/>
          </a:bodyPr>
          <a:lstStyle/>
          <a:p>
            <a:pPr indent="457200" fontAlgn="auto">
              <a:lnSpc>
                <a:spcPct val="120000"/>
              </a:lnSpc>
              <a:spcBef>
                <a:spcPts val="0"/>
              </a:spcBef>
            </a:pPr>
            <a:r>
              <a:rPr lang="zh-CN" altLang="en-US" sz="2000" dirty="0">
                <a:latin typeface="黑体" panose="02010609060101010101" charset="-122"/>
                <a:ea typeface="黑体" panose="02010609060101010101" charset="-122"/>
                <a:sym typeface="+mn-ea"/>
              </a:rPr>
              <a:t>到工地后，将布电阻丝的管道端面和不布电阻丝的另一管道端面对齐压紧，采用专用焊接设备给电阻丝通电加热，完成电熔焊接</a:t>
            </a:r>
          </a:p>
        </p:txBody>
      </p:sp>
      <p:pic>
        <p:nvPicPr>
          <p:cNvPr id="24" name="图片 23" descr="E:\标准\团体标准申报\修订版\标准\申报修订\m\QQ图片20220321102841.png"/>
          <p:cNvPicPr/>
          <p:nvPr/>
        </p:nvPicPr>
        <p:blipFill>
          <a:blip r:embed="rId7" cstate="print"/>
          <a:srcRect b="25450"/>
          <a:stretch>
            <a:fillRect/>
          </a:stretch>
        </p:blipFill>
        <p:spPr bwMode="auto">
          <a:xfrm>
            <a:off x="8515350" y="3660775"/>
            <a:ext cx="3501390" cy="2280285"/>
          </a:xfrm>
          <a:prstGeom prst="rect">
            <a:avLst/>
          </a:prstGeom>
          <a:noFill/>
          <a:ln w="9525">
            <a:noFill/>
            <a:miter lim="800000"/>
            <a:headEnd/>
            <a:tailEnd/>
          </a:ln>
        </p:spPr>
      </p:pic>
      <p:sp>
        <p:nvSpPr>
          <p:cNvPr id="25" name="文本框 24"/>
          <p:cNvSpPr txBox="1"/>
          <p:nvPr/>
        </p:nvSpPr>
        <p:spPr>
          <a:xfrm>
            <a:off x="8515350" y="5941060"/>
            <a:ext cx="3496945" cy="645160"/>
          </a:xfrm>
          <a:prstGeom prst="rect">
            <a:avLst/>
          </a:prstGeom>
          <a:noFill/>
        </p:spPr>
        <p:txBody>
          <a:bodyPr wrap="square" rtlCol="0" anchor="t">
            <a:spAutoFit/>
          </a:bodyPr>
          <a:lstStyle/>
          <a:p>
            <a:pPr>
              <a:lnSpc>
                <a:spcPct val="150000"/>
              </a:lnSpc>
            </a:pPr>
            <a:r>
              <a:rPr lang="en-US" altLang="zh-CN" sz="1200" dirty="0">
                <a:sym typeface="+mn-ea"/>
              </a:rPr>
              <a:t>1</a:t>
            </a:r>
            <a:r>
              <a:rPr lang="zh-CN" altLang="zh-CN" sz="1200" dirty="0">
                <a:sym typeface="+mn-ea"/>
              </a:rPr>
              <a:t>、管材</a:t>
            </a:r>
            <a:r>
              <a:rPr lang="en-US" altLang="zh-CN" sz="1200" dirty="0">
                <a:sym typeface="+mn-ea"/>
              </a:rPr>
              <a:t>  2</a:t>
            </a:r>
            <a:r>
              <a:rPr lang="zh-CN" altLang="zh-CN" sz="1200" dirty="0">
                <a:sym typeface="+mn-ea"/>
              </a:rPr>
              <a:t>、</a:t>
            </a:r>
            <a:r>
              <a:rPr lang="en-US" altLang="zh-CN" sz="1200" dirty="0">
                <a:sym typeface="+mn-ea"/>
              </a:rPr>
              <a:t>PE</a:t>
            </a:r>
            <a:r>
              <a:rPr lang="zh-CN" altLang="zh-CN" sz="1200" dirty="0">
                <a:sym typeface="+mn-ea"/>
              </a:rPr>
              <a:t>接头</a:t>
            </a:r>
            <a:r>
              <a:rPr lang="en-US" altLang="zh-CN" sz="1200" dirty="0">
                <a:sym typeface="+mn-ea"/>
              </a:rPr>
              <a:t>  3</a:t>
            </a:r>
            <a:r>
              <a:rPr lang="zh-CN" altLang="zh-CN" sz="1200" dirty="0">
                <a:sym typeface="+mn-ea"/>
              </a:rPr>
              <a:t>、导线接头</a:t>
            </a:r>
            <a:r>
              <a:rPr lang="en-US" altLang="zh-CN" sz="1200" dirty="0">
                <a:sym typeface="+mn-ea"/>
              </a:rPr>
              <a:t>  4</a:t>
            </a:r>
            <a:r>
              <a:rPr lang="zh-CN" altLang="zh-CN" sz="1200" dirty="0">
                <a:sym typeface="+mn-ea"/>
              </a:rPr>
              <a:t>、电阻丝</a:t>
            </a:r>
            <a:r>
              <a:rPr lang="en-US" altLang="zh-CN" sz="1200" dirty="0">
                <a:sym typeface="+mn-ea"/>
              </a:rPr>
              <a:t>  5</a:t>
            </a:r>
            <a:r>
              <a:rPr lang="zh-CN" altLang="zh-CN" sz="1200" dirty="0">
                <a:sym typeface="+mn-ea"/>
              </a:rPr>
              <a:t>、熔合粘结层</a:t>
            </a:r>
          </a:p>
        </p:txBody>
      </p:sp>
      <p:cxnSp>
        <p:nvCxnSpPr>
          <p:cNvPr id="26" name="直接连接符 25"/>
          <p:cNvCxnSpPr/>
          <p:nvPr/>
        </p:nvCxnSpPr>
        <p:spPr>
          <a:xfrm>
            <a:off x="8332470" y="1767840"/>
            <a:ext cx="0" cy="5026025"/>
          </a:xfrm>
          <a:prstGeom prst="line">
            <a:avLst/>
          </a:prstGeom>
          <a:ln w="28575" cmpd="sng">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2182914" y="164584"/>
            <a:ext cx="1224280" cy="368935"/>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anose="020B0604020202020204" pitchFamily="34" charset="0"/>
              <a:buNone/>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algn="ctr"/>
            <a:r>
              <a:rPr lang="zh-CN" altLang="en-US" sz="2400" dirty="0">
                <a:solidFill>
                  <a:schemeClr val="tx1"/>
                </a:solidFill>
                <a:latin typeface="黑体" panose="02010609060101010101" charset="-122"/>
                <a:ea typeface="黑体" panose="02010609060101010101" charset="-122"/>
                <a:cs typeface="Arial" panose="020B0604020202020204" pitchFamily="34" charset="0"/>
              </a:rPr>
              <a:t>项目介绍</a:t>
            </a:r>
          </a:p>
        </p:txBody>
      </p:sp>
    </p:spTree>
    <p:custDataLst>
      <p:tags r:id="rId1"/>
    </p:custData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73355" y="164465"/>
            <a:ext cx="774065" cy="331470"/>
            <a:chOff x="0" y="341"/>
            <a:chExt cx="1219" cy="522"/>
          </a:xfrm>
        </p:grpSpPr>
        <p:sp>
          <p:nvSpPr>
            <p:cNvPr id="17" name="矩形 16"/>
            <p:cNvSpPr/>
            <p:nvPr/>
          </p:nvSpPr>
          <p:spPr>
            <a:xfrm>
              <a:off x="477" y="341"/>
              <a:ext cx="742" cy="1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8" name="矩形 7"/>
            <p:cNvSpPr/>
            <p:nvPr/>
          </p:nvSpPr>
          <p:spPr>
            <a:xfrm>
              <a:off x="273" y="513"/>
              <a:ext cx="742" cy="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6" name="矩形 15"/>
            <p:cNvSpPr/>
            <p:nvPr/>
          </p:nvSpPr>
          <p:spPr>
            <a:xfrm>
              <a:off x="0" y="685"/>
              <a:ext cx="742" cy="178"/>
            </a:xfrm>
            <a:prstGeom prst="rect">
              <a:avLst/>
            </a:prstGeom>
            <a:solidFill>
              <a:srgbClr val="04A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cxnSp>
        <p:nvCxnSpPr>
          <p:cNvPr id="21" name="直接连接符 20"/>
          <p:cNvCxnSpPr/>
          <p:nvPr/>
        </p:nvCxnSpPr>
        <p:spPr>
          <a:xfrm>
            <a:off x="4772660" y="382905"/>
            <a:ext cx="6997065" cy="0"/>
          </a:xfrm>
          <a:prstGeom prst="line">
            <a:avLst/>
          </a:prstGeom>
          <a:ln w="101600">
            <a:solidFill>
              <a:srgbClr val="2F5595"/>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476250" y="800735"/>
            <a:ext cx="4041140" cy="460375"/>
          </a:xfrm>
          <a:prstGeom prst="rect">
            <a:avLst/>
          </a:prstGeom>
          <a:noFill/>
        </p:spPr>
        <p:txBody>
          <a:bodyPr wrap="square" rtlCol="0" anchor="t">
            <a:spAutoFit/>
          </a:bodyPr>
          <a:lstStyle/>
          <a:p>
            <a:pPr indent="457200" fontAlgn="auto">
              <a:lnSpc>
                <a:spcPct val="100000"/>
              </a:lnSpc>
              <a:spcBef>
                <a:spcPts val="0"/>
              </a:spcBef>
            </a:pPr>
            <a:r>
              <a:rPr sz="2400" dirty="0">
                <a:solidFill>
                  <a:schemeClr val="accent3">
                    <a:lumMod val="75000"/>
                  </a:schemeClr>
                </a:solidFill>
                <a:latin typeface="黑体" panose="02010609060101010101" charset="-122"/>
                <a:ea typeface="黑体" panose="02010609060101010101" charset="-122"/>
                <a:cs typeface="黑体" panose="02010609060101010101" charset="-122"/>
                <a:sym typeface="+mn-ea"/>
              </a:rPr>
              <a:t>◆</a:t>
            </a:r>
            <a:r>
              <a:rPr sz="2400" b="1" dirty="0">
                <a:solidFill>
                  <a:schemeClr val="tx1"/>
                </a:solidFill>
                <a:latin typeface="黑体" panose="02010609060101010101" charset="-122"/>
                <a:ea typeface="黑体" panose="02010609060101010101" charset="-122"/>
                <a:cs typeface="黑体" panose="02010609060101010101" charset="-122"/>
                <a:sym typeface="+mn-ea"/>
              </a:rPr>
              <a:t>电熔套筒焊接</a:t>
            </a:r>
          </a:p>
        </p:txBody>
      </p:sp>
      <p:sp>
        <p:nvSpPr>
          <p:cNvPr id="11" name="文本框 10"/>
          <p:cNvSpPr txBox="1"/>
          <p:nvPr/>
        </p:nvSpPr>
        <p:spPr>
          <a:xfrm>
            <a:off x="560070" y="1490980"/>
            <a:ext cx="11024235" cy="1751965"/>
          </a:xfrm>
          <a:prstGeom prst="rect">
            <a:avLst/>
          </a:prstGeom>
          <a:noFill/>
        </p:spPr>
        <p:txBody>
          <a:bodyPr wrap="square" rtlCol="0" anchor="t">
            <a:spAutoFit/>
          </a:bodyPr>
          <a:lstStyle/>
          <a:p>
            <a:pPr indent="457200" fontAlgn="auto">
              <a:lnSpc>
                <a:spcPct val="120000"/>
              </a:lnSpc>
              <a:spcBef>
                <a:spcPts val="0"/>
              </a:spcBef>
            </a:pPr>
            <a:r>
              <a:rPr lang="zh-CN" altLang="en-US" dirty="0">
                <a:latin typeface="黑体" panose="02010609060101010101" charset="-122"/>
                <a:ea typeface="黑体" panose="02010609060101010101" charset="-122"/>
                <a:sym typeface="+mn-ea"/>
              </a:rPr>
              <a:t>这种连接方式快捷便利，每天可以安装1至2公里，大大提高施工速度。</a:t>
            </a:r>
          </a:p>
          <a:p>
            <a:pPr indent="457200" fontAlgn="auto">
              <a:lnSpc>
                <a:spcPct val="120000"/>
              </a:lnSpc>
              <a:spcBef>
                <a:spcPts val="0"/>
              </a:spcBef>
            </a:pPr>
            <a:r>
              <a:rPr lang="zh-CN" altLang="en-US" dirty="0">
                <a:latin typeface="黑体" panose="02010609060101010101" charset="-122"/>
                <a:ea typeface="黑体" panose="02010609060101010101" charset="-122"/>
                <a:sym typeface="+mn-ea"/>
              </a:rPr>
              <a:t>电熔套筒两端是圆锥形结构，把两侧管端强力插入到电熔套筒里，然后给电熔套筒里的电阻丝通电，通过电阻丝的发热把管道热熔起来。</a:t>
            </a:r>
          </a:p>
          <a:p>
            <a:pPr indent="457200" fontAlgn="auto">
              <a:lnSpc>
                <a:spcPct val="120000"/>
              </a:lnSpc>
              <a:spcBef>
                <a:spcPts val="0"/>
              </a:spcBef>
            </a:pPr>
            <a:r>
              <a:rPr lang="zh-CN" altLang="en-US" dirty="0">
                <a:latin typeface="黑体" panose="02010609060101010101" charset="-122"/>
                <a:ea typeface="黑体" panose="02010609060101010101" charset="-122"/>
                <a:sym typeface="+mn-ea"/>
              </a:rPr>
              <a:t>电熔套筒的内壁均匀布置电阻丝，电阻丝之间的间距一般为3-5mm，电阻丝在套筒内壁圆周分布。因为接头部位的管道壁厚增加了两倍多，接头部位的强度大于管体，保障了管道的整体质量。</a:t>
            </a:r>
          </a:p>
        </p:txBody>
      </p:sp>
      <p:pic>
        <p:nvPicPr>
          <p:cNvPr id="111618" name="Picture 2"/>
          <p:cNvPicPr>
            <a:picLocks noChangeAspect="1" noChangeArrowheads="1"/>
          </p:cNvPicPr>
          <p:nvPr/>
        </p:nvPicPr>
        <p:blipFill>
          <a:blip r:embed="rId4" cstate="print"/>
          <a:srcRect/>
          <a:stretch>
            <a:fillRect/>
          </a:stretch>
        </p:blipFill>
        <p:spPr bwMode="auto">
          <a:xfrm>
            <a:off x="1603375" y="3549015"/>
            <a:ext cx="8985885" cy="3205480"/>
          </a:xfrm>
          <a:prstGeom prst="rect">
            <a:avLst/>
          </a:prstGeom>
          <a:noFill/>
          <a:ln w="9525">
            <a:noFill/>
            <a:miter lim="800000"/>
            <a:headEnd/>
            <a:tailEnd/>
          </a:ln>
        </p:spPr>
      </p:pic>
      <p:sp>
        <p:nvSpPr>
          <p:cNvPr id="2" name="文本框 1"/>
          <p:cNvSpPr txBox="1"/>
          <p:nvPr/>
        </p:nvSpPr>
        <p:spPr>
          <a:xfrm>
            <a:off x="2182914" y="164584"/>
            <a:ext cx="1224280" cy="368935"/>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anose="020B0604020202020204" pitchFamily="34" charset="0"/>
              <a:buNone/>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algn="ctr"/>
            <a:r>
              <a:rPr lang="zh-CN" altLang="en-US" sz="2400" dirty="0">
                <a:solidFill>
                  <a:schemeClr val="tx1"/>
                </a:solidFill>
                <a:latin typeface="黑体" panose="02010609060101010101" charset="-122"/>
                <a:ea typeface="黑体" panose="02010609060101010101" charset="-122"/>
                <a:cs typeface="Arial" panose="020B0604020202020204" pitchFamily="34" charset="0"/>
              </a:rPr>
              <a:t>项目介绍</a:t>
            </a:r>
          </a:p>
        </p:txBody>
      </p:sp>
    </p:spTree>
    <p:custDataLst>
      <p:tags r:id="rId1"/>
    </p:custData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73355" y="164465"/>
            <a:ext cx="774065" cy="331470"/>
            <a:chOff x="0" y="341"/>
            <a:chExt cx="1219" cy="522"/>
          </a:xfrm>
        </p:grpSpPr>
        <p:sp>
          <p:nvSpPr>
            <p:cNvPr id="17" name="矩形 16"/>
            <p:cNvSpPr/>
            <p:nvPr/>
          </p:nvSpPr>
          <p:spPr>
            <a:xfrm>
              <a:off x="477" y="341"/>
              <a:ext cx="742" cy="1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8" name="矩形 7"/>
            <p:cNvSpPr/>
            <p:nvPr/>
          </p:nvSpPr>
          <p:spPr>
            <a:xfrm>
              <a:off x="273" y="513"/>
              <a:ext cx="742" cy="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6" name="矩形 15"/>
            <p:cNvSpPr/>
            <p:nvPr/>
          </p:nvSpPr>
          <p:spPr>
            <a:xfrm>
              <a:off x="0" y="685"/>
              <a:ext cx="742" cy="178"/>
            </a:xfrm>
            <a:prstGeom prst="rect">
              <a:avLst/>
            </a:prstGeom>
            <a:solidFill>
              <a:srgbClr val="04A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cxnSp>
        <p:nvCxnSpPr>
          <p:cNvPr id="21" name="直接连接符 20"/>
          <p:cNvCxnSpPr/>
          <p:nvPr/>
        </p:nvCxnSpPr>
        <p:spPr>
          <a:xfrm>
            <a:off x="4772660" y="382905"/>
            <a:ext cx="6997065" cy="0"/>
          </a:xfrm>
          <a:prstGeom prst="line">
            <a:avLst/>
          </a:prstGeom>
          <a:ln w="101600">
            <a:solidFill>
              <a:srgbClr val="2F5595"/>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476250" y="800735"/>
            <a:ext cx="6278245" cy="460375"/>
          </a:xfrm>
          <a:prstGeom prst="rect">
            <a:avLst/>
          </a:prstGeom>
          <a:noFill/>
        </p:spPr>
        <p:txBody>
          <a:bodyPr wrap="square" rtlCol="0" anchor="t">
            <a:spAutoFit/>
          </a:bodyPr>
          <a:lstStyle/>
          <a:p>
            <a:pPr indent="457200" fontAlgn="auto">
              <a:lnSpc>
                <a:spcPct val="100000"/>
              </a:lnSpc>
              <a:spcBef>
                <a:spcPts val="0"/>
              </a:spcBef>
            </a:pPr>
            <a:r>
              <a:rPr sz="2400" dirty="0">
                <a:solidFill>
                  <a:schemeClr val="accent3">
                    <a:lumMod val="75000"/>
                  </a:schemeClr>
                </a:solidFill>
                <a:latin typeface="黑体" panose="02010609060101010101" charset="-122"/>
                <a:ea typeface="黑体" panose="02010609060101010101" charset="-122"/>
                <a:cs typeface="黑体" panose="02010609060101010101" charset="-122"/>
                <a:sym typeface="+mn-ea"/>
              </a:rPr>
              <a:t>◆</a:t>
            </a:r>
            <a:r>
              <a:rPr sz="2400" b="1" dirty="0">
                <a:solidFill>
                  <a:schemeClr val="tx1"/>
                </a:solidFill>
                <a:latin typeface="黑体" panose="02010609060101010101" charset="-122"/>
                <a:ea typeface="黑体" panose="02010609060101010101" charset="-122"/>
                <a:cs typeface="黑体" panose="02010609060101010101" charset="-122"/>
                <a:sym typeface="+mn-ea"/>
              </a:rPr>
              <a:t>电熔套筒</a:t>
            </a:r>
            <a:r>
              <a:rPr lang="zh-CN" sz="2400" b="1" dirty="0">
                <a:solidFill>
                  <a:schemeClr val="tx1"/>
                </a:solidFill>
                <a:latin typeface="黑体" panose="02010609060101010101" charset="-122"/>
                <a:ea typeface="黑体" panose="02010609060101010101" charset="-122"/>
                <a:cs typeface="黑体" panose="02010609060101010101" charset="-122"/>
                <a:sym typeface="+mn-ea"/>
              </a:rPr>
              <a:t>焊接</a:t>
            </a:r>
            <a:r>
              <a:rPr lang="en-US" sz="2400" b="1" dirty="0">
                <a:solidFill>
                  <a:schemeClr val="tx1"/>
                </a:solidFill>
                <a:latin typeface="黑体" panose="02010609060101010101" charset="-122"/>
                <a:ea typeface="黑体" panose="02010609060101010101" charset="-122"/>
                <a:cs typeface="黑体" panose="02010609060101010101" charset="-122"/>
                <a:sym typeface="+mn-ea"/>
              </a:rPr>
              <a:t>+</a:t>
            </a:r>
            <a:r>
              <a:rPr lang="zh-CN" altLang="en-US" sz="2400" b="1" dirty="0">
                <a:solidFill>
                  <a:schemeClr val="tx1"/>
                </a:solidFill>
                <a:latin typeface="黑体" panose="02010609060101010101" charset="-122"/>
                <a:ea typeface="黑体" panose="02010609060101010101" charset="-122"/>
                <a:cs typeface="黑体" panose="02010609060101010101" charset="-122"/>
                <a:sym typeface="+mn-ea"/>
              </a:rPr>
              <a:t>双密封圈连接方式</a:t>
            </a:r>
            <a:endParaRPr sz="2400" b="1" dirty="0">
              <a:solidFill>
                <a:schemeClr val="tx1"/>
              </a:solidFill>
              <a:latin typeface="黑体" panose="02010609060101010101" charset="-122"/>
              <a:ea typeface="黑体" panose="02010609060101010101" charset="-122"/>
              <a:cs typeface="黑体" panose="02010609060101010101" charset="-122"/>
              <a:sym typeface="+mn-ea"/>
            </a:endParaRPr>
          </a:p>
        </p:txBody>
      </p:sp>
      <p:sp>
        <p:nvSpPr>
          <p:cNvPr id="11" name="文本框 10"/>
          <p:cNvSpPr txBox="1"/>
          <p:nvPr/>
        </p:nvSpPr>
        <p:spPr>
          <a:xfrm>
            <a:off x="560070" y="2159000"/>
            <a:ext cx="11024235" cy="2084070"/>
          </a:xfrm>
          <a:prstGeom prst="rect">
            <a:avLst/>
          </a:prstGeom>
          <a:noFill/>
        </p:spPr>
        <p:txBody>
          <a:bodyPr wrap="square" rtlCol="0" anchor="t">
            <a:spAutoFit/>
          </a:bodyPr>
          <a:lstStyle/>
          <a:p>
            <a:pPr indent="457200" fontAlgn="auto">
              <a:lnSpc>
                <a:spcPct val="120000"/>
              </a:lnSpc>
              <a:spcBef>
                <a:spcPts val="0"/>
              </a:spcBef>
            </a:pPr>
            <a:r>
              <a:rPr lang="zh-CN" altLang="en-US" dirty="0">
                <a:latin typeface="黑体" panose="02010609060101010101" charset="-122"/>
                <a:ea typeface="黑体" panose="02010609060101010101" charset="-122"/>
                <a:sym typeface="+mn-ea"/>
              </a:rPr>
              <a:t>对于重大的管道项目，管道的要求比较高，我们可以采用双保险连接方式。</a:t>
            </a:r>
          </a:p>
          <a:p>
            <a:pPr indent="457200" fontAlgn="auto">
              <a:lnSpc>
                <a:spcPct val="120000"/>
              </a:lnSpc>
              <a:spcBef>
                <a:spcPts val="0"/>
              </a:spcBef>
            </a:pPr>
            <a:endParaRPr lang="zh-CN" altLang="en-US" dirty="0">
              <a:latin typeface="黑体" panose="02010609060101010101" charset="-122"/>
              <a:ea typeface="黑体" panose="02010609060101010101" charset="-122"/>
              <a:sym typeface="+mn-ea"/>
            </a:endParaRPr>
          </a:p>
          <a:p>
            <a:pPr indent="457200" fontAlgn="auto">
              <a:lnSpc>
                <a:spcPct val="120000"/>
              </a:lnSpc>
              <a:spcBef>
                <a:spcPts val="0"/>
              </a:spcBef>
            </a:pPr>
            <a:r>
              <a:rPr lang="zh-CN" altLang="en-US" dirty="0">
                <a:latin typeface="黑体" panose="02010609060101010101" charset="-122"/>
                <a:ea typeface="黑体" panose="02010609060101010101" charset="-122"/>
                <a:sym typeface="+mn-ea"/>
              </a:rPr>
              <a:t>电熔套筒焊接</a:t>
            </a:r>
            <a:r>
              <a:rPr lang="en-US" altLang="zh-CN" dirty="0">
                <a:latin typeface="黑体" panose="02010609060101010101" charset="-122"/>
                <a:ea typeface="黑体" panose="02010609060101010101" charset="-122"/>
                <a:sym typeface="+mn-ea"/>
              </a:rPr>
              <a:t>+</a:t>
            </a:r>
            <a:r>
              <a:rPr lang="zh-CN" altLang="en-US" dirty="0">
                <a:latin typeface="黑体" panose="02010609060101010101" charset="-122"/>
                <a:ea typeface="黑体" panose="02010609060101010101" charset="-122"/>
                <a:sym typeface="+mn-ea"/>
              </a:rPr>
              <a:t>双密封圈密封连接方式</a:t>
            </a:r>
          </a:p>
          <a:p>
            <a:pPr indent="457200" fontAlgn="auto">
              <a:lnSpc>
                <a:spcPct val="120000"/>
              </a:lnSpc>
              <a:spcBef>
                <a:spcPts val="0"/>
              </a:spcBef>
            </a:pPr>
            <a:endParaRPr lang="zh-CN" altLang="en-US" dirty="0">
              <a:latin typeface="黑体" panose="02010609060101010101" charset="-122"/>
              <a:ea typeface="黑体" panose="02010609060101010101" charset="-122"/>
              <a:sym typeface="+mn-ea"/>
            </a:endParaRPr>
          </a:p>
          <a:p>
            <a:pPr indent="457200" fontAlgn="auto">
              <a:lnSpc>
                <a:spcPct val="120000"/>
              </a:lnSpc>
              <a:spcBef>
                <a:spcPts val="0"/>
              </a:spcBef>
            </a:pPr>
            <a:r>
              <a:rPr lang="zh-CN" altLang="en-US" dirty="0">
                <a:latin typeface="黑体" panose="02010609060101010101" charset="-122"/>
                <a:ea typeface="黑体" panose="02010609060101010101" charset="-122"/>
                <a:sym typeface="+mn-ea"/>
              </a:rPr>
              <a:t>大大增加管道连接可靠性，增大了管道的纵向拉力，对于流速高、大口径的管道这种方式特别适合，大大提高了管道系统的综合性能。</a:t>
            </a:r>
          </a:p>
        </p:txBody>
      </p:sp>
      <p:sp>
        <p:nvSpPr>
          <p:cNvPr id="2" name="文本框 1"/>
          <p:cNvSpPr txBox="1"/>
          <p:nvPr/>
        </p:nvSpPr>
        <p:spPr>
          <a:xfrm>
            <a:off x="2182914" y="164584"/>
            <a:ext cx="1224280" cy="368935"/>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anose="020B0604020202020204" pitchFamily="34" charset="0"/>
              <a:buNone/>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algn="ctr"/>
            <a:r>
              <a:rPr lang="zh-CN" altLang="en-US" sz="2400" dirty="0">
                <a:solidFill>
                  <a:schemeClr val="tx1"/>
                </a:solidFill>
                <a:latin typeface="黑体" panose="02010609060101010101" charset="-122"/>
                <a:ea typeface="黑体" panose="02010609060101010101" charset="-122"/>
                <a:cs typeface="Arial" panose="020B0604020202020204" pitchFamily="34" charset="0"/>
              </a:rPr>
              <a:t>项目介绍</a:t>
            </a:r>
          </a:p>
        </p:txBody>
      </p:sp>
    </p:spTree>
    <p:custDataLst>
      <p:tags r:id="rId1"/>
    </p:custData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7"/>
          <a:srcRect l="11253" r="11253"/>
          <a:stretch>
            <a:fillRect/>
          </a:stretch>
        </p:blipFill>
        <p:spPr>
          <a:xfrm>
            <a:off x="207645" y="3342640"/>
            <a:ext cx="2737485" cy="2672715"/>
          </a:xfrm>
          <a:prstGeom prst="diamond">
            <a:avLst/>
          </a:prstGeom>
        </p:spPr>
      </p:pic>
      <p:pic>
        <p:nvPicPr>
          <p:cNvPr id="6" name="图片 5"/>
          <p:cNvPicPr>
            <a:picLocks noChangeAspect="1"/>
          </p:cNvPicPr>
          <p:nvPr/>
        </p:nvPicPr>
        <p:blipFill>
          <a:blip r:embed="rId8"/>
          <a:srcRect l="11214" r="14199"/>
          <a:stretch>
            <a:fillRect/>
          </a:stretch>
        </p:blipFill>
        <p:spPr>
          <a:xfrm>
            <a:off x="2711450" y="1064260"/>
            <a:ext cx="2229485" cy="2278380"/>
          </a:xfrm>
          <a:prstGeom prst="diamond">
            <a:avLst/>
          </a:prstGeom>
        </p:spPr>
      </p:pic>
      <p:grpSp>
        <p:nvGrpSpPr>
          <p:cNvPr id="65538" name="Group 2"/>
          <p:cNvGrpSpPr/>
          <p:nvPr/>
        </p:nvGrpSpPr>
        <p:grpSpPr>
          <a:xfrm>
            <a:off x="407672" y="1570673"/>
            <a:ext cx="3304265" cy="2446020"/>
            <a:chOff x="-33" y="0"/>
            <a:chExt cx="5204" cy="3852"/>
          </a:xfrm>
        </p:grpSpPr>
        <p:sp>
          <p:nvSpPr>
            <p:cNvPr id="65547" name="矩形 9"/>
            <p:cNvSpPr/>
            <p:nvPr/>
          </p:nvSpPr>
          <p:spPr>
            <a:xfrm rot="2700000">
              <a:off x="765" y="0"/>
              <a:ext cx="3852" cy="3852"/>
            </a:xfrm>
            <a:prstGeom prst="rect">
              <a:avLst/>
            </a:prstGeom>
            <a:solidFill>
              <a:schemeClr val="bg1"/>
            </a:solidFill>
            <a:ln w="76200" cap="flat" cmpd="sng">
              <a:solidFill>
                <a:srgbClr val="2F5595"/>
              </a:solidFill>
              <a:prstDash val="solid"/>
              <a:miter/>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zh-CN" sz="1800" dirty="0">
                <a:solidFill>
                  <a:srgbClr val="2F5595"/>
                </a:solidFill>
                <a:latin typeface="黑体" panose="02010609060101010101" charset="-122"/>
                <a:ea typeface="黑体" panose="02010609060101010101" charset="-122"/>
              </a:endParaRPr>
            </a:p>
          </p:txBody>
        </p:sp>
        <p:sp>
          <p:nvSpPr>
            <p:cNvPr id="65548" name="标题 92"/>
            <p:cNvSpPr/>
            <p:nvPr/>
          </p:nvSpPr>
          <p:spPr>
            <a:xfrm>
              <a:off x="-33" y="1125"/>
              <a:ext cx="5204" cy="1601"/>
            </a:xfrm>
            <a:prstGeom prst="rect">
              <a:avLst/>
            </a:prstGeom>
            <a:noFill/>
            <a:ln w="9525">
              <a:noFill/>
            </a:ln>
          </p:spPr>
          <p:txBody>
            <a:bodyPr anchor="ctr" anchorCtr="0"/>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20000"/>
                </a:lnSpc>
                <a:spcBef>
                  <a:spcPct val="0"/>
                </a:spcBef>
                <a:buNone/>
              </a:pPr>
              <a:r>
                <a:rPr lang="zh-CN" altLang="en-US" sz="800" b="1" dirty="0">
                  <a:solidFill>
                    <a:srgbClr val="2F5595"/>
                  </a:solidFill>
                  <a:latin typeface="黑体" panose="02010609060101010101" charset="-122"/>
                  <a:ea typeface="黑体" panose="02010609060101010101" charset="-122"/>
                  <a:cs typeface="黑体" panose="02010609060101010101" charset="-122"/>
                  <a:sym typeface="等线 Light" panose="02010600030101010101" pitchFamily="2" charset="-122"/>
                </a:rPr>
                <a:t/>
              </a:r>
              <a:br>
                <a:rPr lang="zh-CN" altLang="en-US" sz="800" b="1" dirty="0">
                  <a:solidFill>
                    <a:srgbClr val="2F5595"/>
                  </a:solidFill>
                  <a:latin typeface="黑体" panose="02010609060101010101" charset="-122"/>
                  <a:ea typeface="黑体" panose="02010609060101010101" charset="-122"/>
                  <a:cs typeface="黑体" panose="02010609060101010101" charset="-122"/>
                  <a:sym typeface="等线 Light" panose="02010600030101010101" pitchFamily="2" charset="-122"/>
                </a:rPr>
              </a:br>
              <a:r>
                <a:rPr lang="zh-CN" altLang="en-US" sz="800" b="1" dirty="0">
                  <a:solidFill>
                    <a:srgbClr val="2F5595"/>
                  </a:solidFill>
                  <a:latin typeface="黑体" panose="02010609060101010101" charset="-122"/>
                  <a:ea typeface="黑体" panose="02010609060101010101" charset="-122"/>
                  <a:cs typeface="黑体" panose="02010609060101010101" charset="-122"/>
                  <a:sym typeface="等线 Light" panose="02010600030101010101" pitchFamily="2" charset="-122"/>
                </a:rPr>
                <a:t>    </a:t>
              </a:r>
              <a:r>
                <a:rPr lang="zh-CN" altLang="en-US" sz="3600" b="1" dirty="0">
                  <a:solidFill>
                    <a:srgbClr val="000000"/>
                  </a:solidFill>
                  <a:latin typeface="黑体" panose="02010609060101010101" charset="-122"/>
                  <a:ea typeface="黑体" panose="02010609060101010101" charset="-122"/>
                  <a:cs typeface="黑体" panose="02010609060101010101" charset="-122"/>
                  <a:sym typeface="等线 Light" panose="02010600030101010101" pitchFamily="2" charset="-122"/>
                </a:rPr>
                <a:t>目录</a:t>
              </a:r>
            </a:p>
          </p:txBody>
        </p:sp>
      </p:grpSp>
      <p:sp>
        <p:nvSpPr>
          <p:cNvPr id="65540" name="Rectangle 8"/>
          <p:cNvSpPr/>
          <p:nvPr>
            <p:custDataLst>
              <p:tags r:id="rId2"/>
            </p:custDataLst>
          </p:nvPr>
        </p:nvSpPr>
        <p:spPr>
          <a:xfrm>
            <a:off x="5567680" y="3054350"/>
            <a:ext cx="1379855" cy="338455"/>
          </a:xfrm>
          <a:prstGeom prst="rect">
            <a:avLst/>
          </a:prstGeom>
          <a:solidFill>
            <a:srgbClr val="2F5595"/>
          </a:solidFill>
          <a:ln w="9525">
            <a:noFill/>
          </a:ln>
        </p:spPr>
        <p:txBody>
          <a:bodyPr wrap="none"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第</a:t>
            </a:r>
            <a:r>
              <a:rPr lang="en-US" altLang="zh-CN" sz="1600" b="1" dirty="0">
                <a:solidFill>
                  <a:schemeClr val="bg1"/>
                </a:solidFill>
                <a:latin typeface="黑体" panose="02010609060101010101" charset="-122"/>
                <a:ea typeface="黑体" panose="02010609060101010101" charset="-122"/>
                <a:sym typeface="Arial" panose="020B0604020202020204" pitchFamily="34" charset="0"/>
              </a:rPr>
              <a:t>3</a:t>
            </a: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部分</a:t>
            </a:r>
          </a:p>
        </p:txBody>
      </p:sp>
      <p:sp>
        <p:nvSpPr>
          <p:cNvPr id="65541" name="AutoShape 7"/>
          <p:cNvSpPr/>
          <p:nvPr/>
        </p:nvSpPr>
        <p:spPr>
          <a:xfrm>
            <a:off x="7303770" y="1830705"/>
            <a:ext cx="3084195" cy="355600"/>
          </a:xfrm>
          <a:prstGeom prst="roundRect">
            <a:avLst>
              <a:gd name="adj" fmla="val 0"/>
            </a:avLst>
          </a:prstGeom>
          <a:noFill/>
          <a:ln w="3175" cap="flat" cmpd="sng">
            <a:solidFill>
              <a:srgbClr val="C0C0C0"/>
            </a:solidFill>
            <a:prstDash val="solid"/>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1600" b="1" dirty="0">
                <a:solidFill>
                  <a:schemeClr val="tx1"/>
                </a:solidFill>
                <a:latin typeface="黑体" panose="02010609060101010101" charset="-122"/>
                <a:ea typeface="黑体" panose="02010609060101010101" charset="-122"/>
                <a:sym typeface="微软雅黑" panose="020B0503020204020204" pitchFamily="34" charset="-122"/>
              </a:rPr>
              <a:t>项目背景</a:t>
            </a:r>
          </a:p>
        </p:txBody>
      </p:sp>
      <p:sp>
        <p:nvSpPr>
          <p:cNvPr id="65542" name="Rectangle 8"/>
          <p:cNvSpPr/>
          <p:nvPr/>
        </p:nvSpPr>
        <p:spPr>
          <a:xfrm>
            <a:off x="5560060" y="1828800"/>
            <a:ext cx="1364615" cy="355600"/>
          </a:xfrm>
          <a:prstGeom prst="rect">
            <a:avLst/>
          </a:prstGeom>
          <a:solidFill>
            <a:srgbClr val="2F5595"/>
          </a:solidFill>
          <a:ln w="9525">
            <a:noFill/>
          </a:ln>
        </p:spPr>
        <p:txBody>
          <a:bodyPr wrap="none"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第</a:t>
            </a:r>
            <a:r>
              <a:rPr lang="en-US" altLang="zh-CN" sz="1600" b="1" dirty="0">
                <a:solidFill>
                  <a:schemeClr val="bg1"/>
                </a:solidFill>
                <a:latin typeface="黑体" panose="02010609060101010101" charset="-122"/>
                <a:ea typeface="黑体" panose="02010609060101010101" charset="-122"/>
                <a:sym typeface="Arial" panose="020B0604020202020204" pitchFamily="34" charset="0"/>
              </a:rPr>
              <a:t>1</a:t>
            </a: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部分</a:t>
            </a:r>
          </a:p>
        </p:txBody>
      </p:sp>
      <p:sp>
        <p:nvSpPr>
          <p:cNvPr id="25" name="Rectangle 8"/>
          <p:cNvSpPr/>
          <p:nvPr>
            <p:custDataLst>
              <p:tags r:id="rId3"/>
            </p:custDataLst>
          </p:nvPr>
        </p:nvSpPr>
        <p:spPr>
          <a:xfrm>
            <a:off x="5568315" y="2409495"/>
            <a:ext cx="1379220" cy="381635"/>
          </a:xfrm>
          <a:prstGeom prst="rect">
            <a:avLst/>
          </a:prstGeom>
          <a:solidFill>
            <a:srgbClr val="2F5595"/>
          </a:solidFill>
          <a:ln w="9525">
            <a:noFill/>
          </a:ln>
        </p:spPr>
        <p:txBody>
          <a:bodyPr wrap="none"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第</a:t>
            </a:r>
            <a:r>
              <a:rPr lang="en-US" altLang="zh-CN" sz="1600" b="1" dirty="0">
                <a:solidFill>
                  <a:schemeClr val="bg1"/>
                </a:solidFill>
                <a:latin typeface="黑体" panose="02010609060101010101" charset="-122"/>
                <a:ea typeface="黑体" panose="02010609060101010101" charset="-122"/>
                <a:sym typeface="Arial" panose="020B0604020202020204" pitchFamily="34" charset="0"/>
              </a:rPr>
              <a:t>2</a:t>
            </a: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部分</a:t>
            </a:r>
          </a:p>
        </p:txBody>
      </p:sp>
      <p:sp>
        <p:nvSpPr>
          <p:cNvPr id="3" name="Rectangle 8"/>
          <p:cNvSpPr/>
          <p:nvPr>
            <p:custDataLst>
              <p:tags r:id="rId4"/>
            </p:custDataLst>
          </p:nvPr>
        </p:nvSpPr>
        <p:spPr>
          <a:xfrm>
            <a:off x="5567680" y="3644900"/>
            <a:ext cx="1379855" cy="368935"/>
          </a:xfrm>
          <a:prstGeom prst="rect">
            <a:avLst/>
          </a:prstGeom>
          <a:solidFill>
            <a:srgbClr val="2F5595"/>
          </a:solidFill>
          <a:ln w="9525">
            <a:noFill/>
          </a:ln>
        </p:spPr>
        <p:txBody>
          <a:bodyPr wrap="none"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第</a:t>
            </a:r>
            <a:r>
              <a:rPr lang="en-US" altLang="zh-CN" sz="1600" b="1" dirty="0">
                <a:solidFill>
                  <a:schemeClr val="bg1"/>
                </a:solidFill>
                <a:latin typeface="黑体" panose="02010609060101010101" charset="-122"/>
                <a:ea typeface="黑体" panose="02010609060101010101" charset="-122"/>
                <a:sym typeface="Arial" panose="020B0604020202020204" pitchFamily="34" charset="0"/>
              </a:rPr>
              <a:t>4</a:t>
            </a: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部分</a:t>
            </a:r>
          </a:p>
        </p:txBody>
      </p:sp>
      <p:sp>
        <p:nvSpPr>
          <p:cNvPr id="8" name="Rectangle 8"/>
          <p:cNvSpPr/>
          <p:nvPr>
            <p:custDataLst>
              <p:tags r:id="rId5"/>
            </p:custDataLst>
          </p:nvPr>
        </p:nvSpPr>
        <p:spPr>
          <a:xfrm>
            <a:off x="5552440" y="4253865"/>
            <a:ext cx="1395095" cy="380365"/>
          </a:xfrm>
          <a:prstGeom prst="rect">
            <a:avLst/>
          </a:prstGeom>
          <a:solidFill>
            <a:srgbClr val="2F5595"/>
          </a:solidFill>
          <a:ln w="9525">
            <a:noFill/>
          </a:ln>
        </p:spPr>
        <p:txBody>
          <a:bodyPr wrap="none"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第</a:t>
            </a:r>
            <a:r>
              <a:rPr lang="en-US" altLang="zh-CN" sz="1600" b="1" dirty="0">
                <a:solidFill>
                  <a:schemeClr val="bg1"/>
                </a:solidFill>
                <a:latin typeface="黑体" panose="02010609060101010101" charset="-122"/>
                <a:ea typeface="黑体" panose="02010609060101010101" charset="-122"/>
                <a:sym typeface="Arial" panose="020B0604020202020204" pitchFamily="34" charset="0"/>
              </a:rPr>
              <a:t>5</a:t>
            </a: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部分</a:t>
            </a:r>
          </a:p>
        </p:txBody>
      </p:sp>
      <p:sp>
        <p:nvSpPr>
          <p:cNvPr id="14" name="AutoShape 7"/>
          <p:cNvSpPr/>
          <p:nvPr/>
        </p:nvSpPr>
        <p:spPr>
          <a:xfrm>
            <a:off x="7303770" y="3054985"/>
            <a:ext cx="3084195" cy="355600"/>
          </a:xfrm>
          <a:prstGeom prst="roundRect">
            <a:avLst>
              <a:gd name="adj" fmla="val 0"/>
            </a:avLst>
          </a:prstGeom>
          <a:noFill/>
          <a:ln w="3175" cap="flat" cmpd="sng">
            <a:solidFill>
              <a:srgbClr val="C0C0C0"/>
            </a:solidFill>
            <a:prstDash val="solid"/>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en-US" sz="1600" b="1" dirty="0">
              <a:solidFill>
                <a:schemeClr val="tx1"/>
              </a:solidFill>
              <a:latin typeface="黑体" panose="02010609060101010101" charset="-122"/>
              <a:ea typeface="黑体" panose="02010609060101010101" charset="-122"/>
              <a:sym typeface="微软雅黑" panose="020B0503020204020204" pitchFamily="34" charset="-122"/>
            </a:endParaRPr>
          </a:p>
        </p:txBody>
      </p:sp>
      <p:sp>
        <p:nvSpPr>
          <p:cNvPr id="15" name="AutoShape 7"/>
          <p:cNvSpPr/>
          <p:nvPr/>
        </p:nvSpPr>
        <p:spPr>
          <a:xfrm>
            <a:off x="7303770" y="2430145"/>
            <a:ext cx="3084195" cy="347980"/>
          </a:xfrm>
          <a:prstGeom prst="roundRect">
            <a:avLst>
              <a:gd name="adj" fmla="val 0"/>
            </a:avLst>
          </a:prstGeom>
          <a:noFill/>
          <a:ln w="3175" cap="flat" cmpd="sng">
            <a:solidFill>
              <a:srgbClr val="C0C0C0"/>
            </a:solidFill>
            <a:prstDash val="solid"/>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1600" b="1" dirty="0">
                <a:latin typeface="黑体" panose="02010609060101010101" charset="-122"/>
                <a:ea typeface="黑体" panose="02010609060101010101" charset="-122"/>
                <a:sym typeface="微软雅黑" panose="020B0503020204020204" pitchFamily="34" charset="-122"/>
              </a:rPr>
              <a:t>项目介绍</a:t>
            </a:r>
            <a:endParaRPr lang="zh-CN" altLang="en-US" sz="1600" b="1" dirty="0">
              <a:solidFill>
                <a:schemeClr val="tx1"/>
              </a:solidFill>
              <a:latin typeface="黑体" panose="02010609060101010101" charset="-122"/>
              <a:ea typeface="黑体" panose="02010609060101010101" charset="-122"/>
              <a:sym typeface="微软雅黑" panose="020B0503020204020204" pitchFamily="34" charset="-122"/>
            </a:endParaRPr>
          </a:p>
        </p:txBody>
      </p:sp>
      <p:sp>
        <p:nvSpPr>
          <p:cNvPr id="19" name="AutoShape 7"/>
          <p:cNvSpPr/>
          <p:nvPr/>
        </p:nvSpPr>
        <p:spPr>
          <a:xfrm>
            <a:off x="7303770" y="4292600"/>
            <a:ext cx="3084195" cy="355600"/>
          </a:xfrm>
          <a:prstGeom prst="roundRect">
            <a:avLst>
              <a:gd name="adj" fmla="val 0"/>
            </a:avLst>
          </a:prstGeom>
          <a:noFill/>
          <a:ln w="3175" cap="flat" cmpd="sng">
            <a:solidFill>
              <a:srgbClr val="C0C0C0"/>
            </a:solidFill>
            <a:prstDash val="solid"/>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1600" b="1" dirty="0">
                <a:solidFill>
                  <a:schemeClr val="tx1"/>
                </a:solidFill>
                <a:latin typeface="黑体" panose="02010609060101010101" charset="-122"/>
                <a:ea typeface="黑体" panose="02010609060101010101" charset="-122"/>
                <a:sym typeface="微软雅黑" panose="020B0503020204020204" pitchFamily="34" charset="-122"/>
              </a:rPr>
              <a:t>市场规划</a:t>
            </a:r>
          </a:p>
        </p:txBody>
      </p:sp>
      <p:sp>
        <p:nvSpPr>
          <p:cNvPr id="27" name="AutoShape 7"/>
          <p:cNvSpPr/>
          <p:nvPr/>
        </p:nvSpPr>
        <p:spPr>
          <a:xfrm>
            <a:off x="7303770" y="3624580"/>
            <a:ext cx="3084195" cy="355600"/>
          </a:xfrm>
          <a:prstGeom prst="roundRect">
            <a:avLst>
              <a:gd name="adj" fmla="val 0"/>
            </a:avLst>
          </a:prstGeom>
          <a:noFill/>
          <a:ln w="3175" cap="flat" cmpd="sng">
            <a:solidFill>
              <a:srgbClr val="C0C0C0"/>
            </a:solidFill>
            <a:prstDash val="solid"/>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en-US" altLang="zh-CN" sz="1600" b="1" dirty="0">
                <a:solidFill>
                  <a:schemeClr val="tx1"/>
                </a:solidFill>
                <a:latin typeface="黑体" panose="02010609060101010101" charset="-122"/>
                <a:ea typeface="黑体" panose="02010609060101010101" charset="-122"/>
                <a:sym typeface="微软雅黑" panose="020B0503020204020204" pitchFamily="34" charset="-122"/>
              </a:rPr>
              <a:t>  </a:t>
            </a:r>
            <a:r>
              <a:rPr lang="zh-CN" altLang="en-US" sz="1600" b="1" dirty="0">
                <a:solidFill>
                  <a:schemeClr val="tx1"/>
                </a:solidFill>
                <a:latin typeface="黑体" panose="02010609060101010101" charset="-122"/>
                <a:ea typeface="黑体" panose="02010609060101010101" charset="-122"/>
                <a:sym typeface="微软雅黑" panose="020B0503020204020204" pitchFamily="34" charset="-122"/>
              </a:rPr>
              <a:t>行业及市场规模</a:t>
            </a:r>
          </a:p>
        </p:txBody>
      </p:sp>
      <p:sp>
        <p:nvSpPr>
          <p:cNvPr id="5" name="文本框 4"/>
          <p:cNvSpPr txBox="1"/>
          <p:nvPr/>
        </p:nvSpPr>
        <p:spPr>
          <a:xfrm>
            <a:off x="8247380" y="3070860"/>
            <a:ext cx="1466215" cy="337185"/>
          </a:xfrm>
          <a:prstGeom prst="rect">
            <a:avLst/>
          </a:prstGeom>
          <a:noFill/>
        </p:spPr>
        <p:txBody>
          <a:bodyPr wrap="square" rtlCol="0" anchor="t">
            <a:spAutoFit/>
          </a:bodyPr>
          <a:lstStyle/>
          <a:p>
            <a:r>
              <a:rPr lang="zh-CN" altLang="en-US" sz="1600" b="1" dirty="0">
                <a:solidFill>
                  <a:srgbClr val="FF0000"/>
                </a:solidFill>
                <a:latin typeface="黑体" panose="02010609060101010101" charset="-122"/>
                <a:ea typeface="黑体" panose="02010609060101010101" charset="-122"/>
                <a:sym typeface="微软雅黑" panose="020B0503020204020204" pitchFamily="34" charset="-122"/>
              </a:rPr>
              <a:t>公司研发实力</a:t>
            </a:r>
          </a:p>
        </p:txBody>
      </p:sp>
    </p:spTree>
    <p:custDataLst>
      <p:tags r:id="rId1"/>
    </p:custData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346710" y="2806065"/>
            <a:ext cx="3978275" cy="1504950"/>
          </a:xfrm>
          <a:prstGeom prst="rect">
            <a:avLst/>
          </a:prstGeom>
        </p:spPr>
        <p:txBody>
          <a:bodyPr wrap="square">
            <a:spAutoFit/>
          </a:bodyPr>
          <a:lstStyle/>
          <a:p>
            <a:pPr indent="457200" fontAlgn="auto">
              <a:lnSpc>
                <a:spcPct val="110000"/>
              </a:lnSpc>
              <a:spcBef>
                <a:spcPts val="600"/>
              </a:spcBef>
            </a:pPr>
            <a:r>
              <a:rPr lang="zh-CN" altLang="en-US" sz="1400" dirty="0">
                <a:latin typeface="黑体" panose="02010609060101010101" charset="-122"/>
                <a:ea typeface="黑体" panose="02010609060101010101" charset="-122"/>
                <a:cs typeface="黑体" panose="02010609060101010101" charset="-122"/>
                <a:sym typeface="+mn-ea"/>
              </a:rPr>
              <a:t>公司司凭借科学的管理、先进的技术和过硬的产品质量，顺利通过了：</a:t>
            </a:r>
          </a:p>
          <a:p>
            <a:pPr indent="457200" fontAlgn="auto">
              <a:lnSpc>
                <a:spcPct val="110000"/>
              </a:lnSpc>
              <a:spcBef>
                <a:spcPts val="600"/>
              </a:spcBef>
            </a:pPr>
            <a:r>
              <a:rPr lang="en-US" altLang="zh-CN" sz="1400" dirty="0">
                <a:latin typeface="黑体" panose="02010609060101010101" charset="-122"/>
                <a:ea typeface="黑体" panose="02010609060101010101" charset="-122"/>
                <a:cs typeface="黑体" panose="02010609060101010101" charset="-122"/>
                <a:sym typeface="+mn-ea"/>
              </a:rPr>
              <a:t>ISO9001</a:t>
            </a:r>
            <a:r>
              <a:rPr lang="zh-CN" altLang="en-US" sz="1400" dirty="0">
                <a:latin typeface="黑体" panose="02010609060101010101" charset="-122"/>
                <a:ea typeface="黑体" panose="02010609060101010101" charset="-122"/>
                <a:cs typeface="黑体" panose="02010609060101010101" charset="-122"/>
                <a:sym typeface="+mn-ea"/>
              </a:rPr>
              <a:t>质量管理体系认证</a:t>
            </a:r>
          </a:p>
          <a:p>
            <a:pPr indent="457200" fontAlgn="auto">
              <a:lnSpc>
                <a:spcPct val="110000"/>
              </a:lnSpc>
              <a:spcBef>
                <a:spcPts val="600"/>
              </a:spcBef>
            </a:pPr>
            <a:r>
              <a:rPr lang="en-US" altLang="zh-CN" sz="1400" dirty="0">
                <a:latin typeface="黑体" panose="02010609060101010101" charset="-122"/>
                <a:ea typeface="黑体" panose="02010609060101010101" charset="-122"/>
                <a:cs typeface="黑体" panose="02010609060101010101" charset="-122"/>
                <a:sym typeface="+mn-ea"/>
              </a:rPr>
              <a:t>ISO14001 </a:t>
            </a:r>
            <a:r>
              <a:rPr lang="zh-CN" altLang="en-US" sz="1400" dirty="0">
                <a:latin typeface="黑体" panose="02010609060101010101" charset="-122"/>
                <a:ea typeface="黑体" panose="02010609060101010101" charset="-122"/>
                <a:cs typeface="黑体" panose="02010609060101010101" charset="-122"/>
                <a:sym typeface="+mn-ea"/>
              </a:rPr>
              <a:t>环境管理体系认证</a:t>
            </a:r>
          </a:p>
          <a:p>
            <a:pPr indent="457200" fontAlgn="auto">
              <a:lnSpc>
                <a:spcPct val="110000"/>
              </a:lnSpc>
              <a:spcBef>
                <a:spcPts val="600"/>
              </a:spcBef>
            </a:pPr>
            <a:r>
              <a:rPr lang="en-US" altLang="zh-CN" sz="1400" dirty="0">
                <a:latin typeface="黑体" panose="02010609060101010101" charset="-122"/>
                <a:ea typeface="黑体" panose="02010609060101010101" charset="-122"/>
                <a:cs typeface="黑体" panose="02010609060101010101" charset="-122"/>
                <a:sym typeface="+mn-ea"/>
              </a:rPr>
              <a:t>ISO45001 </a:t>
            </a:r>
            <a:r>
              <a:rPr lang="zh-CN" altLang="en-US" sz="1400" dirty="0">
                <a:latin typeface="黑体" panose="02010609060101010101" charset="-122"/>
                <a:ea typeface="黑体" panose="02010609060101010101" charset="-122"/>
                <a:cs typeface="黑体" panose="02010609060101010101" charset="-122"/>
                <a:sym typeface="+mn-ea"/>
              </a:rPr>
              <a:t>职业健康安全管理体系认证</a:t>
            </a:r>
            <a:endParaRPr kumimoji="0" lang="zh-CN" altLang="en-US" sz="1400" b="0" i="0" u="none" strike="noStrike" kern="1200" cap="none" spc="0" normalizeH="0" baseline="0" noProof="0" dirty="0">
              <a:ln>
                <a:noFill/>
              </a:ln>
              <a:solidFill>
                <a:prstClr val="black"/>
              </a:solidFill>
              <a:effectLst/>
              <a:uLnTx/>
              <a:uFillTx/>
              <a:latin typeface="黑体" panose="02010609060101010101" charset="-122"/>
              <a:ea typeface="黑体" panose="02010609060101010101" charset="-122"/>
              <a:cs typeface="黑体" panose="02010609060101010101" charset="-122"/>
              <a:sym typeface="+mn-ea"/>
            </a:endParaRPr>
          </a:p>
        </p:txBody>
      </p:sp>
      <p:sp>
        <p:nvSpPr>
          <p:cNvPr id="9" name="文本框 8"/>
          <p:cNvSpPr txBox="1"/>
          <p:nvPr/>
        </p:nvSpPr>
        <p:spPr>
          <a:xfrm>
            <a:off x="1234859" y="137914"/>
            <a:ext cx="1224280" cy="368935"/>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anose="020B0604020202020204" pitchFamily="34" charset="0"/>
              <a:buNone/>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algn="ctr"/>
            <a:r>
              <a:rPr lang="zh-CN" altLang="en-US" sz="2400" dirty="0">
                <a:solidFill>
                  <a:schemeClr val="tx1"/>
                </a:solidFill>
                <a:latin typeface="黑体" panose="02010609060101010101" charset="-122"/>
                <a:ea typeface="黑体" panose="02010609060101010101" charset="-122"/>
                <a:cs typeface="Arial" panose="020B0604020202020204" pitchFamily="34" charset="0"/>
              </a:rPr>
              <a:t>公司简介</a:t>
            </a:r>
          </a:p>
        </p:txBody>
      </p:sp>
      <p:grpSp>
        <p:nvGrpSpPr>
          <p:cNvPr id="7" name="组合 6"/>
          <p:cNvGrpSpPr/>
          <p:nvPr/>
        </p:nvGrpSpPr>
        <p:grpSpPr>
          <a:xfrm>
            <a:off x="173355" y="164465"/>
            <a:ext cx="774065" cy="331470"/>
            <a:chOff x="0" y="341"/>
            <a:chExt cx="1219" cy="522"/>
          </a:xfrm>
        </p:grpSpPr>
        <p:sp>
          <p:nvSpPr>
            <p:cNvPr id="17" name="矩形 16"/>
            <p:cNvSpPr/>
            <p:nvPr/>
          </p:nvSpPr>
          <p:spPr>
            <a:xfrm>
              <a:off x="477" y="341"/>
              <a:ext cx="742" cy="1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8" name="矩形 7"/>
            <p:cNvSpPr/>
            <p:nvPr/>
          </p:nvSpPr>
          <p:spPr>
            <a:xfrm>
              <a:off x="273" y="513"/>
              <a:ext cx="742" cy="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6" name="矩形 15"/>
            <p:cNvSpPr/>
            <p:nvPr/>
          </p:nvSpPr>
          <p:spPr>
            <a:xfrm>
              <a:off x="0" y="685"/>
              <a:ext cx="742" cy="178"/>
            </a:xfrm>
            <a:prstGeom prst="rect">
              <a:avLst/>
            </a:prstGeom>
            <a:solidFill>
              <a:srgbClr val="04A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cxnSp>
        <p:nvCxnSpPr>
          <p:cNvPr id="21" name="直接连接符 20"/>
          <p:cNvCxnSpPr/>
          <p:nvPr/>
        </p:nvCxnSpPr>
        <p:spPr>
          <a:xfrm>
            <a:off x="2876550" y="318135"/>
            <a:ext cx="7645400" cy="8255"/>
          </a:xfrm>
          <a:prstGeom prst="line">
            <a:avLst/>
          </a:prstGeom>
          <a:ln w="101600">
            <a:solidFill>
              <a:srgbClr val="2F5595"/>
            </a:solidFill>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346710" y="648970"/>
            <a:ext cx="11126470" cy="1888490"/>
          </a:xfrm>
          <a:prstGeom prst="rect">
            <a:avLst/>
          </a:prstGeom>
        </p:spPr>
        <p:txBody>
          <a:bodyPr wrap="square">
            <a:noAutofit/>
          </a:bodyPr>
          <a:lstStyle/>
          <a:p>
            <a:pPr marL="71755">
              <a:lnSpc>
                <a:spcPct val="150000"/>
              </a:lnSpc>
              <a:spcBef>
                <a:spcPts val="1200"/>
              </a:spcBef>
            </a:pPr>
            <a:r>
              <a:rPr lang="en-US" altLang="zh-CN" sz="1400" dirty="0">
                <a:latin typeface="黑体" panose="02010609060101010101" charset="-122"/>
                <a:ea typeface="黑体" panose="02010609060101010101" charset="-122"/>
                <a:cs typeface="黑体" panose="02010609060101010101" charset="-122"/>
                <a:sym typeface="+mn-ea"/>
              </a:rPr>
              <a:t>   </a:t>
            </a:r>
            <a:r>
              <a:rPr lang="zh-CN" altLang="en-US" sz="1600" b="1" dirty="0">
                <a:latin typeface="标准粗黑" panose="02000503000000000000" charset="-122"/>
                <a:ea typeface="标准粗黑" panose="02000503000000000000" charset="-122"/>
                <a:cs typeface="黑体" panose="02010609060101010101" charset="-122"/>
                <a:sym typeface="+mn-ea"/>
              </a:rPr>
              <a:t>顺方管业有限</a:t>
            </a:r>
            <a:r>
              <a:rPr lang="zh-CN" altLang="zh-CN" sz="1600" b="1" dirty="0">
                <a:latin typeface="标准粗黑" panose="02000503000000000000" charset="-122"/>
                <a:ea typeface="标准粗黑" panose="02000503000000000000" charset="-122"/>
                <a:cs typeface="黑体" panose="02010609060101010101" charset="-122"/>
                <a:sym typeface="+mn-ea"/>
              </a:rPr>
              <a:t>公司</a:t>
            </a:r>
            <a:r>
              <a:rPr lang="zh-CN" altLang="zh-CN" sz="1400" dirty="0">
                <a:latin typeface="黑体" panose="02010609060101010101" charset="-122"/>
                <a:ea typeface="黑体" panose="02010609060101010101" charset="-122"/>
                <a:cs typeface="黑体" panose="02010609060101010101" charset="-122"/>
                <a:sym typeface="+mn-ea"/>
              </a:rPr>
              <a:t>一直以来从事塑料复合管的研发及生产，先后被评为国家高新技术企业、山东省瞪羚企业、专精特新中小企业，并参与多个国家标准的制定。</a:t>
            </a:r>
            <a:endParaRPr lang="zh-CN" altLang="en-US" sz="1400" dirty="0">
              <a:latin typeface="黑体" panose="02010609060101010101" charset="-122"/>
              <a:ea typeface="黑体" panose="02010609060101010101" charset="-122"/>
              <a:cs typeface="黑体" panose="02010609060101010101" charset="-122"/>
              <a:sym typeface="+mn-ea"/>
            </a:endParaRPr>
          </a:p>
          <a:p>
            <a:pPr marL="71755">
              <a:lnSpc>
                <a:spcPct val="150000"/>
              </a:lnSpc>
              <a:spcBef>
                <a:spcPts val="1200"/>
              </a:spcBef>
            </a:pPr>
            <a:r>
              <a:rPr lang="en-US" altLang="zh-CN" sz="1400" dirty="0">
                <a:latin typeface="黑体" panose="02010609060101010101" charset="-122"/>
                <a:ea typeface="黑体" panose="02010609060101010101" charset="-122"/>
                <a:cs typeface="黑体" panose="02010609060101010101" charset="-122"/>
                <a:sym typeface="+mn-ea"/>
              </a:rPr>
              <a:t>  </a:t>
            </a:r>
            <a:r>
              <a:rPr lang="zh-CN" altLang="en-US" sz="1400" dirty="0">
                <a:latin typeface="黑体" panose="02010609060101010101" charset="-122"/>
                <a:ea typeface="黑体" panose="02010609060101010101" charset="-122"/>
                <a:cs typeface="黑体" panose="02010609060101010101" charset="-122"/>
                <a:sym typeface="+mn-ea"/>
              </a:rPr>
              <a:t>公司拥有</a:t>
            </a:r>
            <a:r>
              <a:rPr lang="en-US" altLang="zh-CN" sz="1400" dirty="0">
                <a:latin typeface="黑体" panose="02010609060101010101" charset="-122"/>
                <a:ea typeface="黑体" panose="02010609060101010101" charset="-122"/>
                <a:cs typeface="黑体" panose="02010609060101010101" charset="-122"/>
                <a:sym typeface="+mn-ea"/>
              </a:rPr>
              <a:t>30</a:t>
            </a:r>
            <a:r>
              <a:rPr lang="zh-CN" altLang="en-US" sz="1400" dirty="0">
                <a:latin typeface="黑体" panose="02010609060101010101" charset="-122"/>
                <a:ea typeface="黑体" panose="02010609060101010101" charset="-122"/>
                <a:cs typeface="黑体" panose="02010609060101010101" charset="-122"/>
                <a:sym typeface="+mn-ea"/>
              </a:rPr>
              <a:t>余条自动化生产线，开机后可以</a:t>
            </a:r>
            <a:r>
              <a:rPr lang="en-US" altLang="zh-CN" sz="1400" dirty="0">
                <a:latin typeface="黑体" panose="02010609060101010101" charset="-122"/>
                <a:ea typeface="黑体" panose="02010609060101010101" charset="-122"/>
                <a:cs typeface="黑体" panose="02010609060101010101" charset="-122"/>
                <a:sym typeface="+mn-ea"/>
              </a:rPr>
              <a:t>24</a:t>
            </a:r>
            <a:r>
              <a:rPr lang="zh-CN" altLang="en-US" sz="1400" dirty="0">
                <a:latin typeface="黑体" panose="02010609060101010101" charset="-122"/>
                <a:ea typeface="黑体" panose="02010609060101010101" charset="-122"/>
                <a:cs typeface="黑体" panose="02010609060101010101" charset="-122"/>
                <a:sym typeface="+mn-ea"/>
              </a:rPr>
              <a:t>小时生产，公司产能配套充足，可以满足大型项目的供货能力</a:t>
            </a:r>
            <a:r>
              <a:rPr lang="zh-CN" altLang="zh-CN" sz="1400" dirty="0">
                <a:latin typeface="黑体" panose="02010609060101010101" charset="-122"/>
                <a:ea typeface="黑体" panose="02010609060101010101" charset="-122"/>
                <a:cs typeface="黑体" panose="02010609060101010101" charset="-122"/>
                <a:sym typeface="+mn-ea"/>
              </a:rPr>
              <a:t>。公司引进了拥有自主知识产权的产品生产线。加筋聚乙烯</a:t>
            </a:r>
            <a:r>
              <a:rPr lang="en-US" altLang="zh-CN" sz="1400" dirty="0">
                <a:latin typeface="黑体" panose="02010609060101010101" charset="-122"/>
                <a:ea typeface="黑体" panose="02010609060101010101" charset="-122"/>
                <a:cs typeface="黑体" panose="02010609060101010101" charset="-122"/>
                <a:sym typeface="+mn-ea"/>
              </a:rPr>
              <a:t>(PE)</a:t>
            </a:r>
            <a:r>
              <a:rPr lang="zh-CN" altLang="zh-CN" sz="1400" dirty="0">
                <a:latin typeface="黑体" panose="02010609060101010101" charset="-122"/>
                <a:ea typeface="黑体" panose="02010609060101010101" charset="-122"/>
                <a:cs typeface="黑体" panose="02010609060101010101" charset="-122"/>
                <a:sym typeface="+mn-ea"/>
              </a:rPr>
              <a:t>复合管生产线</a:t>
            </a:r>
            <a:r>
              <a:rPr lang="zh-CN" altLang="en-US" sz="1400" dirty="0">
                <a:latin typeface="黑体" panose="02010609060101010101" charset="-122"/>
                <a:ea typeface="黑体" panose="02010609060101010101" charset="-122"/>
                <a:cs typeface="黑体" panose="02010609060101010101" charset="-122"/>
                <a:sym typeface="+mn-ea"/>
              </a:rPr>
              <a:t>、管道接头设备。</a:t>
            </a:r>
            <a:endParaRPr kumimoji="0" lang="zh-CN" altLang="en-US" sz="1400" b="0" i="0" u="none" strike="noStrike" kern="1200" cap="none" spc="0" normalizeH="0" baseline="0" noProof="0" dirty="0">
              <a:ln>
                <a:noFill/>
              </a:ln>
              <a:solidFill>
                <a:prstClr val="black"/>
              </a:solidFill>
              <a:effectLst/>
              <a:uLnTx/>
              <a:uFillTx/>
              <a:latin typeface="黑体" panose="02010609060101010101" charset="-122"/>
              <a:ea typeface="黑体" panose="02010609060101010101" charset="-122"/>
              <a:cs typeface="黑体" panose="02010609060101010101" charset="-122"/>
              <a:sym typeface="+mn-ea"/>
            </a:endParaRPr>
          </a:p>
        </p:txBody>
      </p:sp>
      <p:grpSp>
        <p:nvGrpSpPr>
          <p:cNvPr id="107" name="组合 106"/>
          <p:cNvGrpSpPr/>
          <p:nvPr/>
        </p:nvGrpSpPr>
        <p:grpSpPr>
          <a:xfrm>
            <a:off x="441325" y="786130"/>
            <a:ext cx="251460" cy="245110"/>
            <a:chOff x="2611" y="2934"/>
            <a:chExt cx="798" cy="778"/>
          </a:xfrm>
        </p:grpSpPr>
        <p:sp>
          <p:nvSpPr>
            <p:cNvPr id="108" name="任意多边形 107"/>
            <p:cNvSpPr/>
            <p:nvPr/>
          </p:nvSpPr>
          <p:spPr>
            <a:xfrm>
              <a:off x="2722" y="3061"/>
              <a:ext cx="557" cy="525"/>
            </a:xfrm>
            <a:custGeom>
              <a:avLst/>
              <a:gdLst>
                <a:gd name="connisteX0" fmla="*/ 0 w 353695"/>
                <a:gd name="connsiteY0" fmla="*/ 0 h 333375"/>
                <a:gd name="connisteX1" fmla="*/ 4445 w 353695"/>
                <a:gd name="connsiteY1" fmla="*/ 333375 h 333375"/>
                <a:gd name="connisteX2" fmla="*/ 353695 w 353695"/>
                <a:gd name="connsiteY2" fmla="*/ 333375 h 333375"/>
                <a:gd name="connisteX3" fmla="*/ 139065 w 353695"/>
                <a:gd name="connsiteY3" fmla="*/ 238125 h 333375"/>
                <a:gd name="connisteX4" fmla="*/ 0 w 353695"/>
                <a:gd name="connsiteY4" fmla="*/ 0 h 333375"/>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353695" h="333375">
                  <a:moveTo>
                    <a:pt x="0" y="0"/>
                  </a:moveTo>
                  <a:lnTo>
                    <a:pt x="4445" y="333375"/>
                  </a:lnTo>
                  <a:lnTo>
                    <a:pt x="353695" y="333375"/>
                  </a:lnTo>
                  <a:lnTo>
                    <a:pt x="139065" y="238125"/>
                  </a:lnTo>
                  <a:lnTo>
                    <a:pt x="0" y="0"/>
                  </a:lnTo>
                  <a:close/>
                </a:path>
              </a:pathLst>
            </a:custGeom>
            <a:gradFill>
              <a:gsLst>
                <a:gs pos="25000">
                  <a:schemeClr val="accent1">
                    <a:lumMod val="5000"/>
                    <a:lumOff val="95000"/>
                  </a:schemeClr>
                </a:gs>
                <a:gs pos="56000">
                  <a:schemeClr val="bg1">
                    <a:lumMod val="85000"/>
                  </a:schemeClr>
                </a:gs>
                <a:gs pos="72000">
                  <a:schemeClr val="bg1">
                    <a:lumMod val="75000"/>
                  </a:schemeClr>
                </a:gs>
                <a:gs pos="100000">
                  <a:schemeClr val="bg1">
                    <a:lumMod val="50000"/>
                  </a:schemeClr>
                </a:gs>
              </a:gsLst>
              <a:lin ang="63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09" name="图文框 108"/>
            <p:cNvSpPr/>
            <p:nvPr/>
          </p:nvSpPr>
          <p:spPr>
            <a:xfrm>
              <a:off x="2611" y="2934"/>
              <a:ext cx="798" cy="779"/>
            </a:xfrm>
            <a:prstGeom prst="frame">
              <a:avLst/>
            </a:prstGeom>
            <a:solidFill>
              <a:schemeClr val="accent1">
                <a:lumMod val="75000"/>
              </a:schemeClr>
            </a:solidFill>
            <a:ln w="444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grpSp>
      <p:sp>
        <p:nvSpPr>
          <p:cNvPr id="47" name="椭圆 46"/>
          <p:cNvSpPr/>
          <p:nvPr/>
        </p:nvSpPr>
        <p:spPr>
          <a:xfrm>
            <a:off x="685800" y="3429000"/>
            <a:ext cx="165100" cy="171450"/>
          </a:xfrm>
          <a:prstGeom prst="ellipse">
            <a:avLst/>
          </a:prstGeom>
          <a:solidFill>
            <a:schemeClr val="bg1"/>
          </a:solidFill>
          <a:ln w="28575" cmpd="sng">
            <a:solidFill>
              <a:schemeClr val="accent6">
                <a:lumMod val="75000"/>
              </a:schemeClr>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4" name="椭圆 3"/>
          <p:cNvSpPr/>
          <p:nvPr/>
        </p:nvSpPr>
        <p:spPr>
          <a:xfrm>
            <a:off x="692785" y="4050665"/>
            <a:ext cx="165100" cy="171450"/>
          </a:xfrm>
          <a:prstGeom prst="ellipse">
            <a:avLst/>
          </a:prstGeom>
          <a:solidFill>
            <a:schemeClr val="bg1"/>
          </a:solidFill>
          <a:ln w="28575" cmpd="sng">
            <a:solidFill>
              <a:schemeClr val="accent6">
                <a:lumMod val="75000"/>
              </a:schemeClr>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nvGrpSpPr>
          <p:cNvPr id="5" name="组合 4"/>
          <p:cNvGrpSpPr/>
          <p:nvPr/>
        </p:nvGrpSpPr>
        <p:grpSpPr>
          <a:xfrm>
            <a:off x="476250" y="2806065"/>
            <a:ext cx="251460" cy="245110"/>
            <a:chOff x="2611" y="2934"/>
            <a:chExt cx="798" cy="778"/>
          </a:xfrm>
        </p:grpSpPr>
        <p:sp>
          <p:nvSpPr>
            <p:cNvPr id="6" name="任意多边形 5"/>
            <p:cNvSpPr/>
            <p:nvPr/>
          </p:nvSpPr>
          <p:spPr>
            <a:xfrm>
              <a:off x="2722" y="3061"/>
              <a:ext cx="557" cy="525"/>
            </a:xfrm>
            <a:custGeom>
              <a:avLst/>
              <a:gdLst>
                <a:gd name="connisteX0" fmla="*/ 0 w 353695"/>
                <a:gd name="connsiteY0" fmla="*/ 0 h 333375"/>
                <a:gd name="connisteX1" fmla="*/ 4445 w 353695"/>
                <a:gd name="connsiteY1" fmla="*/ 333375 h 333375"/>
                <a:gd name="connisteX2" fmla="*/ 353695 w 353695"/>
                <a:gd name="connsiteY2" fmla="*/ 333375 h 333375"/>
                <a:gd name="connisteX3" fmla="*/ 139065 w 353695"/>
                <a:gd name="connsiteY3" fmla="*/ 238125 h 333375"/>
                <a:gd name="connisteX4" fmla="*/ 0 w 353695"/>
                <a:gd name="connsiteY4" fmla="*/ 0 h 333375"/>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353695" h="333375">
                  <a:moveTo>
                    <a:pt x="0" y="0"/>
                  </a:moveTo>
                  <a:lnTo>
                    <a:pt x="4445" y="333375"/>
                  </a:lnTo>
                  <a:lnTo>
                    <a:pt x="353695" y="333375"/>
                  </a:lnTo>
                  <a:lnTo>
                    <a:pt x="139065" y="238125"/>
                  </a:lnTo>
                  <a:lnTo>
                    <a:pt x="0" y="0"/>
                  </a:lnTo>
                  <a:close/>
                </a:path>
              </a:pathLst>
            </a:custGeom>
            <a:gradFill>
              <a:gsLst>
                <a:gs pos="25000">
                  <a:schemeClr val="accent1">
                    <a:lumMod val="5000"/>
                    <a:lumOff val="95000"/>
                  </a:schemeClr>
                </a:gs>
                <a:gs pos="56000">
                  <a:schemeClr val="bg1">
                    <a:lumMod val="85000"/>
                  </a:schemeClr>
                </a:gs>
                <a:gs pos="72000">
                  <a:schemeClr val="bg1">
                    <a:lumMod val="75000"/>
                  </a:schemeClr>
                </a:gs>
                <a:gs pos="100000">
                  <a:schemeClr val="bg1">
                    <a:lumMod val="50000"/>
                  </a:schemeClr>
                </a:gs>
              </a:gsLst>
              <a:lin ang="63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1" name="图文框 10"/>
            <p:cNvSpPr/>
            <p:nvPr/>
          </p:nvSpPr>
          <p:spPr>
            <a:xfrm>
              <a:off x="2611" y="2934"/>
              <a:ext cx="798" cy="779"/>
            </a:xfrm>
            <a:prstGeom prst="frame">
              <a:avLst/>
            </a:prstGeom>
            <a:solidFill>
              <a:schemeClr val="accent1">
                <a:lumMod val="75000"/>
              </a:schemeClr>
            </a:solidFill>
            <a:ln w="444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grpSp>
      <p:pic>
        <p:nvPicPr>
          <p:cNvPr id="8193" name="Picture 1" descr="F:\2022\顺方管业\固定资产\鸟瞰图\9鸟瞰图.jpg"/>
          <p:cNvPicPr>
            <a:picLocks noChangeAspect="1" noChangeArrowheads="1"/>
          </p:cNvPicPr>
          <p:nvPr/>
        </p:nvPicPr>
        <p:blipFill>
          <a:blip r:embed="rId4" cstate="print"/>
          <a:srcRect l="1751" t="14620" r="1398" b="5314"/>
          <a:stretch>
            <a:fillRect/>
          </a:stretch>
        </p:blipFill>
        <p:spPr bwMode="auto">
          <a:xfrm>
            <a:off x="4479290" y="2252980"/>
            <a:ext cx="6907530" cy="4039870"/>
          </a:xfrm>
          <a:prstGeom prst="rect">
            <a:avLst/>
          </a:prstGeom>
          <a:noFill/>
        </p:spPr>
      </p:pic>
      <p:sp>
        <p:nvSpPr>
          <p:cNvPr id="13" name="椭圆 12"/>
          <p:cNvSpPr/>
          <p:nvPr/>
        </p:nvSpPr>
        <p:spPr>
          <a:xfrm>
            <a:off x="685800" y="3745230"/>
            <a:ext cx="165100" cy="171450"/>
          </a:xfrm>
          <a:prstGeom prst="ellipse">
            <a:avLst/>
          </a:prstGeom>
          <a:solidFill>
            <a:schemeClr val="bg1"/>
          </a:solidFill>
          <a:ln w="28575" cmpd="sng">
            <a:solidFill>
              <a:schemeClr val="accent6">
                <a:lumMod val="75000"/>
              </a:schemeClr>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4" name="文本框 13"/>
          <p:cNvSpPr txBox="1"/>
          <p:nvPr/>
        </p:nvSpPr>
        <p:spPr>
          <a:xfrm>
            <a:off x="346710" y="5474335"/>
            <a:ext cx="3571240" cy="1113800"/>
          </a:xfrm>
          <a:prstGeom prst="roundRect">
            <a:avLst/>
          </a:prstGeom>
          <a:solidFill>
            <a:srgbClr val="C00000"/>
          </a:solidFill>
        </p:spPr>
        <p:txBody>
          <a:bodyPr wrap="square" rtlCol="0" anchor="t">
            <a:spAutoFit/>
          </a:bodyPr>
          <a:lstStyle/>
          <a:p>
            <a:pPr indent="0" algn="ctr" fontAlgn="auto">
              <a:lnSpc>
                <a:spcPct val="100000"/>
              </a:lnSpc>
              <a:spcBef>
                <a:spcPts val="600"/>
              </a:spcBef>
            </a:pPr>
            <a:r>
              <a:rPr lang="zh-CN" altLang="en-US" sz="2000" dirty="0">
                <a:solidFill>
                  <a:schemeClr val="bg1"/>
                </a:solidFill>
                <a:latin typeface="黑体" panose="02010609060101010101" charset="-122"/>
                <a:ea typeface="黑体" panose="02010609060101010101" charset="-122"/>
                <a:cs typeface="黑体" panose="02010609060101010101" charset="-122"/>
                <a:sym typeface="+mn-ea"/>
              </a:rPr>
              <a:t>赢得了客户的满意，成为同行业中增长最快公司之一，独具优势</a:t>
            </a:r>
          </a:p>
        </p:txBody>
      </p:sp>
    </p:spTree>
    <p:custDataLst>
      <p:tags r:id="rId1"/>
    </p:custData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1234859" y="137914"/>
            <a:ext cx="1224280" cy="368935"/>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anose="020B0604020202020204" pitchFamily="34" charset="0"/>
              <a:buNone/>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algn="ctr"/>
            <a:r>
              <a:rPr lang="zh-CN" altLang="en-US" sz="2400" dirty="0">
                <a:solidFill>
                  <a:schemeClr val="tx1"/>
                </a:solidFill>
                <a:latin typeface="黑体" panose="02010609060101010101" charset="-122"/>
                <a:ea typeface="黑体" panose="02010609060101010101" charset="-122"/>
                <a:cs typeface="Arial" panose="020B0604020202020204" pitchFamily="34" charset="0"/>
              </a:rPr>
              <a:t>核心成果</a:t>
            </a:r>
          </a:p>
        </p:txBody>
      </p:sp>
      <p:grpSp>
        <p:nvGrpSpPr>
          <p:cNvPr id="7" name="组合 6"/>
          <p:cNvGrpSpPr/>
          <p:nvPr/>
        </p:nvGrpSpPr>
        <p:grpSpPr>
          <a:xfrm>
            <a:off x="173355" y="164465"/>
            <a:ext cx="774065" cy="331470"/>
            <a:chOff x="0" y="341"/>
            <a:chExt cx="1219" cy="522"/>
          </a:xfrm>
        </p:grpSpPr>
        <p:sp>
          <p:nvSpPr>
            <p:cNvPr id="17" name="矩形 16"/>
            <p:cNvSpPr/>
            <p:nvPr/>
          </p:nvSpPr>
          <p:spPr>
            <a:xfrm>
              <a:off x="477" y="341"/>
              <a:ext cx="742" cy="1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8" name="矩形 7"/>
            <p:cNvSpPr/>
            <p:nvPr/>
          </p:nvSpPr>
          <p:spPr>
            <a:xfrm>
              <a:off x="273" y="513"/>
              <a:ext cx="742" cy="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6" name="矩形 15"/>
            <p:cNvSpPr/>
            <p:nvPr/>
          </p:nvSpPr>
          <p:spPr>
            <a:xfrm>
              <a:off x="0" y="685"/>
              <a:ext cx="742" cy="178"/>
            </a:xfrm>
            <a:prstGeom prst="rect">
              <a:avLst/>
            </a:prstGeom>
            <a:solidFill>
              <a:srgbClr val="04A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cxnSp>
        <p:nvCxnSpPr>
          <p:cNvPr id="21" name="直接连接符 20"/>
          <p:cNvCxnSpPr/>
          <p:nvPr/>
        </p:nvCxnSpPr>
        <p:spPr>
          <a:xfrm>
            <a:off x="2876550" y="318135"/>
            <a:ext cx="7645400" cy="8255"/>
          </a:xfrm>
          <a:prstGeom prst="line">
            <a:avLst/>
          </a:prstGeom>
          <a:ln w="101600">
            <a:solidFill>
              <a:srgbClr val="2F5595"/>
            </a:solidFill>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393065" y="672465"/>
            <a:ext cx="11646535" cy="398780"/>
          </a:xfrm>
          <a:prstGeom prst="rect">
            <a:avLst/>
          </a:prstGeom>
        </p:spPr>
        <p:txBody>
          <a:bodyPr wrap="square">
            <a:spAutoFit/>
          </a:bodyPr>
          <a:lstStyle/>
          <a:p>
            <a:pPr indent="457200" fontAlgn="auto">
              <a:lnSpc>
                <a:spcPct val="100000"/>
              </a:lnSpc>
              <a:spcBef>
                <a:spcPts val="600"/>
              </a:spcBef>
            </a:pPr>
            <a:r>
              <a:rPr sz="2000" dirty="0">
                <a:latin typeface="黑体" panose="02010609060101010101" charset="-122"/>
                <a:ea typeface="黑体" panose="02010609060101010101" charset="-122"/>
                <a:cs typeface="黑体" panose="02010609060101010101" charset="-122"/>
                <a:sym typeface="+mn-ea"/>
              </a:rPr>
              <a:t>公司</a:t>
            </a:r>
            <a:r>
              <a:rPr lang="zh-CN" sz="2000" dirty="0">
                <a:latin typeface="黑体" panose="02010609060101010101" charset="-122"/>
                <a:ea typeface="黑体" panose="02010609060101010101" charset="-122"/>
                <a:cs typeface="黑体" panose="02010609060101010101" charset="-122"/>
                <a:sym typeface="+mn-ea"/>
              </a:rPr>
              <a:t>核心技术已取得</a:t>
            </a:r>
            <a:r>
              <a:rPr lang="en-US" altLang="zh-CN" sz="2000" dirty="0">
                <a:latin typeface="黑体" panose="02010609060101010101" charset="-122"/>
                <a:ea typeface="黑体" panose="02010609060101010101" charset="-122"/>
                <a:cs typeface="黑体" panose="02010609060101010101" charset="-122"/>
                <a:sym typeface="+mn-ea"/>
              </a:rPr>
              <a:t>9</a:t>
            </a:r>
            <a:r>
              <a:rPr lang="zh-CN" altLang="en-US" sz="2000" dirty="0">
                <a:latin typeface="黑体" panose="02010609060101010101" charset="-122"/>
                <a:ea typeface="黑体" panose="02010609060101010101" charset="-122"/>
                <a:cs typeface="黑体" panose="02010609060101010101" charset="-122"/>
                <a:sym typeface="+mn-ea"/>
              </a:rPr>
              <a:t>项发明专利，</a:t>
            </a:r>
            <a:r>
              <a:rPr lang="en-US" altLang="zh-CN" sz="2000" dirty="0">
                <a:latin typeface="黑体" panose="02010609060101010101" charset="-122"/>
                <a:ea typeface="黑体" panose="02010609060101010101" charset="-122"/>
                <a:cs typeface="黑体" panose="02010609060101010101" charset="-122"/>
                <a:sym typeface="+mn-ea"/>
              </a:rPr>
              <a:t>20</a:t>
            </a:r>
            <a:r>
              <a:rPr lang="zh-CN" altLang="en-US" sz="2000" dirty="0">
                <a:latin typeface="黑体" panose="02010609060101010101" charset="-122"/>
                <a:ea typeface="黑体" panose="02010609060101010101" charset="-122"/>
                <a:cs typeface="黑体" panose="02010609060101010101" charset="-122"/>
                <a:sym typeface="+mn-ea"/>
              </a:rPr>
              <a:t>余项实用新型专利授权</a:t>
            </a:r>
          </a:p>
        </p:txBody>
      </p:sp>
      <p:grpSp>
        <p:nvGrpSpPr>
          <p:cNvPr id="107" name="组合 106"/>
          <p:cNvGrpSpPr/>
          <p:nvPr/>
        </p:nvGrpSpPr>
        <p:grpSpPr>
          <a:xfrm>
            <a:off x="566420" y="749300"/>
            <a:ext cx="251460" cy="245110"/>
            <a:chOff x="2611" y="2934"/>
            <a:chExt cx="798" cy="778"/>
          </a:xfrm>
        </p:grpSpPr>
        <p:sp>
          <p:nvSpPr>
            <p:cNvPr id="108" name="任意多边形 107"/>
            <p:cNvSpPr/>
            <p:nvPr/>
          </p:nvSpPr>
          <p:spPr>
            <a:xfrm>
              <a:off x="2722" y="3061"/>
              <a:ext cx="557" cy="525"/>
            </a:xfrm>
            <a:custGeom>
              <a:avLst/>
              <a:gdLst>
                <a:gd name="connisteX0" fmla="*/ 0 w 353695"/>
                <a:gd name="connsiteY0" fmla="*/ 0 h 333375"/>
                <a:gd name="connisteX1" fmla="*/ 4445 w 353695"/>
                <a:gd name="connsiteY1" fmla="*/ 333375 h 333375"/>
                <a:gd name="connisteX2" fmla="*/ 353695 w 353695"/>
                <a:gd name="connsiteY2" fmla="*/ 333375 h 333375"/>
                <a:gd name="connisteX3" fmla="*/ 139065 w 353695"/>
                <a:gd name="connsiteY3" fmla="*/ 238125 h 333375"/>
                <a:gd name="connisteX4" fmla="*/ 0 w 353695"/>
                <a:gd name="connsiteY4" fmla="*/ 0 h 333375"/>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353695" h="333375">
                  <a:moveTo>
                    <a:pt x="0" y="0"/>
                  </a:moveTo>
                  <a:lnTo>
                    <a:pt x="4445" y="333375"/>
                  </a:lnTo>
                  <a:lnTo>
                    <a:pt x="353695" y="333375"/>
                  </a:lnTo>
                  <a:lnTo>
                    <a:pt x="139065" y="238125"/>
                  </a:lnTo>
                  <a:lnTo>
                    <a:pt x="0" y="0"/>
                  </a:lnTo>
                  <a:close/>
                </a:path>
              </a:pathLst>
            </a:custGeom>
            <a:gradFill>
              <a:gsLst>
                <a:gs pos="25000">
                  <a:schemeClr val="accent1">
                    <a:lumMod val="5000"/>
                    <a:lumOff val="95000"/>
                  </a:schemeClr>
                </a:gs>
                <a:gs pos="56000">
                  <a:schemeClr val="bg1">
                    <a:lumMod val="85000"/>
                  </a:schemeClr>
                </a:gs>
                <a:gs pos="72000">
                  <a:schemeClr val="bg1">
                    <a:lumMod val="75000"/>
                  </a:schemeClr>
                </a:gs>
                <a:gs pos="100000">
                  <a:schemeClr val="bg1">
                    <a:lumMod val="50000"/>
                  </a:schemeClr>
                </a:gs>
              </a:gsLst>
              <a:lin ang="63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09" name="图文框 108"/>
            <p:cNvSpPr/>
            <p:nvPr/>
          </p:nvSpPr>
          <p:spPr>
            <a:xfrm>
              <a:off x="2611" y="2934"/>
              <a:ext cx="798" cy="779"/>
            </a:xfrm>
            <a:prstGeom prst="frame">
              <a:avLst/>
            </a:prstGeom>
            <a:solidFill>
              <a:schemeClr val="accent1">
                <a:lumMod val="75000"/>
              </a:schemeClr>
            </a:solidFill>
            <a:ln w="444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grpSp>
      <p:pic>
        <p:nvPicPr>
          <p:cNvPr id="128002" name="Picture 2" descr="H:\E\专利\专利证书\发明专利\高分子量聚乙烯钢骨架复合管.jpg"/>
          <p:cNvPicPr>
            <a:picLocks noChangeAspect="1" noChangeArrowheads="1"/>
          </p:cNvPicPr>
          <p:nvPr/>
        </p:nvPicPr>
        <p:blipFill>
          <a:blip r:embed="rId4" cstate="print"/>
          <a:srcRect t="2161" r="3327"/>
          <a:stretch>
            <a:fillRect/>
          </a:stretch>
        </p:blipFill>
        <p:spPr bwMode="auto">
          <a:xfrm>
            <a:off x="256510" y="1152168"/>
            <a:ext cx="3181829" cy="4553025"/>
          </a:xfrm>
          <a:prstGeom prst="rect">
            <a:avLst/>
          </a:prstGeom>
          <a:noFill/>
          <a:effectLst>
            <a:outerShdw blurRad="50800" dist="38100" dir="8100000" algn="tr" rotWithShape="0">
              <a:prstClr val="black">
                <a:alpha val="40000"/>
              </a:prstClr>
            </a:outerShdw>
          </a:effectLst>
        </p:spPr>
      </p:pic>
      <p:pic>
        <p:nvPicPr>
          <p:cNvPr id="128003" name="Picture 3" descr="H:\E\专利\专利证书\发明专利\塑钢加强筋专利.jpg"/>
          <p:cNvPicPr>
            <a:picLocks noChangeAspect="1" noChangeArrowheads="1"/>
          </p:cNvPicPr>
          <p:nvPr/>
        </p:nvPicPr>
        <p:blipFill>
          <a:blip r:embed="rId5" cstate="print"/>
          <a:srcRect t="1347" r="1890"/>
          <a:stretch>
            <a:fillRect/>
          </a:stretch>
        </p:blipFill>
        <p:spPr bwMode="auto">
          <a:xfrm>
            <a:off x="1428864" y="1789073"/>
            <a:ext cx="3214710" cy="4570406"/>
          </a:xfrm>
          <a:prstGeom prst="rect">
            <a:avLst/>
          </a:prstGeom>
          <a:noFill/>
          <a:effectLst>
            <a:outerShdw blurRad="50800" dist="38100" dir="8100000" algn="tr" rotWithShape="0">
              <a:prstClr val="black">
                <a:alpha val="40000"/>
              </a:prstClr>
            </a:outerShdw>
          </a:effectLst>
        </p:spPr>
      </p:pic>
      <p:pic>
        <p:nvPicPr>
          <p:cNvPr id="128004" name="Picture 4" descr="H:\E\专利\专利证书\发明专利\片材专利首页.jpg"/>
          <p:cNvPicPr>
            <a:picLocks noChangeAspect="1" noChangeArrowheads="1"/>
          </p:cNvPicPr>
          <p:nvPr/>
        </p:nvPicPr>
        <p:blipFill>
          <a:blip r:embed="rId6" cstate="print"/>
          <a:srcRect t="3421" r="3169"/>
          <a:stretch>
            <a:fillRect/>
          </a:stretch>
        </p:blipFill>
        <p:spPr bwMode="auto">
          <a:xfrm>
            <a:off x="2876426" y="2171978"/>
            <a:ext cx="3215992" cy="4541777"/>
          </a:xfrm>
          <a:prstGeom prst="rect">
            <a:avLst/>
          </a:prstGeom>
          <a:noFill/>
          <a:effectLst>
            <a:outerShdw blurRad="50800" dist="38100" dir="8100000" algn="tr" rotWithShape="0">
              <a:prstClr val="black">
                <a:alpha val="40000"/>
              </a:prstClr>
            </a:outerShdw>
          </a:effectLst>
        </p:spPr>
      </p:pic>
      <p:pic>
        <p:nvPicPr>
          <p:cNvPr id="476162" name="Picture 2" descr="E:\专利\专利证书\实用新型\聚乙烯接头管道.jpg"/>
          <p:cNvPicPr>
            <a:picLocks noChangeAspect="1" noChangeArrowheads="1"/>
          </p:cNvPicPr>
          <p:nvPr/>
        </p:nvPicPr>
        <p:blipFill>
          <a:blip r:embed="rId7" cstate="print"/>
          <a:srcRect l="2229" t="1576"/>
          <a:stretch>
            <a:fillRect/>
          </a:stretch>
        </p:blipFill>
        <p:spPr bwMode="auto">
          <a:xfrm>
            <a:off x="8915527" y="1152156"/>
            <a:ext cx="3191938" cy="4543205"/>
          </a:xfrm>
          <a:prstGeom prst="rect">
            <a:avLst/>
          </a:prstGeom>
          <a:noFill/>
          <a:effectLst>
            <a:outerShdw blurRad="50800" dist="38100" dir="2700000" algn="tl" rotWithShape="0">
              <a:prstClr val="black">
                <a:alpha val="40000"/>
              </a:prstClr>
            </a:outerShdw>
          </a:effectLst>
        </p:spPr>
      </p:pic>
      <p:pic>
        <p:nvPicPr>
          <p:cNvPr id="476163" name="Picture 3" descr="E:\专利\专利证书\实用新型\聚乙烯接头设备.jpg"/>
          <p:cNvPicPr>
            <a:picLocks noChangeAspect="1" noChangeArrowheads="1"/>
          </p:cNvPicPr>
          <p:nvPr/>
        </p:nvPicPr>
        <p:blipFill>
          <a:blip r:embed="rId8" cstate="print"/>
          <a:srcRect t="3143"/>
          <a:stretch>
            <a:fillRect/>
          </a:stretch>
        </p:blipFill>
        <p:spPr bwMode="auto">
          <a:xfrm>
            <a:off x="7883180" y="1788691"/>
            <a:ext cx="3259794" cy="4464836"/>
          </a:xfrm>
          <a:prstGeom prst="rect">
            <a:avLst/>
          </a:prstGeom>
          <a:noFill/>
          <a:effectLst>
            <a:outerShdw blurRad="50800" dist="38100" dir="2700000" algn="tl" rotWithShape="0">
              <a:prstClr val="black">
                <a:alpha val="40000"/>
              </a:prstClr>
            </a:outerShdw>
          </a:effectLst>
        </p:spPr>
      </p:pic>
      <p:pic>
        <p:nvPicPr>
          <p:cNvPr id="42" name="Picture 1" descr="E:\专利\专利证书\实用新型\钢丝脉络管.jpg"/>
          <p:cNvPicPr>
            <a:picLocks noChangeAspect="1" noChangeArrowheads="1"/>
          </p:cNvPicPr>
          <p:nvPr/>
        </p:nvPicPr>
        <p:blipFill>
          <a:blip r:embed="rId9" cstate="print"/>
          <a:srcRect l="2244" t="3175" r="3496"/>
          <a:stretch>
            <a:fillRect/>
          </a:stretch>
        </p:blipFill>
        <p:spPr bwMode="auto">
          <a:xfrm>
            <a:off x="6410250" y="2177693"/>
            <a:ext cx="3123495" cy="4536504"/>
          </a:xfrm>
          <a:prstGeom prst="rect">
            <a:avLst/>
          </a:prstGeom>
          <a:noFill/>
        </p:spPr>
      </p:pic>
    </p:spTree>
    <p:custDataLst>
      <p:tags r:id="rId1"/>
    </p:custData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1234859" y="137914"/>
            <a:ext cx="1224280" cy="368935"/>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anose="020B0604020202020204" pitchFamily="34" charset="0"/>
              <a:buNone/>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algn="ctr"/>
            <a:r>
              <a:rPr lang="zh-CN" altLang="en-US" sz="2400" dirty="0">
                <a:solidFill>
                  <a:schemeClr val="tx1"/>
                </a:solidFill>
                <a:latin typeface="黑体" panose="02010609060101010101" charset="-122"/>
                <a:ea typeface="黑体" panose="02010609060101010101" charset="-122"/>
                <a:cs typeface="Arial" panose="020B0604020202020204" pitchFamily="34" charset="0"/>
              </a:rPr>
              <a:t>合作单位</a:t>
            </a:r>
          </a:p>
        </p:txBody>
      </p:sp>
      <p:grpSp>
        <p:nvGrpSpPr>
          <p:cNvPr id="7" name="组合 6"/>
          <p:cNvGrpSpPr/>
          <p:nvPr/>
        </p:nvGrpSpPr>
        <p:grpSpPr>
          <a:xfrm>
            <a:off x="173355" y="164465"/>
            <a:ext cx="774065" cy="331470"/>
            <a:chOff x="0" y="341"/>
            <a:chExt cx="1219" cy="522"/>
          </a:xfrm>
        </p:grpSpPr>
        <p:sp>
          <p:nvSpPr>
            <p:cNvPr id="17" name="矩形 16"/>
            <p:cNvSpPr/>
            <p:nvPr/>
          </p:nvSpPr>
          <p:spPr>
            <a:xfrm>
              <a:off x="477" y="341"/>
              <a:ext cx="742" cy="1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8" name="矩形 7"/>
            <p:cNvSpPr/>
            <p:nvPr/>
          </p:nvSpPr>
          <p:spPr>
            <a:xfrm>
              <a:off x="273" y="513"/>
              <a:ext cx="742" cy="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6" name="矩形 15"/>
            <p:cNvSpPr/>
            <p:nvPr/>
          </p:nvSpPr>
          <p:spPr>
            <a:xfrm>
              <a:off x="0" y="685"/>
              <a:ext cx="742" cy="178"/>
            </a:xfrm>
            <a:prstGeom prst="rect">
              <a:avLst/>
            </a:prstGeom>
            <a:solidFill>
              <a:srgbClr val="04A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cxnSp>
        <p:nvCxnSpPr>
          <p:cNvPr id="21" name="直接连接符 20"/>
          <p:cNvCxnSpPr/>
          <p:nvPr/>
        </p:nvCxnSpPr>
        <p:spPr>
          <a:xfrm>
            <a:off x="2876550" y="318135"/>
            <a:ext cx="7645400" cy="8255"/>
          </a:xfrm>
          <a:prstGeom prst="line">
            <a:avLst/>
          </a:prstGeom>
          <a:ln w="101600">
            <a:solidFill>
              <a:srgbClr val="2F5595"/>
            </a:solidFill>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393065" y="672465"/>
            <a:ext cx="11646535" cy="398780"/>
          </a:xfrm>
          <a:prstGeom prst="rect">
            <a:avLst/>
          </a:prstGeom>
        </p:spPr>
        <p:txBody>
          <a:bodyPr wrap="square">
            <a:spAutoFit/>
          </a:bodyPr>
          <a:lstStyle/>
          <a:p>
            <a:pPr indent="457200" fontAlgn="auto">
              <a:lnSpc>
                <a:spcPct val="100000"/>
              </a:lnSpc>
              <a:spcBef>
                <a:spcPts val="600"/>
              </a:spcBef>
            </a:pPr>
            <a:r>
              <a:rPr lang="zh-CN" sz="2000" dirty="0">
                <a:latin typeface="黑体" panose="02010609060101010101" charset="-122"/>
                <a:ea typeface="黑体" panose="02010609060101010101" charset="-122"/>
                <a:cs typeface="黑体" panose="02010609060101010101" charset="-122"/>
                <a:sym typeface="+mn-ea"/>
              </a:rPr>
              <a:t>合作单位超过</a:t>
            </a:r>
            <a:r>
              <a:rPr lang="en-US" altLang="zh-CN" sz="2000" dirty="0">
                <a:latin typeface="黑体" panose="02010609060101010101" charset="-122"/>
                <a:ea typeface="黑体" panose="02010609060101010101" charset="-122"/>
                <a:cs typeface="黑体" panose="02010609060101010101" charset="-122"/>
                <a:sym typeface="+mn-ea"/>
              </a:rPr>
              <a:t>32</a:t>
            </a:r>
            <a:r>
              <a:rPr lang="zh-CN" altLang="en-US" sz="2000" dirty="0">
                <a:latin typeface="黑体" panose="02010609060101010101" charset="-122"/>
                <a:ea typeface="黑体" panose="02010609060101010101" charset="-122"/>
                <a:cs typeface="黑体" panose="02010609060101010101" charset="-122"/>
                <a:sym typeface="+mn-ea"/>
              </a:rPr>
              <a:t>家</a:t>
            </a:r>
            <a:endParaRPr kumimoji="0" lang="zh-CN" altLang="en-US" sz="2000" b="0" i="0" u="none" strike="noStrike" kern="1200" cap="none" spc="0" normalizeH="0" baseline="0" noProof="0" dirty="0">
              <a:ln>
                <a:noFill/>
              </a:ln>
              <a:solidFill>
                <a:prstClr val="black"/>
              </a:solidFill>
              <a:effectLst/>
              <a:uLnTx/>
              <a:uFillTx/>
              <a:latin typeface="黑体" panose="02010609060101010101" charset="-122"/>
              <a:ea typeface="黑体" panose="02010609060101010101" charset="-122"/>
              <a:cs typeface="黑体" panose="02010609060101010101" charset="-122"/>
              <a:sym typeface="+mn-ea"/>
            </a:endParaRPr>
          </a:p>
        </p:txBody>
      </p:sp>
      <p:grpSp>
        <p:nvGrpSpPr>
          <p:cNvPr id="107" name="组合 106"/>
          <p:cNvGrpSpPr/>
          <p:nvPr/>
        </p:nvGrpSpPr>
        <p:grpSpPr>
          <a:xfrm>
            <a:off x="566420" y="749300"/>
            <a:ext cx="251460" cy="245110"/>
            <a:chOff x="2611" y="2934"/>
            <a:chExt cx="798" cy="778"/>
          </a:xfrm>
        </p:grpSpPr>
        <p:sp>
          <p:nvSpPr>
            <p:cNvPr id="108" name="任意多边形 107"/>
            <p:cNvSpPr/>
            <p:nvPr/>
          </p:nvSpPr>
          <p:spPr>
            <a:xfrm>
              <a:off x="2722" y="3061"/>
              <a:ext cx="557" cy="525"/>
            </a:xfrm>
            <a:custGeom>
              <a:avLst/>
              <a:gdLst>
                <a:gd name="connisteX0" fmla="*/ 0 w 353695"/>
                <a:gd name="connsiteY0" fmla="*/ 0 h 333375"/>
                <a:gd name="connisteX1" fmla="*/ 4445 w 353695"/>
                <a:gd name="connsiteY1" fmla="*/ 333375 h 333375"/>
                <a:gd name="connisteX2" fmla="*/ 353695 w 353695"/>
                <a:gd name="connsiteY2" fmla="*/ 333375 h 333375"/>
                <a:gd name="connisteX3" fmla="*/ 139065 w 353695"/>
                <a:gd name="connsiteY3" fmla="*/ 238125 h 333375"/>
                <a:gd name="connisteX4" fmla="*/ 0 w 353695"/>
                <a:gd name="connsiteY4" fmla="*/ 0 h 333375"/>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353695" h="333375">
                  <a:moveTo>
                    <a:pt x="0" y="0"/>
                  </a:moveTo>
                  <a:lnTo>
                    <a:pt x="4445" y="333375"/>
                  </a:lnTo>
                  <a:lnTo>
                    <a:pt x="353695" y="333375"/>
                  </a:lnTo>
                  <a:lnTo>
                    <a:pt x="139065" y="238125"/>
                  </a:lnTo>
                  <a:lnTo>
                    <a:pt x="0" y="0"/>
                  </a:lnTo>
                  <a:close/>
                </a:path>
              </a:pathLst>
            </a:custGeom>
            <a:gradFill>
              <a:gsLst>
                <a:gs pos="25000">
                  <a:schemeClr val="accent1">
                    <a:lumMod val="5000"/>
                    <a:lumOff val="95000"/>
                  </a:schemeClr>
                </a:gs>
                <a:gs pos="56000">
                  <a:schemeClr val="bg1">
                    <a:lumMod val="85000"/>
                  </a:schemeClr>
                </a:gs>
                <a:gs pos="72000">
                  <a:schemeClr val="bg1">
                    <a:lumMod val="75000"/>
                  </a:schemeClr>
                </a:gs>
                <a:gs pos="100000">
                  <a:schemeClr val="bg1">
                    <a:lumMod val="50000"/>
                  </a:schemeClr>
                </a:gs>
              </a:gsLst>
              <a:lin ang="63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09" name="图文框 108"/>
            <p:cNvSpPr/>
            <p:nvPr/>
          </p:nvSpPr>
          <p:spPr>
            <a:xfrm>
              <a:off x="2611" y="2934"/>
              <a:ext cx="798" cy="779"/>
            </a:xfrm>
            <a:prstGeom prst="frame">
              <a:avLst/>
            </a:prstGeom>
            <a:solidFill>
              <a:schemeClr val="accent1">
                <a:lumMod val="75000"/>
              </a:schemeClr>
            </a:solidFill>
            <a:ln w="444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grpSp>
      <p:pic>
        <p:nvPicPr>
          <p:cNvPr id="2" name="图片 1"/>
          <p:cNvPicPr>
            <a:picLocks noChangeAspect="1"/>
          </p:cNvPicPr>
          <p:nvPr/>
        </p:nvPicPr>
        <p:blipFill>
          <a:blip r:embed="rId4"/>
          <a:stretch>
            <a:fillRect/>
          </a:stretch>
        </p:blipFill>
        <p:spPr>
          <a:xfrm>
            <a:off x="173355" y="1356995"/>
            <a:ext cx="1405890" cy="1029335"/>
          </a:xfrm>
          <a:prstGeom prst="rect">
            <a:avLst/>
          </a:prstGeom>
        </p:spPr>
      </p:pic>
      <p:pic>
        <p:nvPicPr>
          <p:cNvPr id="3" name="图片 2"/>
          <p:cNvPicPr>
            <a:picLocks noChangeAspect="1"/>
          </p:cNvPicPr>
          <p:nvPr/>
        </p:nvPicPr>
        <p:blipFill>
          <a:blip r:embed="rId5"/>
          <a:stretch>
            <a:fillRect/>
          </a:stretch>
        </p:blipFill>
        <p:spPr>
          <a:xfrm>
            <a:off x="1779905" y="1391920"/>
            <a:ext cx="1376680" cy="1004570"/>
          </a:xfrm>
          <a:prstGeom prst="rect">
            <a:avLst/>
          </a:prstGeom>
        </p:spPr>
      </p:pic>
      <p:pic>
        <p:nvPicPr>
          <p:cNvPr id="4" name="图片 3"/>
          <p:cNvPicPr>
            <a:picLocks noChangeAspect="1"/>
          </p:cNvPicPr>
          <p:nvPr/>
        </p:nvPicPr>
        <p:blipFill>
          <a:blip r:embed="rId6"/>
          <a:stretch>
            <a:fillRect/>
          </a:stretch>
        </p:blipFill>
        <p:spPr>
          <a:xfrm>
            <a:off x="3357245" y="2303780"/>
            <a:ext cx="1209040" cy="988060"/>
          </a:xfrm>
          <a:prstGeom prst="rect">
            <a:avLst/>
          </a:prstGeom>
        </p:spPr>
      </p:pic>
      <p:pic>
        <p:nvPicPr>
          <p:cNvPr id="5" name="图片 4"/>
          <p:cNvPicPr>
            <a:picLocks noChangeAspect="1"/>
          </p:cNvPicPr>
          <p:nvPr/>
        </p:nvPicPr>
        <p:blipFill>
          <a:blip r:embed="rId7"/>
          <a:stretch>
            <a:fillRect/>
          </a:stretch>
        </p:blipFill>
        <p:spPr>
          <a:xfrm>
            <a:off x="4910455" y="2317115"/>
            <a:ext cx="1194435" cy="972185"/>
          </a:xfrm>
          <a:prstGeom prst="rect">
            <a:avLst/>
          </a:prstGeom>
        </p:spPr>
      </p:pic>
      <p:pic>
        <p:nvPicPr>
          <p:cNvPr id="6" name="图片 5"/>
          <p:cNvPicPr>
            <a:picLocks noChangeAspect="1"/>
          </p:cNvPicPr>
          <p:nvPr/>
        </p:nvPicPr>
        <p:blipFill>
          <a:blip r:embed="rId8"/>
          <a:stretch>
            <a:fillRect/>
          </a:stretch>
        </p:blipFill>
        <p:spPr>
          <a:xfrm>
            <a:off x="6449060" y="2323453"/>
            <a:ext cx="1185545" cy="966470"/>
          </a:xfrm>
          <a:prstGeom prst="rect">
            <a:avLst/>
          </a:prstGeom>
        </p:spPr>
      </p:pic>
      <p:pic>
        <p:nvPicPr>
          <p:cNvPr id="11" name="图片 10"/>
          <p:cNvPicPr>
            <a:picLocks noChangeAspect="1"/>
          </p:cNvPicPr>
          <p:nvPr/>
        </p:nvPicPr>
        <p:blipFill>
          <a:blip r:embed="rId9"/>
          <a:stretch>
            <a:fillRect/>
          </a:stretch>
        </p:blipFill>
        <p:spPr>
          <a:xfrm>
            <a:off x="3479800" y="954405"/>
            <a:ext cx="4176395" cy="1017270"/>
          </a:xfrm>
          <a:prstGeom prst="rect">
            <a:avLst/>
          </a:prstGeom>
        </p:spPr>
      </p:pic>
      <p:pic>
        <p:nvPicPr>
          <p:cNvPr id="12" name="图片 11"/>
          <p:cNvPicPr>
            <a:picLocks noChangeAspect="1"/>
          </p:cNvPicPr>
          <p:nvPr/>
        </p:nvPicPr>
        <p:blipFill>
          <a:blip r:embed="rId10"/>
          <a:stretch>
            <a:fillRect/>
          </a:stretch>
        </p:blipFill>
        <p:spPr>
          <a:xfrm>
            <a:off x="7858760" y="983615"/>
            <a:ext cx="4208780" cy="977265"/>
          </a:xfrm>
          <a:prstGeom prst="rect">
            <a:avLst/>
          </a:prstGeom>
        </p:spPr>
      </p:pic>
      <p:pic>
        <p:nvPicPr>
          <p:cNvPr id="13" name="图片 12"/>
          <p:cNvPicPr>
            <a:picLocks noChangeAspect="1"/>
          </p:cNvPicPr>
          <p:nvPr/>
        </p:nvPicPr>
        <p:blipFill>
          <a:blip r:embed="rId11"/>
          <a:stretch>
            <a:fillRect/>
          </a:stretch>
        </p:blipFill>
        <p:spPr>
          <a:xfrm>
            <a:off x="181610" y="2788920"/>
            <a:ext cx="3026410" cy="716280"/>
          </a:xfrm>
          <a:prstGeom prst="rect">
            <a:avLst/>
          </a:prstGeom>
        </p:spPr>
      </p:pic>
      <p:pic>
        <p:nvPicPr>
          <p:cNvPr id="14" name="图片 13"/>
          <p:cNvPicPr>
            <a:picLocks noChangeAspect="1"/>
          </p:cNvPicPr>
          <p:nvPr/>
        </p:nvPicPr>
        <p:blipFill>
          <a:blip r:embed="rId12"/>
          <a:stretch>
            <a:fillRect/>
          </a:stretch>
        </p:blipFill>
        <p:spPr>
          <a:xfrm>
            <a:off x="159385" y="3726815"/>
            <a:ext cx="3048635" cy="768350"/>
          </a:xfrm>
          <a:prstGeom prst="rect">
            <a:avLst/>
          </a:prstGeom>
        </p:spPr>
      </p:pic>
      <p:pic>
        <p:nvPicPr>
          <p:cNvPr id="15" name="图片 14"/>
          <p:cNvPicPr>
            <a:picLocks noChangeAspect="1"/>
          </p:cNvPicPr>
          <p:nvPr/>
        </p:nvPicPr>
        <p:blipFill>
          <a:blip r:embed="rId13"/>
          <a:stretch>
            <a:fillRect/>
          </a:stretch>
        </p:blipFill>
        <p:spPr>
          <a:xfrm>
            <a:off x="180975" y="4716780"/>
            <a:ext cx="3035935" cy="716280"/>
          </a:xfrm>
          <a:prstGeom prst="rect">
            <a:avLst/>
          </a:prstGeom>
        </p:spPr>
      </p:pic>
      <p:pic>
        <p:nvPicPr>
          <p:cNvPr id="18" name="图片 17"/>
          <p:cNvPicPr>
            <a:picLocks noChangeAspect="1"/>
          </p:cNvPicPr>
          <p:nvPr/>
        </p:nvPicPr>
        <p:blipFill>
          <a:blip r:embed="rId14"/>
          <a:stretch>
            <a:fillRect/>
          </a:stretch>
        </p:blipFill>
        <p:spPr>
          <a:xfrm>
            <a:off x="13335" y="5721350"/>
            <a:ext cx="3143250" cy="800100"/>
          </a:xfrm>
          <a:prstGeom prst="rect">
            <a:avLst/>
          </a:prstGeom>
        </p:spPr>
      </p:pic>
      <p:pic>
        <p:nvPicPr>
          <p:cNvPr id="19" name="图片 18"/>
          <p:cNvPicPr>
            <a:picLocks noChangeAspect="1"/>
          </p:cNvPicPr>
          <p:nvPr/>
        </p:nvPicPr>
        <p:blipFill>
          <a:blip r:embed="rId15"/>
          <a:stretch>
            <a:fillRect/>
          </a:stretch>
        </p:blipFill>
        <p:spPr>
          <a:xfrm>
            <a:off x="7858760" y="2302510"/>
            <a:ext cx="1298575" cy="953135"/>
          </a:xfrm>
          <a:prstGeom prst="rect">
            <a:avLst/>
          </a:prstGeom>
        </p:spPr>
      </p:pic>
      <p:pic>
        <p:nvPicPr>
          <p:cNvPr id="20" name="图片 19"/>
          <p:cNvPicPr>
            <a:picLocks noChangeAspect="1"/>
          </p:cNvPicPr>
          <p:nvPr/>
        </p:nvPicPr>
        <p:blipFill>
          <a:blip r:embed="rId16"/>
          <a:stretch>
            <a:fillRect/>
          </a:stretch>
        </p:blipFill>
        <p:spPr>
          <a:xfrm>
            <a:off x="9381490" y="2307590"/>
            <a:ext cx="1219200" cy="935355"/>
          </a:xfrm>
          <a:prstGeom prst="rect">
            <a:avLst/>
          </a:prstGeom>
        </p:spPr>
      </p:pic>
      <p:pic>
        <p:nvPicPr>
          <p:cNvPr id="22" name="图片 21"/>
          <p:cNvPicPr>
            <a:picLocks noChangeAspect="1"/>
          </p:cNvPicPr>
          <p:nvPr/>
        </p:nvPicPr>
        <p:blipFill>
          <a:blip r:embed="rId17"/>
          <a:stretch>
            <a:fillRect/>
          </a:stretch>
        </p:blipFill>
        <p:spPr>
          <a:xfrm>
            <a:off x="3357245" y="3406140"/>
            <a:ext cx="1247140" cy="982345"/>
          </a:xfrm>
          <a:prstGeom prst="rect">
            <a:avLst/>
          </a:prstGeom>
        </p:spPr>
      </p:pic>
      <p:pic>
        <p:nvPicPr>
          <p:cNvPr id="23" name="图片 22"/>
          <p:cNvPicPr>
            <a:picLocks noChangeAspect="1"/>
          </p:cNvPicPr>
          <p:nvPr/>
        </p:nvPicPr>
        <p:blipFill>
          <a:blip r:embed="rId18"/>
          <a:stretch>
            <a:fillRect/>
          </a:stretch>
        </p:blipFill>
        <p:spPr>
          <a:xfrm>
            <a:off x="4900930" y="3406140"/>
            <a:ext cx="1203960" cy="982345"/>
          </a:xfrm>
          <a:prstGeom prst="rect">
            <a:avLst/>
          </a:prstGeom>
        </p:spPr>
      </p:pic>
      <p:pic>
        <p:nvPicPr>
          <p:cNvPr id="24" name="图片 23"/>
          <p:cNvPicPr>
            <a:picLocks noChangeAspect="1"/>
          </p:cNvPicPr>
          <p:nvPr/>
        </p:nvPicPr>
        <p:blipFill>
          <a:blip r:embed="rId19"/>
          <a:stretch>
            <a:fillRect/>
          </a:stretch>
        </p:blipFill>
        <p:spPr>
          <a:xfrm>
            <a:off x="6451600" y="3406140"/>
            <a:ext cx="1183005" cy="988695"/>
          </a:xfrm>
          <a:prstGeom prst="rect">
            <a:avLst/>
          </a:prstGeom>
        </p:spPr>
      </p:pic>
      <p:pic>
        <p:nvPicPr>
          <p:cNvPr id="25" name="图片 24"/>
          <p:cNvPicPr>
            <a:picLocks noChangeAspect="1"/>
          </p:cNvPicPr>
          <p:nvPr/>
        </p:nvPicPr>
        <p:blipFill>
          <a:blip r:embed="rId20"/>
          <a:stretch>
            <a:fillRect/>
          </a:stretch>
        </p:blipFill>
        <p:spPr>
          <a:xfrm>
            <a:off x="7905750" y="3390265"/>
            <a:ext cx="1204595" cy="1014095"/>
          </a:xfrm>
          <a:prstGeom prst="rect">
            <a:avLst/>
          </a:prstGeom>
        </p:spPr>
      </p:pic>
      <p:pic>
        <p:nvPicPr>
          <p:cNvPr id="26" name="图片 25"/>
          <p:cNvPicPr>
            <a:picLocks noChangeAspect="1"/>
          </p:cNvPicPr>
          <p:nvPr/>
        </p:nvPicPr>
        <p:blipFill>
          <a:blip r:embed="rId21"/>
          <a:stretch>
            <a:fillRect/>
          </a:stretch>
        </p:blipFill>
        <p:spPr>
          <a:xfrm>
            <a:off x="9381490" y="3390265"/>
            <a:ext cx="1211580" cy="1031240"/>
          </a:xfrm>
          <a:prstGeom prst="rect">
            <a:avLst/>
          </a:prstGeom>
        </p:spPr>
      </p:pic>
      <p:pic>
        <p:nvPicPr>
          <p:cNvPr id="27" name="图片 26"/>
          <p:cNvPicPr>
            <a:picLocks noChangeAspect="1"/>
          </p:cNvPicPr>
          <p:nvPr/>
        </p:nvPicPr>
        <p:blipFill>
          <a:blip r:embed="rId22"/>
          <a:stretch>
            <a:fillRect/>
          </a:stretch>
        </p:blipFill>
        <p:spPr>
          <a:xfrm>
            <a:off x="3357245" y="4502785"/>
            <a:ext cx="1209040" cy="1045845"/>
          </a:xfrm>
          <a:prstGeom prst="rect">
            <a:avLst/>
          </a:prstGeom>
        </p:spPr>
      </p:pic>
      <p:pic>
        <p:nvPicPr>
          <p:cNvPr id="28" name="图片 27"/>
          <p:cNvPicPr>
            <a:picLocks noChangeAspect="1"/>
          </p:cNvPicPr>
          <p:nvPr/>
        </p:nvPicPr>
        <p:blipFill>
          <a:blip r:embed="rId23"/>
          <a:stretch>
            <a:fillRect/>
          </a:stretch>
        </p:blipFill>
        <p:spPr>
          <a:xfrm>
            <a:off x="4910455" y="4528185"/>
            <a:ext cx="1193800" cy="1056640"/>
          </a:xfrm>
          <a:prstGeom prst="rect">
            <a:avLst/>
          </a:prstGeom>
        </p:spPr>
      </p:pic>
      <p:pic>
        <p:nvPicPr>
          <p:cNvPr id="29" name="图片 28"/>
          <p:cNvPicPr>
            <a:picLocks noChangeAspect="1"/>
          </p:cNvPicPr>
          <p:nvPr/>
        </p:nvPicPr>
        <p:blipFill>
          <a:blip r:embed="rId24"/>
          <a:stretch>
            <a:fillRect/>
          </a:stretch>
        </p:blipFill>
        <p:spPr>
          <a:xfrm>
            <a:off x="6509385" y="4519930"/>
            <a:ext cx="1064895" cy="1031875"/>
          </a:xfrm>
          <a:prstGeom prst="rect">
            <a:avLst/>
          </a:prstGeom>
        </p:spPr>
      </p:pic>
      <p:pic>
        <p:nvPicPr>
          <p:cNvPr id="30" name="图片 29"/>
          <p:cNvPicPr>
            <a:picLocks noChangeAspect="1"/>
          </p:cNvPicPr>
          <p:nvPr/>
        </p:nvPicPr>
        <p:blipFill>
          <a:blip r:embed="rId25"/>
          <a:stretch>
            <a:fillRect/>
          </a:stretch>
        </p:blipFill>
        <p:spPr>
          <a:xfrm>
            <a:off x="7979410" y="4495165"/>
            <a:ext cx="1089660" cy="1064895"/>
          </a:xfrm>
          <a:prstGeom prst="rect">
            <a:avLst/>
          </a:prstGeom>
        </p:spPr>
      </p:pic>
      <p:pic>
        <p:nvPicPr>
          <p:cNvPr id="31" name="图片 30"/>
          <p:cNvPicPr>
            <a:picLocks noChangeAspect="1"/>
          </p:cNvPicPr>
          <p:nvPr/>
        </p:nvPicPr>
        <p:blipFill>
          <a:blip r:embed="rId26"/>
          <a:stretch>
            <a:fillRect/>
          </a:stretch>
        </p:blipFill>
        <p:spPr>
          <a:xfrm>
            <a:off x="9458960" y="4533900"/>
            <a:ext cx="1049020" cy="1010920"/>
          </a:xfrm>
          <a:prstGeom prst="rect">
            <a:avLst/>
          </a:prstGeom>
        </p:spPr>
      </p:pic>
      <p:pic>
        <p:nvPicPr>
          <p:cNvPr id="32" name="图片 31"/>
          <p:cNvPicPr>
            <a:picLocks noChangeAspect="1"/>
          </p:cNvPicPr>
          <p:nvPr/>
        </p:nvPicPr>
        <p:blipFill>
          <a:blip r:embed="rId27"/>
          <a:stretch>
            <a:fillRect/>
          </a:stretch>
        </p:blipFill>
        <p:spPr>
          <a:xfrm>
            <a:off x="10911205" y="2305685"/>
            <a:ext cx="972820" cy="921385"/>
          </a:xfrm>
          <a:prstGeom prst="rect">
            <a:avLst/>
          </a:prstGeom>
        </p:spPr>
      </p:pic>
      <p:pic>
        <p:nvPicPr>
          <p:cNvPr id="33" name="图片 32"/>
          <p:cNvPicPr>
            <a:picLocks noChangeAspect="1"/>
          </p:cNvPicPr>
          <p:nvPr/>
        </p:nvPicPr>
        <p:blipFill>
          <a:blip r:embed="rId28"/>
          <a:stretch>
            <a:fillRect/>
          </a:stretch>
        </p:blipFill>
        <p:spPr>
          <a:xfrm>
            <a:off x="10864215" y="3390265"/>
            <a:ext cx="1089660" cy="982345"/>
          </a:xfrm>
          <a:prstGeom prst="rect">
            <a:avLst/>
          </a:prstGeom>
        </p:spPr>
      </p:pic>
      <p:pic>
        <p:nvPicPr>
          <p:cNvPr id="34" name="图片 33"/>
          <p:cNvPicPr>
            <a:picLocks noChangeAspect="1"/>
          </p:cNvPicPr>
          <p:nvPr/>
        </p:nvPicPr>
        <p:blipFill>
          <a:blip r:embed="rId29"/>
          <a:stretch>
            <a:fillRect/>
          </a:stretch>
        </p:blipFill>
        <p:spPr>
          <a:xfrm>
            <a:off x="10866755" y="4535805"/>
            <a:ext cx="1066800" cy="1013460"/>
          </a:xfrm>
          <a:prstGeom prst="rect">
            <a:avLst/>
          </a:prstGeom>
        </p:spPr>
      </p:pic>
      <p:pic>
        <p:nvPicPr>
          <p:cNvPr id="35" name="图片 34"/>
          <p:cNvPicPr>
            <a:picLocks noChangeAspect="1"/>
          </p:cNvPicPr>
          <p:nvPr/>
        </p:nvPicPr>
        <p:blipFill>
          <a:blip r:embed="rId30"/>
          <a:stretch>
            <a:fillRect/>
          </a:stretch>
        </p:blipFill>
        <p:spPr>
          <a:xfrm>
            <a:off x="3357245" y="5701030"/>
            <a:ext cx="1208405" cy="946150"/>
          </a:xfrm>
          <a:prstGeom prst="rect">
            <a:avLst/>
          </a:prstGeom>
        </p:spPr>
      </p:pic>
      <p:pic>
        <p:nvPicPr>
          <p:cNvPr id="36" name="图片 35"/>
          <p:cNvPicPr>
            <a:picLocks noChangeAspect="1"/>
          </p:cNvPicPr>
          <p:nvPr/>
        </p:nvPicPr>
        <p:blipFill>
          <a:blip r:embed="rId31"/>
          <a:stretch>
            <a:fillRect/>
          </a:stretch>
        </p:blipFill>
        <p:spPr>
          <a:xfrm>
            <a:off x="4900930" y="5695950"/>
            <a:ext cx="1203960" cy="967740"/>
          </a:xfrm>
          <a:prstGeom prst="rect">
            <a:avLst/>
          </a:prstGeom>
        </p:spPr>
      </p:pic>
      <p:pic>
        <p:nvPicPr>
          <p:cNvPr id="37" name="图片 36"/>
          <p:cNvPicPr>
            <a:picLocks noChangeAspect="1"/>
          </p:cNvPicPr>
          <p:nvPr/>
        </p:nvPicPr>
        <p:blipFill>
          <a:blip r:embed="rId32"/>
          <a:stretch>
            <a:fillRect/>
          </a:stretch>
        </p:blipFill>
        <p:spPr>
          <a:xfrm>
            <a:off x="6500495" y="5721350"/>
            <a:ext cx="1073785" cy="864235"/>
          </a:xfrm>
          <a:prstGeom prst="rect">
            <a:avLst/>
          </a:prstGeom>
        </p:spPr>
      </p:pic>
      <p:pic>
        <p:nvPicPr>
          <p:cNvPr id="38" name="图片 37"/>
          <p:cNvPicPr>
            <a:picLocks noChangeAspect="1"/>
          </p:cNvPicPr>
          <p:nvPr/>
        </p:nvPicPr>
        <p:blipFill>
          <a:blip r:embed="rId33"/>
          <a:stretch>
            <a:fillRect/>
          </a:stretch>
        </p:blipFill>
        <p:spPr>
          <a:xfrm>
            <a:off x="8011160" y="5721350"/>
            <a:ext cx="1061085" cy="864870"/>
          </a:xfrm>
          <a:prstGeom prst="rect">
            <a:avLst/>
          </a:prstGeom>
        </p:spPr>
      </p:pic>
      <p:pic>
        <p:nvPicPr>
          <p:cNvPr id="40" name="图片 39"/>
          <p:cNvPicPr>
            <a:picLocks noChangeAspect="1"/>
          </p:cNvPicPr>
          <p:nvPr/>
        </p:nvPicPr>
        <p:blipFill>
          <a:blip r:embed="rId34"/>
          <a:stretch>
            <a:fillRect/>
          </a:stretch>
        </p:blipFill>
        <p:spPr>
          <a:xfrm>
            <a:off x="9458960" y="5701665"/>
            <a:ext cx="1073785" cy="911225"/>
          </a:xfrm>
          <a:prstGeom prst="rect">
            <a:avLst/>
          </a:prstGeom>
        </p:spPr>
      </p:pic>
      <p:pic>
        <p:nvPicPr>
          <p:cNvPr id="41" name="图片 40"/>
          <p:cNvPicPr>
            <a:picLocks noChangeAspect="1"/>
          </p:cNvPicPr>
          <p:nvPr/>
        </p:nvPicPr>
        <p:blipFill>
          <a:blip r:embed="rId35"/>
          <a:stretch>
            <a:fillRect/>
          </a:stretch>
        </p:blipFill>
        <p:spPr>
          <a:xfrm>
            <a:off x="10803255" y="5685155"/>
            <a:ext cx="1161415" cy="910590"/>
          </a:xfrm>
          <a:prstGeom prst="rect">
            <a:avLst/>
          </a:prstGeom>
        </p:spPr>
      </p:pic>
    </p:spTree>
    <p:custDataLst>
      <p:tags r:id="rId1"/>
    </p:custData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7"/>
          <a:srcRect l="11253" r="11253"/>
          <a:stretch>
            <a:fillRect/>
          </a:stretch>
        </p:blipFill>
        <p:spPr>
          <a:xfrm>
            <a:off x="207645" y="3342640"/>
            <a:ext cx="2737485" cy="2672715"/>
          </a:xfrm>
          <a:prstGeom prst="diamond">
            <a:avLst/>
          </a:prstGeom>
        </p:spPr>
      </p:pic>
      <p:pic>
        <p:nvPicPr>
          <p:cNvPr id="6" name="图片 5"/>
          <p:cNvPicPr>
            <a:picLocks noChangeAspect="1"/>
          </p:cNvPicPr>
          <p:nvPr/>
        </p:nvPicPr>
        <p:blipFill>
          <a:blip r:embed="rId8"/>
          <a:srcRect l="11214" r="14199"/>
          <a:stretch>
            <a:fillRect/>
          </a:stretch>
        </p:blipFill>
        <p:spPr>
          <a:xfrm>
            <a:off x="2711450" y="1064260"/>
            <a:ext cx="2229485" cy="2278380"/>
          </a:xfrm>
          <a:prstGeom prst="diamond">
            <a:avLst/>
          </a:prstGeom>
        </p:spPr>
      </p:pic>
      <p:grpSp>
        <p:nvGrpSpPr>
          <p:cNvPr id="65538" name="Group 2"/>
          <p:cNvGrpSpPr/>
          <p:nvPr/>
        </p:nvGrpSpPr>
        <p:grpSpPr>
          <a:xfrm>
            <a:off x="407672" y="1570673"/>
            <a:ext cx="3304265" cy="2446020"/>
            <a:chOff x="-33" y="0"/>
            <a:chExt cx="5204" cy="3852"/>
          </a:xfrm>
        </p:grpSpPr>
        <p:sp>
          <p:nvSpPr>
            <p:cNvPr id="65547" name="矩形 9"/>
            <p:cNvSpPr/>
            <p:nvPr/>
          </p:nvSpPr>
          <p:spPr>
            <a:xfrm rot="2700000">
              <a:off x="765" y="0"/>
              <a:ext cx="3852" cy="3852"/>
            </a:xfrm>
            <a:prstGeom prst="rect">
              <a:avLst/>
            </a:prstGeom>
            <a:solidFill>
              <a:schemeClr val="bg1"/>
            </a:solidFill>
            <a:ln w="76200" cap="flat" cmpd="sng">
              <a:solidFill>
                <a:srgbClr val="2F5595"/>
              </a:solidFill>
              <a:prstDash val="solid"/>
              <a:miter/>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zh-CN" sz="1800" dirty="0">
                <a:solidFill>
                  <a:srgbClr val="2F5595"/>
                </a:solidFill>
                <a:latin typeface="黑体" panose="02010609060101010101" charset="-122"/>
                <a:ea typeface="黑体" panose="02010609060101010101" charset="-122"/>
              </a:endParaRPr>
            </a:p>
          </p:txBody>
        </p:sp>
        <p:sp>
          <p:nvSpPr>
            <p:cNvPr id="65548" name="标题 92"/>
            <p:cNvSpPr/>
            <p:nvPr/>
          </p:nvSpPr>
          <p:spPr>
            <a:xfrm>
              <a:off x="-33" y="1125"/>
              <a:ext cx="5204" cy="1601"/>
            </a:xfrm>
            <a:prstGeom prst="rect">
              <a:avLst/>
            </a:prstGeom>
            <a:noFill/>
            <a:ln w="9525">
              <a:noFill/>
            </a:ln>
          </p:spPr>
          <p:txBody>
            <a:bodyPr anchor="ctr" anchorCtr="0"/>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20000"/>
                </a:lnSpc>
                <a:spcBef>
                  <a:spcPct val="0"/>
                </a:spcBef>
                <a:buNone/>
              </a:pPr>
              <a:r>
                <a:rPr lang="zh-CN" altLang="en-US" sz="800" b="1" dirty="0">
                  <a:solidFill>
                    <a:srgbClr val="2F5595"/>
                  </a:solidFill>
                  <a:latin typeface="黑体" panose="02010609060101010101" charset="-122"/>
                  <a:ea typeface="黑体" panose="02010609060101010101" charset="-122"/>
                  <a:cs typeface="黑体" panose="02010609060101010101" charset="-122"/>
                  <a:sym typeface="等线 Light" panose="02010600030101010101" pitchFamily="2" charset="-122"/>
                </a:rPr>
                <a:t/>
              </a:r>
              <a:br>
                <a:rPr lang="zh-CN" altLang="en-US" sz="800" b="1" dirty="0">
                  <a:solidFill>
                    <a:srgbClr val="2F5595"/>
                  </a:solidFill>
                  <a:latin typeface="黑体" panose="02010609060101010101" charset="-122"/>
                  <a:ea typeface="黑体" panose="02010609060101010101" charset="-122"/>
                  <a:cs typeface="黑体" panose="02010609060101010101" charset="-122"/>
                  <a:sym typeface="等线 Light" panose="02010600030101010101" pitchFamily="2" charset="-122"/>
                </a:rPr>
              </a:br>
              <a:r>
                <a:rPr lang="zh-CN" altLang="en-US" sz="800" b="1" dirty="0">
                  <a:solidFill>
                    <a:srgbClr val="2F5595"/>
                  </a:solidFill>
                  <a:latin typeface="黑体" panose="02010609060101010101" charset="-122"/>
                  <a:ea typeface="黑体" panose="02010609060101010101" charset="-122"/>
                  <a:cs typeface="黑体" panose="02010609060101010101" charset="-122"/>
                  <a:sym typeface="等线 Light" panose="02010600030101010101" pitchFamily="2" charset="-122"/>
                </a:rPr>
                <a:t>    </a:t>
              </a:r>
              <a:r>
                <a:rPr lang="zh-CN" altLang="en-US" sz="3600" b="1" dirty="0">
                  <a:solidFill>
                    <a:srgbClr val="000000"/>
                  </a:solidFill>
                  <a:latin typeface="黑体" panose="02010609060101010101" charset="-122"/>
                  <a:ea typeface="黑体" panose="02010609060101010101" charset="-122"/>
                  <a:cs typeface="黑体" panose="02010609060101010101" charset="-122"/>
                  <a:sym typeface="等线 Light" panose="02010600030101010101" pitchFamily="2" charset="-122"/>
                </a:rPr>
                <a:t>目录</a:t>
              </a:r>
            </a:p>
          </p:txBody>
        </p:sp>
      </p:grpSp>
      <p:sp>
        <p:nvSpPr>
          <p:cNvPr id="65540" name="Rectangle 8"/>
          <p:cNvSpPr/>
          <p:nvPr>
            <p:custDataLst>
              <p:tags r:id="rId2"/>
            </p:custDataLst>
          </p:nvPr>
        </p:nvSpPr>
        <p:spPr>
          <a:xfrm>
            <a:off x="5567680" y="3054350"/>
            <a:ext cx="1379855" cy="338455"/>
          </a:xfrm>
          <a:prstGeom prst="rect">
            <a:avLst/>
          </a:prstGeom>
          <a:solidFill>
            <a:srgbClr val="2F5595"/>
          </a:solidFill>
          <a:ln w="9525">
            <a:noFill/>
          </a:ln>
        </p:spPr>
        <p:txBody>
          <a:bodyPr wrap="none"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第</a:t>
            </a:r>
            <a:r>
              <a:rPr lang="en-US" altLang="zh-CN" sz="1600" b="1" dirty="0">
                <a:solidFill>
                  <a:schemeClr val="bg1"/>
                </a:solidFill>
                <a:latin typeface="黑体" panose="02010609060101010101" charset="-122"/>
                <a:ea typeface="黑体" panose="02010609060101010101" charset="-122"/>
                <a:sym typeface="Arial" panose="020B0604020202020204" pitchFamily="34" charset="0"/>
              </a:rPr>
              <a:t>3</a:t>
            </a: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部分</a:t>
            </a:r>
          </a:p>
        </p:txBody>
      </p:sp>
      <p:sp>
        <p:nvSpPr>
          <p:cNvPr id="65541" name="AutoShape 7"/>
          <p:cNvSpPr/>
          <p:nvPr/>
        </p:nvSpPr>
        <p:spPr>
          <a:xfrm>
            <a:off x="7303770" y="1830705"/>
            <a:ext cx="3084195" cy="355600"/>
          </a:xfrm>
          <a:prstGeom prst="roundRect">
            <a:avLst>
              <a:gd name="adj" fmla="val 0"/>
            </a:avLst>
          </a:prstGeom>
          <a:noFill/>
          <a:ln w="3175" cap="flat" cmpd="sng">
            <a:solidFill>
              <a:srgbClr val="C0C0C0"/>
            </a:solidFill>
            <a:prstDash val="solid"/>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1600" b="1" dirty="0">
                <a:solidFill>
                  <a:schemeClr val="tx1"/>
                </a:solidFill>
                <a:latin typeface="黑体" panose="02010609060101010101" charset="-122"/>
                <a:ea typeface="黑体" panose="02010609060101010101" charset="-122"/>
                <a:sym typeface="微软雅黑" panose="020B0503020204020204" pitchFamily="34" charset="-122"/>
              </a:rPr>
              <a:t>项目背景</a:t>
            </a:r>
          </a:p>
        </p:txBody>
      </p:sp>
      <p:sp>
        <p:nvSpPr>
          <p:cNvPr id="65542" name="Rectangle 8"/>
          <p:cNvSpPr/>
          <p:nvPr/>
        </p:nvSpPr>
        <p:spPr>
          <a:xfrm>
            <a:off x="5560060" y="1828800"/>
            <a:ext cx="1364615" cy="355600"/>
          </a:xfrm>
          <a:prstGeom prst="rect">
            <a:avLst/>
          </a:prstGeom>
          <a:solidFill>
            <a:srgbClr val="2F5595"/>
          </a:solidFill>
          <a:ln w="9525">
            <a:noFill/>
          </a:ln>
        </p:spPr>
        <p:txBody>
          <a:bodyPr wrap="none"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第</a:t>
            </a:r>
            <a:r>
              <a:rPr lang="en-US" altLang="zh-CN" sz="1600" b="1" dirty="0">
                <a:solidFill>
                  <a:schemeClr val="bg1"/>
                </a:solidFill>
                <a:latin typeface="黑体" panose="02010609060101010101" charset="-122"/>
                <a:ea typeface="黑体" panose="02010609060101010101" charset="-122"/>
                <a:sym typeface="Arial" panose="020B0604020202020204" pitchFamily="34" charset="0"/>
              </a:rPr>
              <a:t>1</a:t>
            </a: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部分</a:t>
            </a:r>
          </a:p>
        </p:txBody>
      </p:sp>
      <p:sp>
        <p:nvSpPr>
          <p:cNvPr id="25" name="Rectangle 8"/>
          <p:cNvSpPr/>
          <p:nvPr>
            <p:custDataLst>
              <p:tags r:id="rId3"/>
            </p:custDataLst>
          </p:nvPr>
        </p:nvSpPr>
        <p:spPr>
          <a:xfrm>
            <a:off x="5568315" y="2409495"/>
            <a:ext cx="1379220" cy="381635"/>
          </a:xfrm>
          <a:prstGeom prst="rect">
            <a:avLst/>
          </a:prstGeom>
          <a:solidFill>
            <a:srgbClr val="2F5595"/>
          </a:solidFill>
          <a:ln w="9525">
            <a:noFill/>
          </a:ln>
        </p:spPr>
        <p:txBody>
          <a:bodyPr wrap="none"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第</a:t>
            </a:r>
            <a:r>
              <a:rPr lang="en-US" altLang="zh-CN" sz="1600" b="1" dirty="0">
                <a:solidFill>
                  <a:schemeClr val="bg1"/>
                </a:solidFill>
                <a:latin typeface="黑体" panose="02010609060101010101" charset="-122"/>
                <a:ea typeface="黑体" panose="02010609060101010101" charset="-122"/>
                <a:sym typeface="Arial" panose="020B0604020202020204" pitchFamily="34" charset="0"/>
              </a:rPr>
              <a:t>2</a:t>
            </a: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部分</a:t>
            </a:r>
          </a:p>
        </p:txBody>
      </p:sp>
      <p:sp>
        <p:nvSpPr>
          <p:cNvPr id="3" name="Rectangle 8"/>
          <p:cNvSpPr/>
          <p:nvPr>
            <p:custDataLst>
              <p:tags r:id="rId4"/>
            </p:custDataLst>
          </p:nvPr>
        </p:nvSpPr>
        <p:spPr>
          <a:xfrm>
            <a:off x="5567680" y="3644900"/>
            <a:ext cx="1379855" cy="368935"/>
          </a:xfrm>
          <a:prstGeom prst="rect">
            <a:avLst/>
          </a:prstGeom>
          <a:solidFill>
            <a:srgbClr val="2F5595"/>
          </a:solidFill>
          <a:ln w="9525">
            <a:noFill/>
          </a:ln>
        </p:spPr>
        <p:txBody>
          <a:bodyPr wrap="none"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第</a:t>
            </a:r>
            <a:r>
              <a:rPr lang="en-US" altLang="zh-CN" sz="1600" b="1" dirty="0">
                <a:solidFill>
                  <a:schemeClr val="bg1"/>
                </a:solidFill>
                <a:latin typeface="黑体" panose="02010609060101010101" charset="-122"/>
                <a:ea typeface="黑体" panose="02010609060101010101" charset="-122"/>
                <a:sym typeface="Arial" panose="020B0604020202020204" pitchFamily="34" charset="0"/>
              </a:rPr>
              <a:t>4</a:t>
            </a: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部分</a:t>
            </a:r>
          </a:p>
        </p:txBody>
      </p:sp>
      <p:sp>
        <p:nvSpPr>
          <p:cNvPr id="8" name="Rectangle 8"/>
          <p:cNvSpPr/>
          <p:nvPr>
            <p:custDataLst>
              <p:tags r:id="rId5"/>
            </p:custDataLst>
          </p:nvPr>
        </p:nvSpPr>
        <p:spPr>
          <a:xfrm>
            <a:off x="5552440" y="4253865"/>
            <a:ext cx="1395095" cy="380365"/>
          </a:xfrm>
          <a:prstGeom prst="rect">
            <a:avLst/>
          </a:prstGeom>
          <a:solidFill>
            <a:srgbClr val="2F5595"/>
          </a:solidFill>
          <a:ln w="9525">
            <a:noFill/>
          </a:ln>
        </p:spPr>
        <p:txBody>
          <a:bodyPr wrap="none"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第</a:t>
            </a:r>
            <a:r>
              <a:rPr lang="en-US" altLang="zh-CN" sz="1600" b="1" dirty="0">
                <a:solidFill>
                  <a:schemeClr val="bg1"/>
                </a:solidFill>
                <a:latin typeface="黑体" panose="02010609060101010101" charset="-122"/>
                <a:ea typeface="黑体" panose="02010609060101010101" charset="-122"/>
                <a:sym typeface="Arial" panose="020B0604020202020204" pitchFamily="34" charset="0"/>
              </a:rPr>
              <a:t>5</a:t>
            </a: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部分</a:t>
            </a:r>
          </a:p>
        </p:txBody>
      </p:sp>
      <p:sp>
        <p:nvSpPr>
          <p:cNvPr id="14" name="AutoShape 7"/>
          <p:cNvSpPr/>
          <p:nvPr/>
        </p:nvSpPr>
        <p:spPr>
          <a:xfrm>
            <a:off x="7303770" y="3054985"/>
            <a:ext cx="3084195" cy="355600"/>
          </a:xfrm>
          <a:prstGeom prst="roundRect">
            <a:avLst>
              <a:gd name="adj" fmla="val 0"/>
            </a:avLst>
          </a:prstGeom>
          <a:noFill/>
          <a:ln w="3175" cap="flat" cmpd="sng">
            <a:solidFill>
              <a:srgbClr val="C0C0C0"/>
            </a:solidFill>
            <a:prstDash val="solid"/>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en-US" sz="1600" b="1" dirty="0">
              <a:solidFill>
                <a:schemeClr val="tx1"/>
              </a:solidFill>
              <a:latin typeface="黑体" panose="02010609060101010101" charset="-122"/>
              <a:ea typeface="黑体" panose="02010609060101010101" charset="-122"/>
              <a:sym typeface="微软雅黑" panose="020B0503020204020204" pitchFamily="34" charset="-122"/>
            </a:endParaRPr>
          </a:p>
        </p:txBody>
      </p:sp>
      <p:sp>
        <p:nvSpPr>
          <p:cNvPr id="15" name="AutoShape 7"/>
          <p:cNvSpPr/>
          <p:nvPr/>
        </p:nvSpPr>
        <p:spPr>
          <a:xfrm>
            <a:off x="7303770" y="2430145"/>
            <a:ext cx="3084195" cy="347980"/>
          </a:xfrm>
          <a:prstGeom prst="roundRect">
            <a:avLst>
              <a:gd name="adj" fmla="val 0"/>
            </a:avLst>
          </a:prstGeom>
          <a:noFill/>
          <a:ln w="3175" cap="flat" cmpd="sng">
            <a:solidFill>
              <a:srgbClr val="C0C0C0"/>
            </a:solidFill>
            <a:prstDash val="solid"/>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1600" b="1" dirty="0">
                <a:latin typeface="黑体" panose="02010609060101010101" charset="-122"/>
                <a:ea typeface="黑体" panose="02010609060101010101" charset="-122"/>
                <a:sym typeface="微软雅黑" panose="020B0503020204020204" pitchFamily="34" charset="-122"/>
              </a:rPr>
              <a:t>项目介绍</a:t>
            </a:r>
            <a:endParaRPr lang="zh-CN" altLang="en-US" sz="1600" b="1" dirty="0">
              <a:solidFill>
                <a:schemeClr val="tx1"/>
              </a:solidFill>
              <a:latin typeface="黑体" panose="02010609060101010101" charset="-122"/>
              <a:ea typeface="黑体" panose="02010609060101010101" charset="-122"/>
              <a:sym typeface="微软雅黑" panose="020B0503020204020204" pitchFamily="34" charset="-122"/>
            </a:endParaRPr>
          </a:p>
        </p:txBody>
      </p:sp>
      <p:sp>
        <p:nvSpPr>
          <p:cNvPr id="19" name="AutoShape 7"/>
          <p:cNvSpPr/>
          <p:nvPr/>
        </p:nvSpPr>
        <p:spPr>
          <a:xfrm>
            <a:off x="7303770" y="4292600"/>
            <a:ext cx="3084195" cy="355600"/>
          </a:xfrm>
          <a:prstGeom prst="roundRect">
            <a:avLst>
              <a:gd name="adj" fmla="val 0"/>
            </a:avLst>
          </a:prstGeom>
          <a:noFill/>
          <a:ln w="3175" cap="flat" cmpd="sng">
            <a:solidFill>
              <a:srgbClr val="C0C0C0"/>
            </a:solidFill>
            <a:prstDash val="solid"/>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1600" b="1" dirty="0">
                <a:solidFill>
                  <a:schemeClr val="tx1"/>
                </a:solidFill>
                <a:latin typeface="黑体" panose="02010609060101010101" charset="-122"/>
                <a:ea typeface="黑体" panose="02010609060101010101" charset="-122"/>
                <a:sym typeface="微软雅黑" panose="020B0503020204020204" pitchFamily="34" charset="-122"/>
              </a:rPr>
              <a:t>市场规划</a:t>
            </a:r>
          </a:p>
        </p:txBody>
      </p:sp>
      <p:sp>
        <p:nvSpPr>
          <p:cNvPr id="27" name="AutoShape 7"/>
          <p:cNvSpPr/>
          <p:nvPr/>
        </p:nvSpPr>
        <p:spPr>
          <a:xfrm>
            <a:off x="7303770" y="3624580"/>
            <a:ext cx="3084195" cy="355600"/>
          </a:xfrm>
          <a:prstGeom prst="roundRect">
            <a:avLst>
              <a:gd name="adj" fmla="val 0"/>
            </a:avLst>
          </a:prstGeom>
          <a:noFill/>
          <a:ln w="3175" cap="flat" cmpd="sng">
            <a:solidFill>
              <a:srgbClr val="C0C0C0"/>
            </a:solidFill>
            <a:prstDash val="solid"/>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en-US" altLang="zh-CN" sz="1600" b="1" dirty="0">
                <a:solidFill>
                  <a:schemeClr val="tx1"/>
                </a:solidFill>
                <a:latin typeface="黑体" panose="02010609060101010101" charset="-122"/>
                <a:ea typeface="黑体" panose="02010609060101010101" charset="-122"/>
                <a:sym typeface="微软雅黑" panose="020B0503020204020204" pitchFamily="34" charset="-122"/>
              </a:rPr>
              <a:t>  </a:t>
            </a:r>
            <a:r>
              <a:rPr lang="zh-CN" altLang="en-US" sz="1600" b="1" dirty="0">
                <a:solidFill>
                  <a:srgbClr val="FF0000"/>
                </a:solidFill>
                <a:latin typeface="黑体" panose="02010609060101010101" charset="-122"/>
                <a:ea typeface="黑体" panose="02010609060101010101" charset="-122"/>
                <a:sym typeface="微软雅黑" panose="020B0503020204020204" pitchFamily="34" charset="-122"/>
              </a:rPr>
              <a:t>行业及市场规模</a:t>
            </a:r>
          </a:p>
        </p:txBody>
      </p:sp>
      <p:sp>
        <p:nvSpPr>
          <p:cNvPr id="5" name="文本框 4"/>
          <p:cNvSpPr txBox="1"/>
          <p:nvPr/>
        </p:nvSpPr>
        <p:spPr>
          <a:xfrm>
            <a:off x="8247380" y="3070860"/>
            <a:ext cx="1466215" cy="337185"/>
          </a:xfrm>
          <a:prstGeom prst="rect">
            <a:avLst/>
          </a:prstGeom>
          <a:noFill/>
        </p:spPr>
        <p:txBody>
          <a:bodyPr wrap="square" rtlCol="0" anchor="t">
            <a:spAutoFit/>
          </a:bodyPr>
          <a:lstStyle/>
          <a:p>
            <a:r>
              <a:rPr lang="zh-CN" altLang="en-US" sz="1600" b="1" dirty="0">
                <a:solidFill>
                  <a:schemeClr val="tx1"/>
                </a:solidFill>
                <a:latin typeface="黑体" panose="02010609060101010101" charset="-122"/>
                <a:ea typeface="黑体" panose="02010609060101010101" charset="-122"/>
                <a:sym typeface="微软雅黑" panose="020B0503020204020204" pitchFamily="34" charset="-122"/>
              </a:rPr>
              <a:t>公司研发实力</a:t>
            </a:r>
          </a:p>
        </p:txBody>
      </p:sp>
    </p:spTree>
    <p:custDataLst>
      <p:tags r:id="rId1"/>
    </p:custData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7"/>
          <a:srcRect l="11253" r="11253"/>
          <a:stretch>
            <a:fillRect/>
          </a:stretch>
        </p:blipFill>
        <p:spPr>
          <a:xfrm>
            <a:off x="207645" y="3342640"/>
            <a:ext cx="2737485" cy="2672715"/>
          </a:xfrm>
          <a:prstGeom prst="diamond">
            <a:avLst/>
          </a:prstGeom>
        </p:spPr>
      </p:pic>
      <p:pic>
        <p:nvPicPr>
          <p:cNvPr id="6" name="图片 5"/>
          <p:cNvPicPr>
            <a:picLocks noChangeAspect="1"/>
          </p:cNvPicPr>
          <p:nvPr/>
        </p:nvPicPr>
        <p:blipFill>
          <a:blip r:embed="rId8"/>
          <a:srcRect l="11214" r="14199"/>
          <a:stretch>
            <a:fillRect/>
          </a:stretch>
        </p:blipFill>
        <p:spPr>
          <a:xfrm>
            <a:off x="2711450" y="1064260"/>
            <a:ext cx="2229485" cy="2278380"/>
          </a:xfrm>
          <a:prstGeom prst="diamond">
            <a:avLst/>
          </a:prstGeom>
        </p:spPr>
      </p:pic>
      <p:grpSp>
        <p:nvGrpSpPr>
          <p:cNvPr id="65538" name="Group 2"/>
          <p:cNvGrpSpPr/>
          <p:nvPr/>
        </p:nvGrpSpPr>
        <p:grpSpPr>
          <a:xfrm>
            <a:off x="407672" y="1570673"/>
            <a:ext cx="3304265" cy="2446020"/>
            <a:chOff x="-33" y="0"/>
            <a:chExt cx="5204" cy="3852"/>
          </a:xfrm>
        </p:grpSpPr>
        <p:sp>
          <p:nvSpPr>
            <p:cNvPr id="65547" name="矩形 9"/>
            <p:cNvSpPr/>
            <p:nvPr/>
          </p:nvSpPr>
          <p:spPr>
            <a:xfrm rot="2700000">
              <a:off x="765" y="0"/>
              <a:ext cx="3852" cy="3852"/>
            </a:xfrm>
            <a:prstGeom prst="rect">
              <a:avLst/>
            </a:prstGeom>
            <a:solidFill>
              <a:schemeClr val="bg1"/>
            </a:solidFill>
            <a:ln w="76200" cap="flat" cmpd="sng">
              <a:solidFill>
                <a:srgbClr val="2F5595"/>
              </a:solidFill>
              <a:prstDash val="solid"/>
              <a:miter/>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zh-CN" sz="1800" dirty="0">
                <a:solidFill>
                  <a:srgbClr val="2F5595"/>
                </a:solidFill>
                <a:latin typeface="黑体" panose="02010609060101010101" charset="-122"/>
                <a:ea typeface="黑体" panose="02010609060101010101" charset="-122"/>
              </a:endParaRPr>
            </a:p>
          </p:txBody>
        </p:sp>
        <p:sp>
          <p:nvSpPr>
            <p:cNvPr id="65548" name="标题 92"/>
            <p:cNvSpPr/>
            <p:nvPr/>
          </p:nvSpPr>
          <p:spPr>
            <a:xfrm>
              <a:off x="-33" y="1125"/>
              <a:ext cx="5204" cy="1601"/>
            </a:xfrm>
            <a:prstGeom prst="rect">
              <a:avLst/>
            </a:prstGeom>
            <a:noFill/>
            <a:ln w="9525">
              <a:noFill/>
            </a:ln>
          </p:spPr>
          <p:txBody>
            <a:bodyPr anchor="ctr" anchorCtr="0"/>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20000"/>
                </a:lnSpc>
                <a:spcBef>
                  <a:spcPct val="0"/>
                </a:spcBef>
                <a:buNone/>
              </a:pPr>
              <a:r>
                <a:rPr lang="zh-CN" altLang="en-US" sz="800" b="1" dirty="0">
                  <a:solidFill>
                    <a:srgbClr val="2F5595"/>
                  </a:solidFill>
                  <a:latin typeface="黑体" panose="02010609060101010101" charset="-122"/>
                  <a:ea typeface="黑体" panose="02010609060101010101" charset="-122"/>
                  <a:cs typeface="黑体" panose="02010609060101010101" charset="-122"/>
                  <a:sym typeface="等线 Light" panose="02010600030101010101" pitchFamily="2" charset="-122"/>
                </a:rPr>
                <a:t/>
              </a:r>
              <a:br>
                <a:rPr lang="zh-CN" altLang="en-US" sz="800" b="1" dirty="0">
                  <a:solidFill>
                    <a:srgbClr val="2F5595"/>
                  </a:solidFill>
                  <a:latin typeface="黑体" panose="02010609060101010101" charset="-122"/>
                  <a:ea typeface="黑体" panose="02010609060101010101" charset="-122"/>
                  <a:cs typeface="黑体" panose="02010609060101010101" charset="-122"/>
                  <a:sym typeface="等线 Light" panose="02010600030101010101" pitchFamily="2" charset="-122"/>
                </a:rPr>
              </a:br>
              <a:r>
                <a:rPr lang="zh-CN" altLang="en-US" sz="800" b="1" dirty="0">
                  <a:solidFill>
                    <a:srgbClr val="2F5595"/>
                  </a:solidFill>
                  <a:latin typeface="黑体" panose="02010609060101010101" charset="-122"/>
                  <a:ea typeface="黑体" panose="02010609060101010101" charset="-122"/>
                  <a:cs typeface="黑体" panose="02010609060101010101" charset="-122"/>
                  <a:sym typeface="等线 Light" panose="02010600030101010101" pitchFamily="2" charset="-122"/>
                </a:rPr>
                <a:t>    </a:t>
              </a:r>
              <a:r>
                <a:rPr lang="zh-CN" altLang="en-US" sz="3600" b="1" dirty="0">
                  <a:solidFill>
                    <a:srgbClr val="000000"/>
                  </a:solidFill>
                  <a:latin typeface="黑体" panose="02010609060101010101" charset="-122"/>
                  <a:ea typeface="黑体" panose="02010609060101010101" charset="-122"/>
                  <a:cs typeface="黑体" panose="02010609060101010101" charset="-122"/>
                  <a:sym typeface="等线 Light" panose="02010600030101010101" pitchFamily="2" charset="-122"/>
                </a:rPr>
                <a:t>目录</a:t>
              </a:r>
            </a:p>
          </p:txBody>
        </p:sp>
      </p:grpSp>
      <p:sp>
        <p:nvSpPr>
          <p:cNvPr id="65540" name="Rectangle 8"/>
          <p:cNvSpPr/>
          <p:nvPr>
            <p:custDataLst>
              <p:tags r:id="rId2"/>
            </p:custDataLst>
          </p:nvPr>
        </p:nvSpPr>
        <p:spPr>
          <a:xfrm>
            <a:off x="5567680" y="3054350"/>
            <a:ext cx="1379855" cy="338455"/>
          </a:xfrm>
          <a:prstGeom prst="rect">
            <a:avLst/>
          </a:prstGeom>
          <a:solidFill>
            <a:srgbClr val="2F5595"/>
          </a:solidFill>
          <a:ln w="9525">
            <a:noFill/>
          </a:ln>
        </p:spPr>
        <p:txBody>
          <a:bodyPr wrap="none"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第</a:t>
            </a:r>
            <a:r>
              <a:rPr lang="en-US" altLang="zh-CN" sz="1600" b="1" dirty="0">
                <a:solidFill>
                  <a:schemeClr val="bg1"/>
                </a:solidFill>
                <a:latin typeface="黑体" panose="02010609060101010101" charset="-122"/>
                <a:ea typeface="黑体" panose="02010609060101010101" charset="-122"/>
                <a:sym typeface="Arial" panose="020B0604020202020204" pitchFamily="34" charset="0"/>
              </a:rPr>
              <a:t>3</a:t>
            </a: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部分</a:t>
            </a:r>
          </a:p>
        </p:txBody>
      </p:sp>
      <p:sp>
        <p:nvSpPr>
          <p:cNvPr id="65541" name="AutoShape 7"/>
          <p:cNvSpPr/>
          <p:nvPr/>
        </p:nvSpPr>
        <p:spPr>
          <a:xfrm>
            <a:off x="7303770" y="1830705"/>
            <a:ext cx="3084195" cy="355600"/>
          </a:xfrm>
          <a:prstGeom prst="roundRect">
            <a:avLst>
              <a:gd name="adj" fmla="val 0"/>
            </a:avLst>
          </a:prstGeom>
          <a:noFill/>
          <a:ln w="3175" cap="flat" cmpd="sng">
            <a:solidFill>
              <a:srgbClr val="C0C0C0"/>
            </a:solidFill>
            <a:prstDash val="solid"/>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1600" b="1" dirty="0">
                <a:solidFill>
                  <a:schemeClr val="tx1"/>
                </a:solidFill>
                <a:latin typeface="黑体" panose="02010609060101010101" charset="-122"/>
                <a:ea typeface="黑体" panose="02010609060101010101" charset="-122"/>
                <a:sym typeface="微软雅黑" panose="020B0503020204020204" pitchFamily="34" charset="-122"/>
              </a:rPr>
              <a:t>项目背景</a:t>
            </a:r>
          </a:p>
        </p:txBody>
      </p:sp>
      <p:sp>
        <p:nvSpPr>
          <p:cNvPr id="65542" name="Rectangle 8"/>
          <p:cNvSpPr/>
          <p:nvPr/>
        </p:nvSpPr>
        <p:spPr>
          <a:xfrm>
            <a:off x="5560060" y="1828800"/>
            <a:ext cx="1364615" cy="355600"/>
          </a:xfrm>
          <a:prstGeom prst="rect">
            <a:avLst/>
          </a:prstGeom>
          <a:solidFill>
            <a:srgbClr val="2F5595"/>
          </a:solidFill>
          <a:ln w="9525">
            <a:noFill/>
          </a:ln>
        </p:spPr>
        <p:txBody>
          <a:bodyPr wrap="none"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第</a:t>
            </a:r>
            <a:r>
              <a:rPr lang="en-US" altLang="zh-CN" sz="1600" b="1" dirty="0">
                <a:solidFill>
                  <a:schemeClr val="bg1"/>
                </a:solidFill>
                <a:latin typeface="黑体" panose="02010609060101010101" charset="-122"/>
                <a:ea typeface="黑体" panose="02010609060101010101" charset="-122"/>
                <a:sym typeface="Arial" panose="020B0604020202020204" pitchFamily="34" charset="0"/>
              </a:rPr>
              <a:t>1</a:t>
            </a: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部分</a:t>
            </a:r>
          </a:p>
        </p:txBody>
      </p:sp>
      <p:sp>
        <p:nvSpPr>
          <p:cNvPr id="25" name="Rectangle 8"/>
          <p:cNvSpPr/>
          <p:nvPr>
            <p:custDataLst>
              <p:tags r:id="rId3"/>
            </p:custDataLst>
          </p:nvPr>
        </p:nvSpPr>
        <p:spPr>
          <a:xfrm>
            <a:off x="5568315" y="2409495"/>
            <a:ext cx="1379220" cy="381635"/>
          </a:xfrm>
          <a:prstGeom prst="rect">
            <a:avLst/>
          </a:prstGeom>
          <a:solidFill>
            <a:srgbClr val="2F5595"/>
          </a:solidFill>
          <a:ln w="9525">
            <a:noFill/>
          </a:ln>
        </p:spPr>
        <p:txBody>
          <a:bodyPr wrap="none"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第</a:t>
            </a:r>
            <a:r>
              <a:rPr lang="en-US" altLang="zh-CN" sz="1600" b="1" dirty="0">
                <a:solidFill>
                  <a:schemeClr val="bg1"/>
                </a:solidFill>
                <a:latin typeface="黑体" panose="02010609060101010101" charset="-122"/>
                <a:ea typeface="黑体" panose="02010609060101010101" charset="-122"/>
                <a:sym typeface="Arial" panose="020B0604020202020204" pitchFamily="34" charset="0"/>
              </a:rPr>
              <a:t>2</a:t>
            </a: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部分</a:t>
            </a:r>
          </a:p>
        </p:txBody>
      </p:sp>
      <p:sp>
        <p:nvSpPr>
          <p:cNvPr id="3" name="Rectangle 8"/>
          <p:cNvSpPr/>
          <p:nvPr>
            <p:custDataLst>
              <p:tags r:id="rId4"/>
            </p:custDataLst>
          </p:nvPr>
        </p:nvSpPr>
        <p:spPr>
          <a:xfrm>
            <a:off x="5567680" y="3644900"/>
            <a:ext cx="1379855" cy="368935"/>
          </a:xfrm>
          <a:prstGeom prst="rect">
            <a:avLst/>
          </a:prstGeom>
          <a:solidFill>
            <a:srgbClr val="2F5595"/>
          </a:solidFill>
          <a:ln w="9525">
            <a:noFill/>
          </a:ln>
        </p:spPr>
        <p:txBody>
          <a:bodyPr wrap="none"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第</a:t>
            </a:r>
            <a:r>
              <a:rPr lang="en-US" altLang="zh-CN" sz="1600" b="1" dirty="0">
                <a:solidFill>
                  <a:schemeClr val="bg1"/>
                </a:solidFill>
                <a:latin typeface="黑体" panose="02010609060101010101" charset="-122"/>
                <a:ea typeface="黑体" panose="02010609060101010101" charset="-122"/>
                <a:sym typeface="Arial" panose="020B0604020202020204" pitchFamily="34" charset="0"/>
              </a:rPr>
              <a:t>4</a:t>
            </a: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部分</a:t>
            </a:r>
          </a:p>
        </p:txBody>
      </p:sp>
      <p:sp>
        <p:nvSpPr>
          <p:cNvPr id="8" name="Rectangle 8"/>
          <p:cNvSpPr/>
          <p:nvPr>
            <p:custDataLst>
              <p:tags r:id="rId5"/>
            </p:custDataLst>
          </p:nvPr>
        </p:nvSpPr>
        <p:spPr>
          <a:xfrm>
            <a:off x="5552440" y="4253865"/>
            <a:ext cx="1395095" cy="380365"/>
          </a:xfrm>
          <a:prstGeom prst="rect">
            <a:avLst/>
          </a:prstGeom>
          <a:solidFill>
            <a:srgbClr val="2F5595"/>
          </a:solidFill>
          <a:ln w="9525">
            <a:noFill/>
          </a:ln>
        </p:spPr>
        <p:txBody>
          <a:bodyPr wrap="none"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第</a:t>
            </a:r>
            <a:r>
              <a:rPr lang="en-US" altLang="zh-CN" sz="1600" b="1" dirty="0">
                <a:solidFill>
                  <a:schemeClr val="bg1"/>
                </a:solidFill>
                <a:latin typeface="黑体" panose="02010609060101010101" charset="-122"/>
                <a:ea typeface="黑体" panose="02010609060101010101" charset="-122"/>
                <a:sym typeface="Arial" panose="020B0604020202020204" pitchFamily="34" charset="0"/>
              </a:rPr>
              <a:t>5</a:t>
            </a:r>
            <a:r>
              <a:rPr lang="zh-CN" altLang="en-US" sz="1600" b="1" dirty="0">
                <a:solidFill>
                  <a:schemeClr val="bg1"/>
                </a:solidFill>
                <a:latin typeface="黑体" panose="02010609060101010101" charset="-122"/>
                <a:ea typeface="黑体" panose="02010609060101010101" charset="-122"/>
                <a:sym typeface="Arial" panose="020B0604020202020204" pitchFamily="34" charset="0"/>
              </a:rPr>
              <a:t>部分</a:t>
            </a:r>
          </a:p>
        </p:txBody>
      </p:sp>
      <p:sp>
        <p:nvSpPr>
          <p:cNvPr id="14" name="AutoShape 7"/>
          <p:cNvSpPr/>
          <p:nvPr/>
        </p:nvSpPr>
        <p:spPr>
          <a:xfrm>
            <a:off x="7303770" y="3054985"/>
            <a:ext cx="3084195" cy="355600"/>
          </a:xfrm>
          <a:prstGeom prst="roundRect">
            <a:avLst>
              <a:gd name="adj" fmla="val 0"/>
            </a:avLst>
          </a:prstGeom>
          <a:noFill/>
          <a:ln w="3175" cap="flat" cmpd="sng">
            <a:solidFill>
              <a:srgbClr val="C0C0C0"/>
            </a:solidFill>
            <a:prstDash val="solid"/>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en-US" sz="1600" b="1" dirty="0">
              <a:solidFill>
                <a:schemeClr val="tx1"/>
              </a:solidFill>
              <a:latin typeface="黑体" panose="02010609060101010101" charset="-122"/>
              <a:ea typeface="黑体" panose="02010609060101010101" charset="-122"/>
              <a:sym typeface="微软雅黑" panose="020B0503020204020204" pitchFamily="34" charset="-122"/>
            </a:endParaRPr>
          </a:p>
        </p:txBody>
      </p:sp>
      <p:sp>
        <p:nvSpPr>
          <p:cNvPr id="15" name="AutoShape 7"/>
          <p:cNvSpPr/>
          <p:nvPr/>
        </p:nvSpPr>
        <p:spPr>
          <a:xfrm>
            <a:off x="7303770" y="2430145"/>
            <a:ext cx="3084195" cy="347980"/>
          </a:xfrm>
          <a:prstGeom prst="roundRect">
            <a:avLst>
              <a:gd name="adj" fmla="val 0"/>
            </a:avLst>
          </a:prstGeom>
          <a:noFill/>
          <a:ln w="3175" cap="flat" cmpd="sng">
            <a:solidFill>
              <a:srgbClr val="C0C0C0"/>
            </a:solidFill>
            <a:prstDash val="solid"/>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1600" b="1" dirty="0">
                <a:latin typeface="黑体" panose="02010609060101010101" charset="-122"/>
                <a:ea typeface="黑体" panose="02010609060101010101" charset="-122"/>
                <a:sym typeface="微软雅黑" panose="020B0503020204020204" pitchFamily="34" charset="-122"/>
              </a:rPr>
              <a:t>项目介绍</a:t>
            </a:r>
            <a:endParaRPr lang="zh-CN" altLang="en-US" sz="1600" b="1" dirty="0">
              <a:solidFill>
                <a:schemeClr val="tx1"/>
              </a:solidFill>
              <a:latin typeface="黑体" panose="02010609060101010101" charset="-122"/>
              <a:ea typeface="黑体" panose="02010609060101010101" charset="-122"/>
              <a:sym typeface="微软雅黑" panose="020B0503020204020204" pitchFamily="34" charset="-122"/>
            </a:endParaRPr>
          </a:p>
        </p:txBody>
      </p:sp>
      <p:sp>
        <p:nvSpPr>
          <p:cNvPr id="19" name="AutoShape 7"/>
          <p:cNvSpPr/>
          <p:nvPr/>
        </p:nvSpPr>
        <p:spPr>
          <a:xfrm>
            <a:off x="7303770" y="4292600"/>
            <a:ext cx="3084195" cy="355600"/>
          </a:xfrm>
          <a:prstGeom prst="roundRect">
            <a:avLst>
              <a:gd name="adj" fmla="val 0"/>
            </a:avLst>
          </a:prstGeom>
          <a:noFill/>
          <a:ln w="3175" cap="flat" cmpd="sng">
            <a:solidFill>
              <a:srgbClr val="C0C0C0"/>
            </a:solidFill>
            <a:prstDash val="solid"/>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zh-CN" altLang="en-US" sz="1600" b="1" dirty="0">
                <a:solidFill>
                  <a:srgbClr val="FF0000"/>
                </a:solidFill>
                <a:latin typeface="黑体" panose="02010609060101010101" charset="-122"/>
                <a:ea typeface="黑体" panose="02010609060101010101" charset="-122"/>
                <a:sym typeface="微软雅黑" panose="020B0503020204020204" pitchFamily="34" charset="-122"/>
              </a:rPr>
              <a:t>市场规划</a:t>
            </a:r>
          </a:p>
        </p:txBody>
      </p:sp>
      <p:sp>
        <p:nvSpPr>
          <p:cNvPr id="27" name="AutoShape 7"/>
          <p:cNvSpPr/>
          <p:nvPr/>
        </p:nvSpPr>
        <p:spPr>
          <a:xfrm>
            <a:off x="7303770" y="3624580"/>
            <a:ext cx="3084195" cy="355600"/>
          </a:xfrm>
          <a:prstGeom prst="roundRect">
            <a:avLst>
              <a:gd name="adj" fmla="val 0"/>
            </a:avLst>
          </a:prstGeom>
          <a:noFill/>
          <a:ln w="3175" cap="flat" cmpd="sng">
            <a:solidFill>
              <a:srgbClr val="C0C0C0"/>
            </a:solidFill>
            <a:prstDash val="solid"/>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r>
              <a:rPr lang="en-US" altLang="zh-CN" sz="1600" b="1" dirty="0">
                <a:solidFill>
                  <a:schemeClr val="tx1"/>
                </a:solidFill>
                <a:latin typeface="黑体" panose="02010609060101010101" charset="-122"/>
                <a:ea typeface="黑体" panose="02010609060101010101" charset="-122"/>
                <a:sym typeface="微软雅黑" panose="020B0503020204020204" pitchFamily="34" charset="-122"/>
              </a:rPr>
              <a:t>  </a:t>
            </a:r>
            <a:r>
              <a:rPr lang="zh-CN" altLang="en-US" sz="1600" b="1" dirty="0">
                <a:solidFill>
                  <a:schemeClr val="tx1"/>
                </a:solidFill>
                <a:latin typeface="黑体" panose="02010609060101010101" charset="-122"/>
                <a:ea typeface="黑体" panose="02010609060101010101" charset="-122"/>
                <a:sym typeface="微软雅黑" panose="020B0503020204020204" pitchFamily="34" charset="-122"/>
              </a:rPr>
              <a:t>行业及市场规模</a:t>
            </a:r>
          </a:p>
        </p:txBody>
      </p:sp>
      <p:sp>
        <p:nvSpPr>
          <p:cNvPr id="5" name="文本框 4"/>
          <p:cNvSpPr txBox="1"/>
          <p:nvPr/>
        </p:nvSpPr>
        <p:spPr>
          <a:xfrm>
            <a:off x="8247380" y="3070860"/>
            <a:ext cx="1466215" cy="337185"/>
          </a:xfrm>
          <a:prstGeom prst="rect">
            <a:avLst/>
          </a:prstGeom>
          <a:noFill/>
        </p:spPr>
        <p:txBody>
          <a:bodyPr wrap="square" rtlCol="0" anchor="t">
            <a:spAutoFit/>
          </a:bodyPr>
          <a:lstStyle/>
          <a:p>
            <a:r>
              <a:rPr lang="zh-CN" altLang="en-US" sz="1600" b="1" dirty="0">
                <a:solidFill>
                  <a:schemeClr val="tx1"/>
                </a:solidFill>
                <a:latin typeface="黑体" panose="02010609060101010101" charset="-122"/>
                <a:ea typeface="黑体" panose="02010609060101010101" charset="-122"/>
                <a:sym typeface="微软雅黑" panose="020B0503020204020204" pitchFamily="34" charset="-122"/>
              </a:rPr>
              <a:t>公司研发实力</a:t>
            </a:r>
          </a:p>
        </p:txBody>
      </p:sp>
    </p:spTree>
    <p:custDataLst>
      <p:tags r:id="rId1"/>
    </p:custData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Freeform 3"/>
          <p:cNvSpPr>
            <a:spLocks noEditPoints="1"/>
          </p:cNvSpPr>
          <p:nvPr/>
        </p:nvSpPr>
        <p:spPr bwMode="gray">
          <a:xfrm>
            <a:off x="3000375" y="1989138"/>
            <a:ext cx="5943600" cy="4038600"/>
          </a:xfrm>
          <a:custGeom>
            <a:avLst/>
            <a:gdLst/>
            <a:ahLst/>
            <a:cxnLst>
              <a:cxn ang="0">
                <a:pos x="1092" y="50"/>
              </a:cxn>
              <a:cxn ang="0">
                <a:pos x="822" y="168"/>
              </a:cxn>
              <a:cxn ang="0">
                <a:pos x="594" y="300"/>
              </a:cxn>
              <a:cxn ang="0">
                <a:pos x="406" y="446"/>
              </a:cxn>
              <a:cxn ang="0">
                <a:pos x="254" y="604"/>
              </a:cxn>
              <a:cxn ang="0">
                <a:pos x="140" y="772"/>
              </a:cxn>
              <a:cxn ang="0">
                <a:pos x="60" y="944"/>
              </a:cxn>
              <a:cxn ang="0">
                <a:pos x="14" y="1122"/>
              </a:cxn>
              <a:cxn ang="0">
                <a:pos x="0" y="1300"/>
              </a:cxn>
              <a:cxn ang="0">
                <a:pos x="18" y="1476"/>
              </a:cxn>
              <a:cxn ang="0">
                <a:pos x="64" y="1650"/>
              </a:cxn>
              <a:cxn ang="0">
                <a:pos x="138" y="1818"/>
              </a:cxn>
              <a:cxn ang="0">
                <a:pos x="238" y="1978"/>
              </a:cxn>
              <a:cxn ang="0">
                <a:pos x="364" y="2126"/>
              </a:cxn>
              <a:cxn ang="0">
                <a:pos x="512" y="2262"/>
              </a:cxn>
              <a:cxn ang="0">
                <a:pos x="684" y="2382"/>
              </a:cxn>
              <a:cxn ang="0">
                <a:pos x="874" y="2484"/>
              </a:cxn>
              <a:cxn ang="0">
                <a:pos x="1086" y="2564"/>
              </a:cxn>
              <a:cxn ang="0">
                <a:pos x="1314" y="2622"/>
              </a:cxn>
              <a:cxn ang="0">
                <a:pos x="1558" y="2654"/>
              </a:cxn>
              <a:cxn ang="0">
                <a:pos x="1818" y="2658"/>
              </a:cxn>
              <a:cxn ang="0">
                <a:pos x="2090" y="2632"/>
              </a:cxn>
              <a:cxn ang="0">
                <a:pos x="2374" y="2574"/>
              </a:cxn>
              <a:cxn ang="0">
                <a:pos x="2544" y="2912"/>
              </a:cxn>
              <a:cxn ang="0">
                <a:pos x="1868" y="1552"/>
              </a:cxn>
              <a:cxn ang="0">
                <a:pos x="1956" y="1914"/>
              </a:cxn>
              <a:cxn ang="0">
                <a:pos x="1788" y="1936"/>
              </a:cxn>
              <a:cxn ang="0">
                <a:pos x="1616" y="1934"/>
              </a:cxn>
              <a:cxn ang="0">
                <a:pos x="1442" y="1912"/>
              </a:cxn>
              <a:cxn ang="0">
                <a:pos x="1272" y="1872"/>
              </a:cxn>
              <a:cxn ang="0">
                <a:pos x="1108" y="1812"/>
              </a:cxn>
              <a:cxn ang="0">
                <a:pos x="952" y="1736"/>
              </a:cxn>
              <a:cxn ang="0">
                <a:pos x="810" y="1646"/>
              </a:cxn>
              <a:cxn ang="0">
                <a:pos x="684" y="1542"/>
              </a:cxn>
              <a:cxn ang="0">
                <a:pos x="578" y="1428"/>
              </a:cxn>
              <a:cxn ang="0">
                <a:pos x="494" y="1304"/>
              </a:cxn>
              <a:cxn ang="0">
                <a:pos x="438" y="1170"/>
              </a:cxn>
              <a:cxn ang="0">
                <a:pos x="410" y="1032"/>
              </a:cxn>
              <a:cxn ang="0">
                <a:pos x="416" y="888"/>
              </a:cxn>
              <a:cxn ang="0">
                <a:pos x="460" y="742"/>
              </a:cxn>
              <a:cxn ang="0">
                <a:pos x="544" y="592"/>
              </a:cxn>
              <a:cxn ang="0">
                <a:pos x="670" y="444"/>
              </a:cxn>
              <a:cxn ang="0">
                <a:pos x="844" y="298"/>
              </a:cxn>
              <a:cxn ang="0">
                <a:pos x="1070" y="154"/>
              </a:cxn>
              <a:cxn ang="0">
                <a:pos x="1348" y="16"/>
              </a:cxn>
              <a:cxn ang="0">
                <a:pos x="1244" y="0"/>
              </a:cxn>
              <a:cxn ang="0">
                <a:pos x="2820" y="1934"/>
              </a:cxn>
              <a:cxn ang="0">
                <a:pos x="2820" y="1934"/>
              </a:cxn>
            </a:cxnLst>
            <a:rect l="0" t="0" r="r" b="b"/>
            <a:pathLst>
              <a:path w="2820" h="2912">
                <a:moveTo>
                  <a:pt x="1244" y="0"/>
                </a:moveTo>
                <a:lnTo>
                  <a:pt x="1092" y="50"/>
                </a:lnTo>
                <a:lnTo>
                  <a:pt x="952" y="106"/>
                </a:lnTo>
                <a:lnTo>
                  <a:pt x="822" y="168"/>
                </a:lnTo>
                <a:lnTo>
                  <a:pt x="704" y="232"/>
                </a:lnTo>
                <a:lnTo>
                  <a:pt x="594" y="300"/>
                </a:lnTo>
                <a:lnTo>
                  <a:pt x="494" y="372"/>
                </a:lnTo>
                <a:lnTo>
                  <a:pt x="406" y="446"/>
                </a:lnTo>
                <a:lnTo>
                  <a:pt x="324" y="524"/>
                </a:lnTo>
                <a:lnTo>
                  <a:pt x="254" y="604"/>
                </a:lnTo>
                <a:lnTo>
                  <a:pt x="192" y="686"/>
                </a:lnTo>
                <a:lnTo>
                  <a:pt x="140" y="772"/>
                </a:lnTo>
                <a:lnTo>
                  <a:pt x="96" y="856"/>
                </a:lnTo>
                <a:lnTo>
                  <a:pt x="60" y="944"/>
                </a:lnTo>
                <a:lnTo>
                  <a:pt x="32" y="1032"/>
                </a:lnTo>
                <a:lnTo>
                  <a:pt x="14" y="1122"/>
                </a:lnTo>
                <a:lnTo>
                  <a:pt x="2" y="1210"/>
                </a:lnTo>
                <a:lnTo>
                  <a:pt x="0" y="1300"/>
                </a:lnTo>
                <a:lnTo>
                  <a:pt x="4" y="1388"/>
                </a:lnTo>
                <a:lnTo>
                  <a:pt x="18" y="1476"/>
                </a:lnTo>
                <a:lnTo>
                  <a:pt x="36" y="1564"/>
                </a:lnTo>
                <a:lnTo>
                  <a:pt x="64" y="1650"/>
                </a:lnTo>
                <a:lnTo>
                  <a:pt x="96" y="1736"/>
                </a:lnTo>
                <a:lnTo>
                  <a:pt x="138" y="1818"/>
                </a:lnTo>
                <a:lnTo>
                  <a:pt x="184" y="1900"/>
                </a:lnTo>
                <a:lnTo>
                  <a:pt x="238" y="1978"/>
                </a:lnTo>
                <a:lnTo>
                  <a:pt x="298" y="2054"/>
                </a:lnTo>
                <a:lnTo>
                  <a:pt x="364" y="2126"/>
                </a:lnTo>
                <a:lnTo>
                  <a:pt x="434" y="2196"/>
                </a:lnTo>
                <a:lnTo>
                  <a:pt x="512" y="2262"/>
                </a:lnTo>
                <a:lnTo>
                  <a:pt x="596" y="2324"/>
                </a:lnTo>
                <a:lnTo>
                  <a:pt x="684" y="2382"/>
                </a:lnTo>
                <a:lnTo>
                  <a:pt x="776" y="2436"/>
                </a:lnTo>
                <a:lnTo>
                  <a:pt x="874" y="2484"/>
                </a:lnTo>
                <a:lnTo>
                  <a:pt x="978" y="2526"/>
                </a:lnTo>
                <a:lnTo>
                  <a:pt x="1086" y="2564"/>
                </a:lnTo>
                <a:lnTo>
                  <a:pt x="1198" y="2596"/>
                </a:lnTo>
                <a:lnTo>
                  <a:pt x="1314" y="2622"/>
                </a:lnTo>
                <a:lnTo>
                  <a:pt x="1434" y="2642"/>
                </a:lnTo>
                <a:lnTo>
                  <a:pt x="1558" y="2654"/>
                </a:lnTo>
                <a:lnTo>
                  <a:pt x="1686" y="2660"/>
                </a:lnTo>
                <a:lnTo>
                  <a:pt x="1818" y="2658"/>
                </a:lnTo>
                <a:lnTo>
                  <a:pt x="1952" y="2650"/>
                </a:lnTo>
                <a:lnTo>
                  <a:pt x="2090" y="2632"/>
                </a:lnTo>
                <a:lnTo>
                  <a:pt x="2230" y="2608"/>
                </a:lnTo>
                <a:lnTo>
                  <a:pt x="2374" y="2574"/>
                </a:lnTo>
                <a:lnTo>
                  <a:pt x="2542" y="2912"/>
                </a:lnTo>
                <a:lnTo>
                  <a:pt x="2544" y="2912"/>
                </a:lnTo>
                <a:lnTo>
                  <a:pt x="2820" y="1934"/>
                </a:lnTo>
                <a:lnTo>
                  <a:pt x="1868" y="1552"/>
                </a:lnTo>
                <a:lnTo>
                  <a:pt x="2036" y="1894"/>
                </a:lnTo>
                <a:lnTo>
                  <a:pt x="1956" y="1914"/>
                </a:lnTo>
                <a:lnTo>
                  <a:pt x="1872" y="1928"/>
                </a:lnTo>
                <a:lnTo>
                  <a:pt x="1788" y="1936"/>
                </a:lnTo>
                <a:lnTo>
                  <a:pt x="1702" y="1938"/>
                </a:lnTo>
                <a:lnTo>
                  <a:pt x="1616" y="1934"/>
                </a:lnTo>
                <a:lnTo>
                  <a:pt x="1528" y="1926"/>
                </a:lnTo>
                <a:lnTo>
                  <a:pt x="1442" y="1912"/>
                </a:lnTo>
                <a:lnTo>
                  <a:pt x="1356" y="1894"/>
                </a:lnTo>
                <a:lnTo>
                  <a:pt x="1272" y="1872"/>
                </a:lnTo>
                <a:lnTo>
                  <a:pt x="1188" y="1844"/>
                </a:lnTo>
                <a:lnTo>
                  <a:pt x="1108" y="1812"/>
                </a:lnTo>
                <a:lnTo>
                  <a:pt x="1028" y="1776"/>
                </a:lnTo>
                <a:lnTo>
                  <a:pt x="952" y="1736"/>
                </a:lnTo>
                <a:lnTo>
                  <a:pt x="880" y="1692"/>
                </a:lnTo>
                <a:lnTo>
                  <a:pt x="810" y="1646"/>
                </a:lnTo>
                <a:lnTo>
                  <a:pt x="744" y="1596"/>
                </a:lnTo>
                <a:lnTo>
                  <a:pt x="684" y="1542"/>
                </a:lnTo>
                <a:lnTo>
                  <a:pt x="628" y="1486"/>
                </a:lnTo>
                <a:lnTo>
                  <a:pt x="578" y="1428"/>
                </a:lnTo>
                <a:lnTo>
                  <a:pt x="532" y="1366"/>
                </a:lnTo>
                <a:lnTo>
                  <a:pt x="494" y="1304"/>
                </a:lnTo>
                <a:lnTo>
                  <a:pt x="462" y="1238"/>
                </a:lnTo>
                <a:lnTo>
                  <a:pt x="438" y="1170"/>
                </a:lnTo>
                <a:lnTo>
                  <a:pt x="420" y="1102"/>
                </a:lnTo>
                <a:lnTo>
                  <a:pt x="410" y="1032"/>
                </a:lnTo>
                <a:lnTo>
                  <a:pt x="410" y="960"/>
                </a:lnTo>
                <a:lnTo>
                  <a:pt x="416" y="888"/>
                </a:lnTo>
                <a:lnTo>
                  <a:pt x="434" y="816"/>
                </a:lnTo>
                <a:lnTo>
                  <a:pt x="460" y="742"/>
                </a:lnTo>
                <a:lnTo>
                  <a:pt x="496" y="668"/>
                </a:lnTo>
                <a:lnTo>
                  <a:pt x="544" y="592"/>
                </a:lnTo>
                <a:lnTo>
                  <a:pt x="602" y="518"/>
                </a:lnTo>
                <a:lnTo>
                  <a:pt x="670" y="444"/>
                </a:lnTo>
                <a:lnTo>
                  <a:pt x="752" y="370"/>
                </a:lnTo>
                <a:lnTo>
                  <a:pt x="844" y="298"/>
                </a:lnTo>
                <a:lnTo>
                  <a:pt x="950" y="226"/>
                </a:lnTo>
                <a:lnTo>
                  <a:pt x="1070" y="154"/>
                </a:lnTo>
                <a:lnTo>
                  <a:pt x="1202" y="84"/>
                </a:lnTo>
                <a:lnTo>
                  <a:pt x="1348" y="16"/>
                </a:lnTo>
                <a:lnTo>
                  <a:pt x="1244" y="0"/>
                </a:lnTo>
                <a:lnTo>
                  <a:pt x="1244" y="0"/>
                </a:lnTo>
                <a:lnTo>
                  <a:pt x="1244" y="0"/>
                </a:lnTo>
                <a:close/>
                <a:moveTo>
                  <a:pt x="2820" y="1934"/>
                </a:moveTo>
                <a:lnTo>
                  <a:pt x="2820" y="1934"/>
                </a:lnTo>
                <a:lnTo>
                  <a:pt x="2820" y="1934"/>
                </a:lnTo>
                <a:close/>
              </a:path>
            </a:pathLst>
          </a:custGeom>
          <a:gradFill rotWithShape="1">
            <a:gsLst>
              <a:gs pos="0">
                <a:schemeClr val="hlink"/>
              </a:gs>
              <a:gs pos="100000">
                <a:schemeClr val="accent1"/>
              </a:gs>
            </a:gsLst>
            <a:lin ang="5400000" scaled="1"/>
          </a:gradFill>
          <a:ln w="0">
            <a:noFill/>
            <a:prstDash val="solid"/>
            <a:round/>
          </a:ln>
          <a:effectLst>
            <a:outerShdw dist="206741" dir="8249373" algn="ctr" rotWithShape="0">
              <a:srgbClr val="C1D1D3">
                <a:alpha val="50000"/>
              </a:srgbClr>
            </a:outerShdw>
          </a:effectLst>
        </p:spPr>
        <p:txBody>
          <a:bodyPr/>
          <a:lstStyle/>
          <a:p>
            <a:pPr>
              <a:defRPr/>
            </a:pPr>
            <a:endParaRPr lang="zh-CN" altLang="en-US" b="0">
              <a:latin typeface="Arial" panose="020B0604020202020204" pitchFamily="34" charset="0"/>
              <a:ea typeface="+mn-ea"/>
              <a:cs typeface="+mn-cs"/>
            </a:endParaRPr>
          </a:p>
        </p:txBody>
      </p:sp>
      <p:sp>
        <p:nvSpPr>
          <p:cNvPr id="91140" name="Text Box 32"/>
          <p:cNvSpPr txBox="1">
            <a:spLocks noChangeArrowheads="1"/>
          </p:cNvSpPr>
          <p:nvPr/>
        </p:nvSpPr>
        <p:spPr bwMode="auto">
          <a:xfrm>
            <a:off x="8688388" y="4149725"/>
            <a:ext cx="1979612" cy="398780"/>
          </a:xfrm>
          <a:prstGeom prst="rect">
            <a:avLst/>
          </a:prstGeom>
          <a:noFill/>
          <a:ln w="9525" algn="ctr">
            <a:noFill/>
            <a:miter lim="800000"/>
          </a:ln>
        </p:spPr>
        <p:txBody>
          <a:bodyPr>
            <a:spAutoFit/>
          </a:bodyPr>
          <a:lstStyle/>
          <a:p>
            <a:r>
              <a:rPr lang="en-US" altLang="zh-CN" sz="2000" b="0">
                <a:solidFill>
                  <a:schemeClr val="tx2"/>
                </a:solidFill>
                <a:effectLst>
                  <a:outerShdw blurRad="38100" dist="38100" dir="2700000" algn="tl">
                    <a:srgbClr val="C0C0C0"/>
                  </a:outerShdw>
                </a:effectLst>
                <a:latin typeface="Arial" panose="020B0604020202020204" pitchFamily="34" charset="0"/>
                <a:ea typeface="宋体" panose="02010600030101010101" pitchFamily="2" charset="-122"/>
                <a:cs typeface="幼圆" panose="02010509060101010101" charset="-122"/>
              </a:rPr>
              <a:t>1-5</a:t>
            </a:r>
            <a:r>
              <a:rPr lang="zh-CN" altLang="en-US" sz="2000" b="0">
                <a:solidFill>
                  <a:schemeClr val="tx2"/>
                </a:solidFill>
                <a:effectLst>
                  <a:outerShdw blurRad="38100" dist="38100" dir="2700000" algn="tl">
                    <a:srgbClr val="C0C0C0"/>
                  </a:outerShdw>
                </a:effectLst>
                <a:latin typeface="Arial" panose="020B0604020202020204" pitchFamily="34" charset="0"/>
                <a:ea typeface="宋体" panose="02010600030101010101" pitchFamily="2" charset="-122"/>
                <a:cs typeface="幼圆" panose="02010509060101010101" charset="-122"/>
              </a:rPr>
              <a:t>年利润趋势</a:t>
            </a:r>
            <a:endParaRPr lang="zh-CN" altLang="en-US" sz="2000" b="0">
              <a:solidFill>
                <a:schemeClr val="tx2"/>
              </a:solidFill>
              <a:latin typeface="Arial" panose="020B0604020202020204" pitchFamily="34" charset="0"/>
              <a:ea typeface="宋体" panose="02010600030101010101" pitchFamily="2" charset="-122"/>
              <a:cs typeface="幼圆" panose="02010509060101010101" charset="-122"/>
            </a:endParaRPr>
          </a:p>
        </p:txBody>
      </p:sp>
      <p:sp>
        <p:nvSpPr>
          <p:cNvPr id="91141" name="Oval 34"/>
          <p:cNvSpPr>
            <a:spLocks noChangeArrowheads="1"/>
          </p:cNvSpPr>
          <p:nvPr/>
        </p:nvSpPr>
        <p:spPr bwMode="gray">
          <a:xfrm rot="-723406">
            <a:off x="4840288" y="4972050"/>
            <a:ext cx="1438275" cy="666750"/>
          </a:xfrm>
          <a:prstGeom prst="ellipse">
            <a:avLst/>
          </a:prstGeom>
          <a:solidFill>
            <a:srgbClr val="0F2145">
              <a:alpha val="30196"/>
            </a:srgbClr>
          </a:solidFill>
          <a:ln w="9525">
            <a:noFill/>
            <a:round/>
          </a:ln>
        </p:spPr>
        <p:txBody>
          <a:bodyPr wrap="none" anchor="ctr"/>
          <a:lstStyle/>
          <a:p>
            <a:endParaRPr lang="zh-CN" altLang="en-US" b="0">
              <a:latin typeface="Arial" panose="020B0604020202020204" pitchFamily="34" charset="0"/>
              <a:ea typeface="宋体" panose="02010600030101010101" pitchFamily="2" charset="-122"/>
              <a:cs typeface="幼圆" panose="02010509060101010101" charset="-122"/>
            </a:endParaRPr>
          </a:p>
        </p:txBody>
      </p:sp>
      <p:sp>
        <p:nvSpPr>
          <p:cNvPr id="91142" name="Oval 35"/>
          <p:cNvSpPr>
            <a:spLocks noChangeArrowheads="1"/>
          </p:cNvSpPr>
          <p:nvPr/>
        </p:nvSpPr>
        <p:spPr bwMode="gray">
          <a:xfrm>
            <a:off x="4772025" y="3752850"/>
            <a:ext cx="1704975" cy="1706563"/>
          </a:xfrm>
          <a:prstGeom prst="ellipse">
            <a:avLst/>
          </a:prstGeom>
          <a:gradFill rotWithShape="1">
            <a:gsLst>
              <a:gs pos="0">
                <a:srgbClr val="636869"/>
              </a:gs>
              <a:gs pos="100000">
                <a:srgbClr val="D6E1E2"/>
              </a:gs>
            </a:gsLst>
            <a:lin ang="5400000" scaled="1"/>
          </a:gradFill>
          <a:ln w="9525" algn="ctr">
            <a:noFill/>
            <a:round/>
          </a:ln>
        </p:spPr>
        <p:txBody>
          <a:bodyPr vert="eaVert" wrap="none" anchor="ctr"/>
          <a:lstStyle/>
          <a:p>
            <a:endParaRPr lang="zh-CN" altLang="en-US" b="0">
              <a:latin typeface="Arial" panose="020B0604020202020204" pitchFamily="34" charset="0"/>
              <a:ea typeface="宋体" panose="02010600030101010101" pitchFamily="2" charset="-122"/>
              <a:cs typeface="幼圆" panose="02010509060101010101" charset="-122"/>
            </a:endParaRPr>
          </a:p>
        </p:txBody>
      </p:sp>
      <p:sp>
        <p:nvSpPr>
          <p:cNvPr id="91143" name="Oval 36"/>
          <p:cNvSpPr>
            <a:spLocks noChangeArrowheads="1"/>
          </p:cNvSpPr>
          <p:nvPr/>
        </p:nvSpPr>
        <p:spPr bwMode="gray">
          <a:xfrm>
            <a:off x="4792663" y="3762375"/>
            <a:ext cx="1665287" cy="1663700"/>
          </a:xfrm>
          <a:prstGeom prst="ellipse">
            <a:avLst/>
          </a:prstGeom>
          <a:gradFill rotWithShape="1">
            <a:gsLst>
              <a:gs pos="0">
                <a:srgbClr val="D6E1E2">
                  <a:alpha val="0"/>
                </a:srgbClr>
              </a:gs>
              <a:gs pos="100000">
                <a:srgbClr val="F1F5F5"/>
              </a:gs>
            </a:gsLst>
            <a:lin ang="5400000" scaled="1"/>
          </a:gradFill>
          <a:ln w="9525" algn="ctr">
            <a:noFill/>
            <a:round/>
          </a:ln>
        </p:spPr>
        <p:txBody>
          <a:bodyPr vert="eaVert" wrap="none" anchor="ctr"/>
          <a:lstStyle/>
          <a:p>
            <a:endParaRPr lang="zh-CN" altLang="en-US" b="0">
              <a:latin typeface="Arial" panose="020B0604020202020204" pitchFamily="34" charset="0"/>
              <a:ea typeface="宋体" panose="02010600030101010101" pitchFamily="2" charset="-122"/>
              <a:cs typeface="幼圆" panose="02010509060101010101" charset="-122"/>
            </a:endParaRPr>
          </a:p>
        </p:txBody>
      </p:sp>
      <p:sp>
        <p:nvSpPr>
          <p:cNvPr id="91144" name="Oval 37"/>
          <p:cNvSpPr>
            <a:spLocks noChangeArrowheads="1"/>
          </p:cNvSpPr>
          <p:nvPr/>
        </p:nvSpPr>
        <p:spPr bwMode="gray">
          <a:xfrm>
            <a:off x="4810125" y="3778250"/>
            <a:ext cx="1584325" cy="1555750"/>
          </a:xfrm>
          <a:prstGeom prst="ellipse">
            <a:avLst/>
          </a:prstGeom>
          <a:gradFill rotWithShape="1">
            <a:gsLst>
              <a:gs pos="0">
                <a:srgbClr val="AAB2B3"/>
              </a:gs>
              <a:gs pos="100000">
                <a:srgbClr val="D6E1E2">
                  <a:alpha val="48000"/>
                </a:srgbClr>
              </a:gs>
            </a:gsLst>
            <a:lin ang="5400000" scaled="1"/>
          </a:gradFill>
          <a:ln w="9525" algn="ctr">
            <a:noFill/>
            <a:round/>
          </a:ln>
        </p:spPr>
        <p:txBody>
          <a:bodyPr vert="eaVert" wrap="none" anchor="ctr"/>
          <a:lstStyle/>
          <a:p>
            <a:endParaRPr lang="zh-CN" altLang="en-US" b="0">
              <a:latin typeface="Arial" panose="020B0604020202020204" pitchFamily="34" charset="0"/>
              <a:ea typeface="宋体" panose="02010600030101010101" pitchFamily="2" charset="-122"/>
              <a:cs typeface="幼圆" panose="02010509060101010101" charset="-122"/>
            </a:endParaRPr>
          </a:p>
        </p:txBody>
      </p:sp>
      <p:sp>
        <p:nvSpPr>
          <p:cNvPr id="91145" name="Oval 38"/>
          <p:cNvSpPr>
            <a:spLocks noChangeArrowheads="1"/>
          </p:cNvSpPr>
          <p:nvPr/>
        </p:nvSpPr>
        <p:spPr bwMode="gray">
          <a:xfrm>
            <a:off x="4902200" y="3822700"/>
            <a:ext cx="1409700" cy="1262063"/>
          </a:xfrm>
          <a:prstGeom prst="ellipse">
            <a:avLst/>
          </a:prstGeom>
          <a:gradFill rotWithShape="1">
            <a:gsLst>
              <a:gs pos="0">
                <a:srgbClr val="FFFFFF"/>
              </a:gs>
              <a:gs pos="100000">
                <a:srgbClr val="D6E1E2">
                  <a:alpha val="37999"/>
                </a:srgbClr>
              </a:gs>
            </a:gsLst>
            <a:lin ang="5400000" scaled="1"/>
          </a:gradFill>
          <a:ln w="9525" algn="ctr">
            <a:noFill/>
            <a:round/>
          </a:ln>
        </p:spPr>
        <p:txBody>
          <a:bodyPr vert="eaVert" wrap="none" anchor="ctr"/>
          <a:lstStyle/>
          <a:p>
            <a:endParaRPr lang="zh-CN" altLang="en-US" b="0">
              <a:latin typeface="Arial" panose="020B0604020202020204" pitchFamily="34" charset="0"/>
              <a:ea typeface="宋体" panose="02010600030101010101" pitchFamily="2" charset="-122"/>
              <a:cs typeface="幼圆" panose="02010509060101010101" charset="-122"/>
            </a:endParaRPr>
          </a:p>
        </p:txBody>
      </p:sp>
      <p:sp>
        <p:nvSpPr>
          <p:cNvPr id="91146" name="Text Box 39"/>
          <p:cNvSpPr txBox="1">
            <a:spLocks noChangeArrowheads="1"/>
          </p:cNvSpPr>
          <p:nvPr/>
        </p:nvSpPr>
        <p:spPr bwMode="gray">
          <a:xfrm>
            <a:off x="5071171" y="4437112"/>
            <a:ext cx="1033780" cy="398780"/>
          </a:xfrm>
          <a:prstGeom prst="rect">
            <a:avLst/>
          </a:prstGeom>
          <a:noFill/>
          <a:ln w="9525" algn="ctr">
            <a:noFill/>
            <a:miter lim="800000"/>
          </a:ln>
        </p:spPr>
        <p:txBody>
          <a:bodyPr wrap="none">
            <a:spAutoFit/>
          </a:bodyPr>
          <a:lstStyle/>
          <a:p>
            <a:pPr algn="ctr"/>
            <a:r>
              <a:rPr lang="en-US" altLang="zh-CN" sz="2000" dirty="0">
                <a:solidFill>
                  <a:srgbClr val="000000"/>
                </a:solidFill>
                <a:latin typeface="微软雅黑" panose="020B0503020204020204" pitchFamily="34" charset="-122"/>
                <a:ea typeface="微软雅黑" panose="020B0503020204020204" pitchFamily="34" charset="-122"/>
                <a:cs typeface="幼圆" panose="02010509060101010101" charset="-122"/>
              </a:rPr>
              <a:t>5000</a:t>
            </a:r>
            <a:r>
              <a:rPr lang="zh-CN" altLang="en-US" sz="2000" dirty="0">
                <a:solidFill>
                  <a:srgbClr val="000000"/>
                </a:solidFill>
                <a:latin typeface="微软雅黑" panose="020B0503020204020204" pitchFamily="34" charset="-122"/>
                <a:ea typeface="微软雅黑" panose="020B0503020204020204" pitchFamily="34" charset="-122"/>
                <a:cs typeface="幼圆" panose="02010509060101010101" charset="-122"/>
              </a:rPr>
              <a:t>万</a:t>
            </a:r>
            <a:endParaRPr lang="zh-CN" altLang="en-US" sz="2000" dirty="0">
              <a:latin typeface="微软雅黑" panose="020B0503020204020204" pitchFamily="34" charset="-122"/>
              <a:ea typeface="微软雅黑" panose="020B0503020204020204" pitchFamily="34" charset="-122"/>
              <a:cs typeface="幼圆" panose="02010509060101010101" charset="-122"/>
            </a:endParaRPr>
          </a:p>
        </p:txBody>
      </p:sp>
      <p:sp>
        <p:nvSpPr>
          <p:cNvPr id="91147" name="Oval 40"/>
          <p:cNvSpPr>
            <a:spLocks noChangeArrowheads="1"/>
          </p:cNvSpPr>
          <p:nvPr/>
        </p:nvSpPr>
        <p:spPr bwMode="gray">
          <a:xfrm rot="-772996">
            <a:off x="2997200" y="4362450"/>
            <a:ext cx="1133475" cy="609600"/>
          </a:xfrm>
          <a:prstGeom prst="ellipse">
            <a:avLst/>
          </a:prstGeom>
          <a:solidFill>
            <a:srgbClr val="0F2145">
              <a:alpha val="30196"/>
            </a:srgbClr>
          </a:solidFill>
          <a:ln w="9525">
            <a:noFill/>
            <a:round/>
          </a:ln>
        </p:spPr>
        <p:txBody>
          <a:bodyPr wrap="none" anchor="ctr"/>
          <a:lstStyle/>
          <a:p>
            <a:endParaRPr lang="zh-CN" altLang="en-US" b="0">
              <a:latin typeface="Arial" panose="020B0604020202020204" pitchFamily="34" charset="0"/>
              <a:ea typeface="宋体" panose="02010600030101010101" pitchFamily="2" charset="-122"/>
              <a:cs typeface="幼圆" panose="02010509060101010101" charset="-122"/>
            </a:endParaRPr>
          </a:p>
        </p:txBody>
      </p:sp>
      <p:grpSp>
        <p:nvGrpSpPr>
          <p:cNvPr id="91148" name="Group 41"/>
          <p:cNvGrpSpPr/>
          <p:nvPr/>
        </p:nvGrpSpPr>
        <p:grpSpPr bwMode="auto">
          <a:xfrm>
            <a:off x="2927350" y="3357563"/>
            <a:ext cx="1371600" cy="1441450"/>
            <a:chOff x="732" y="2112"/>
            <a:chExt cx="842" cy="860"/>
          </a:xfrm>
        </p:grpSpPr>
        <p:sp>
          <p:nvSpPr>
            <p:cNvPr id="91149" name="Oval 42"/>
            <p:cNvSpPr>
              <a:spLocks noChangeArrowheads="1"/>
            </p:cNvSpPr>
            <p:nvPr/>
          </p:nvSpPr>
          <p:spPr bwMode="gray">
            <a:xfrm>
              <a:off x="732" y="2112"/>
              <a:ext cx="842" cy="860"/>
            </a:xfrm>
            <a:prstGeom prst="ellipse">
              <a:avLst/>
            </a:prstGeom>
            <a:gradFill rotWithShape="1">
              <a:gsLst>
                <a:gs pos="0">
                  <a:srgbClr val="636869"/>
                </a:gs>
                <a:gs pos="100000">
                  <a:srgbClr val="D6E1E2"/>
                </a:gs>
              </a:gsLst>
              <a:lin ang="5400000" scaled="1"/>
            </a:gradFill>
            <a:ln w="9525" algn="ctr">
              <a:noFill/>
              <a:round/>
            </a:ln>
          </p:spPr>
          <p:txBody>
            <a:bodyPr vert="eaVert" wrap="none" anchor="ctr"/>
            <a:lstStyle/>
            <a:p>
              <a:endParaRPr lang="zh-CN" altLang="en-US" b="0">
                <a:latin typeface="Arial" panose="020B0604020202020204" pitchFamily="34" charset="0"/>
                <a:ea typeface="宋体" panose="02010600030101010101" pitchFamily="2" charset="-122"/>
                <a:cs typeface="幼圆" panose="02010509060101010101" charset="-122"/>
              </a:endParaRPr>
            </a:p>
          </p:txBody>
        </p:sp>
        <p:sp>
          <p:nvSpPr>
            <p:cNvPr id="91150" name="Oval 43"/>
            <p:cNvSpPr>
              <a:spLocks noChangeArrowheads="1"/>
            </p:cNvSpPr>
            <p:nvPr/>
          </p:nvSpPr>
          <p:spPr bwMode="gray">
            <a:xfrm>
              <a:off x="743" y="2117"/>
              <a:ext cx="821" cy="838"/>
            </a:xfrm>
            <a:prstGeom prst="ellipse">
              <a:avLst/>
            </a:prstGeom>
            <a:gradFill rotWithShape="1">
              <a:gsLst>
                <a:gs pos="0">
                  <a:srgbClr val="D6E1E2">
                    <a:alpha val="0"/>
                  </a:srgbClr>
                </a:gs>
                <a:gs pos="100000">
                  <a:srgbClr val="F1F5F5"/>
                </a:gs>
              </a:gsLst>
              <a:lin ang="5400000" scaled="1"/>
            </a:gradFill>
            <a:ln w="9525" algn="ctr">
              <a:noFill/>
              <a:round/>
            </a:ln>
          </p:spPr>
          <p:txBody>
            <a:bodyPr vert="eaVert" wrap="none" anchor="ctr"/>
            <a:lstStyle/>
            <a:p>
              <a:endParaRPr lang="zh-CN" altLang="en-US" b="0">
                <a:latin typeface="Arial" panose="020B0604020202020204" pitchFamily="34" charset="0"/>
                <a:ea typeface="宋体" panose="02010600030101010101" pitchFamily="2" charset="-122"/>
                <a:cs typeface="幼圆" panose="02010509060101010101" charset="-122"/>
              </a:endParaRPr>
            </a:p>
          </p:txBody>
        </p:sp>
        <p:sp>
          <p:nvSpPr>
            <p:cNvPr id="91151" name="Oval 44"/>
            <p:cNvSpPr>
              <a:spLocks noChangeArrowheads="1"/>
            </p:cNvSpPr>
            <p:nvPr/>
          </p:nvSpPr>
          <p:spPr bwMode="gray">
            <a:xfrm>
              <a:off x="751" y="2125"/>
              <a:ext cx="781" cy="784"/>
            </a:xfrm>
            <a:prstGeom prst="ellipse">
              <a:avLst/>
            </a:prstGeom>
            <a:gradFill rotWithShape="1">
              <a:gsLst>
                <a:gs pos="0">
                  <a:srgbClr val="AAB2B3"/>
                </a:gs>
                <a:gs pos="100000">
                  <a:srgbClr val="D6E1E2">
                    <a:alpha val="48000"/>
                  </a:srgbClr>
                </a:gs>
              </a:gsLst>
              <a:lin ang="5400000" scaled="1"/>
            </a:gradFill>
            <a:ln w="9525" algn="ctr">
              <a:noFill/>
              <a:round/>
            </a:ln>
          </p:spPr>
          <p:txBody>
            <a:bodyPr vert="eaVert" wrap="none" anchor="ctr"/>
            <a:lstStyle/>
            <a:p>
              <a:endParaRPr lang="zh-CN" altLang="en-US" b="0">
                <a:latin typeface="Arial" panose="020B0604020202020204" pitchFamily="34" charset="0"/>
                <a:ea typeface="宋体" panose="02010600030101010101" pitchFamily="2" charset="-122"/>
                <a:cs typeface="幼圆" panose="02010509060101010101" charset="-122"/>
              </a:endParaRPr>
            </a:p>
          </p:txBody>
        </p:sp>
        <p:sp>
          <p:nvSpPr>
            <p:cNvPr id="91152" name="Oval 45"/>
            <p:cNvSpPr>
              <a:spLocks noChangeArrowheads="1"/>
            </p:cNvSpPr>
            <p:nvPr/>
          </p:nvSpPr>
          <p:spPr bwMode="gray">
            <a:xfrm>
              <a:off x="795" y="2147"/>
              <a:ext cx="695" cy="636"/>
            </a:xfrm>
            <a:prstGeom prst="ellipse">
              <a:avLst/>
            </a:prstGeom>
            <a:gradFill rotWithShape="1">
              <a:gsLst>
                <a:gs pos="0">
                  <a:srgbClr val="FFFFFF"/>
                </a:gs>
                <a:gs pos="100000">
                  <a:srgbClr val="D6E1E2">
                    <a:alpha val="37999"/>
                  </a:srgbClr>
                </a:gs>
              </a:gsLst>
              <a:lin ang="5400000" scaled="1"/>
            </a:gradFill>
            <a:ln w="9525" algn="ctr">
              <a:noFill/>
              <a:round/>
            </a:ln>
          </p:spPr>
          <p:txBody>
            <a:bodyPr vert="eaVert" wrap="none" anchor="ctr"/>
            <a:lstStyle/>
            <a:p>
              <a:endParaRPr lang="zh-CN" altLang="en-US" b="0">
                <a:latin typeface="Arial" panose="020B0604020202020204" pitchFamily="34" charset="0"/>
                <a:ea typeface="宋体" panose="02010600030101010101" pitchFamily="2" charset="-122"/>
                <a:cs typeface="幼圆" panose="02010509060101010101" charset="-122"/>
              </a:endParaRPr>
            </a:p>
          </p:txBody>
        </p:sp>
        <p:sp>
          <p:nvSpPr>
            <p:cNvPr id="91153" name="Text Box 46"/>
            <p:cNvSpPr txBox="1">
              <a:spLocks noChangeArrowheads="1"/>
            </p:cNvSpPr>
            <p:nvPr/>
          </p:nvSpPr>
          <p:spPr bwMode="gray">
            <a:xfrm>
              <a:off x="852" y="2460"/>
              <a:ext cx="582" cy="220"/>
            </a:xfrm>
            <a:prstGeom prst="rect">
              <a:avLst/>
            </a:prstGeom>
            <a:noFill/>
            <a:ln w="9525" algn="ctr">
              <a:noFill/>
              <a:miter lim="800000"/>
            </a:ln>
          </p:spPr>
          <p:txBody>
            <a:bodyPr wrap="none">
              <a:spAutoFit/>
            </a:bodyPr>
            <a:lstStyle/>
            <a:p>
              <a:pPr algn="ctr"/>
              <a:r>
                <a:rPr lang="en-US" altLang="zh-CN" dirty="0">
                  <a:solidFill>
                    <a:srgbClr val="000000"/>
                  </a:solidFill>
                  <a:latin typeface="微软雅黑" panose="020B0503020204020204" pitchFamily="34" charset="-122"/>
                  <a:ea typeface="微软雅黑" panose="020B0503020204020204" pitchFamily="34" charset="-122"/>
                  <a:cs typeface="幼圆" panose="02010509060101010101" charset="-122"/>
                </a:rPr>
                <a:t>3000</a:t>
              </a:r>
              <a:r>
                <a:rPr lang="zh-CN" altLang="en-US" dirty="0">
                  <a:solidFill>
                    <a:srgbClr val="000000"/>
                  </a:solidFill>
                  <a:latin typeface="微软雅黑" panose="020B0503020204020204" pitchFamily="34" charset="-122"/>
                  <a:ea typeface="微软雅黑" panose="020B0503020204020204" pitchFamily="34" charset="-122"/>
                  <a:cs typeface="幼圆" panose="02010509060101010101" charset="-122"/>
                </a:rPr>
                <a:t>万</a:t>
              </a:r>
              <a:endParaRPr lang="zh-CN" altLang="en-US" dirty="0">
                <a:latin typeface="微软雅黑" panose="020B0503020204020204" pitchFamily="34" charset="-122"/>
                <a:ea typeface="微软雅黑" panose="020B0503020204020204" pitchFamily="34" charset="-122"/>
                <a:cs typeface="幼圆" panose="02010509060101010101" charset="-122"/>
              </a:endParaRPr>
            </a:p>
          </p:txBody>
        </p:sp>
      </p:grpSp>
      <p:sp>
        <p:nvSpPr>
          <p:cNvPr id="91154" name="Oval 47"/>
          <p:cNvSpPr>
            <a:spLocks noChangeArrowheads="1"/>
          </p:cNvSpPr>
          <p:nvPr/>
        </p:nvSpPr>
        <p:spPr bwMode="gray">
          <a:xfrm>
            <a:off x="2819400" y="2606675"/>
            <a:ext cx="914400" cy="533400"/>
          </a:xfrm>
          <a:prstGeom prst="ellipse">
            <a:avLst/>
          </a:prstGeom>
          <a:solidFill>
            <a:srgbClr val="0F2145">
              <a:alpha val="30196"/>
            </a:srgbClr>
          </a:solidFill>
          <a:ln w="9525">
            <a:noFill/>
            <a:round/>
          </a:ln>
        </p:spPr>
        <p:txBody>
          <a:bodyPr wrap="none" anchor="ctr"/>
          <a:lstStyle/>
          <a:p>
            <a:endParaRPr lang="zh-CN" altLang="en-US" b="0">
              <a:latin typeface="Arial" panose="020B0604020202020204" pitchFamily="34" charset="0"/>
              <a:ea typeface="宋体" panose="02010600030101010101" pitchFamily="2" charset="-122"/>
              <a:cs typeface="幼圆" panose="02010509060101010101" charset="-122"/>
            </a:endParaRPr>
          </a:p>
        </p:txBody>
      </p:sp>
      <p:sp>
        <p:nvSpPr>
          <p:cNvPr id="91155" name="Oval 48"/>
          <p:cNvSpPr>
            <a:spLocks noChangeArrowheads="1"/>
          </p:cNvSpPr>
          <p:nvPr/>
        </p:nvSpPr>
        <p:spPr bwMode="gray">
          <a:xfrm>
            <a:off x="2895600" y="2000250"/>
            <a:ext cx="1023938" cy="1023938"/>
          </a:xfrm>
          <a:prstGeom prst="ellipse">
            <a:avLst/>
          </a:prstGeom>
          <a:gradFill rotWithShape="1">
            <a:gsLst>
              <a:gs pos="0">
                <a:srgbClr val="636869"/>
              </a:gs>
              <a:gs pos="100000">
                <a:srgbClr val="D6E1E2"/>
              </a:gs>
            </a:gsLst>
            <a:lin ang="5400000" scaled="1"/>
          </a:gradFill>
          <a:ln w="9525" algn="ctr">
            <a:noFill/>
            <a:round/>
          </a:ln>
        </p:spPr>
        <p:txBody>
          <a:bodyPr vert="eaVert" wrap="none" anchor="ctr"/>
          <a:lstStyle/>
          <a:p>
            <a:endParaRPr lang="zh-CN" altLang="en-US" b="0">
              <a:latin typeface="Arial" panose="020B0604020202020204" pitchFamily="34" charset="0"/>
              <a:ea typeface="宋体" panose="02010600030101010101" pitchFamily="2" charset="-122"/>
              <a:cs typeface="幼圆" panose="02010509060101010101" charset="-122"/>
            </a:endParaRPr>
          </a:p>
        </p:txBody>
      </p:sp>
      <p:sp>
        <p:nvSpPr>
          <p:cNvPr id="91156" name="Oval 49"/>
          <p:cNvSpPr>
            <a:spLocks noChangeArrowheads="1"/>
          </p:cNvSpPr>
          <p:nvPr/>
        </p:nvSpPr>
        <p:spPr bwMode="gray">
          <a:xfrm>
            <a:off x="2908300" y="2005013"/>
            <a:ext cx="1000125" cy="1000125"/>
          </a:xfrm>
          <a:prstGeom prst="ellipse">
            <a:avLst/>
          </a:prstGeom>
          <a:gradFill rotWithShape="1">
            <a:gsLst>
              <a:gs pos="0">
                <a:srgbClr val="D6E1E2">
                  <a:alpha val="0"/>
                </a:srgbClr>
              </a:gs>
              <a:gs pos="100000">
                <a:srgbClr val="F1F5F5"/>
              </a:gs>
            </a:gsLst>
            <a:lin ang="5400000" scaled="1"/>
          </a:gradFill>
          <a:ln w="9525" algn="ctr">
            <a:noFill/>
            <a:round/>
          </a:ln>
        </p:spPr>
        <p:txBody>
          <a:bodyPr vert="eaVert" wrap="none" anchor="ctr"/>
          <a:lstStyle/>
          <a:p>
            <a:endParaRPr lang="zh-CN" altLang="en-US" b="0">
              <a:latin typeface="Arial" panose="020B0604020202020204" pitchFamily="34" charset="0"/>
              <a:ea typeface="宋体" panose="02010600030101010101" pitchFamily="2" charset="-122"/>
              <a:cs typeface="幼圆" panose="02010509060101010101" charset="-122"/>
            </a:endParaRPr>
          </a:p>
        </p:txBody>
      </p:sp>
      <p:sp>
        <p:nvSpPr>
          <p:cNvPr id="91157" name="Oval 50"/>
          <p:cNvSpPr>
            <a:spLocks noChangeArrowheads="1"/>
          </p:cNvSpPr>
          <p:nvPr/>
        </p:nvSpPr>
        <p:spPr bwMode="gray">
          <a:xfrm>
            <a:off x="2919413" y="2016125"/>
            <a:ext cx="950912" cy="933450"/>
          </a:xfrm>
          <a:prstGeom prst="ellipse">
            <a:avLst/>
          </a:prstGeom>
          <a:gradFill rotWithShape="1">
            <a:gsLst>
              <a:gs pos="0">
                <a:srgbClr val="AAB2B3"/>
              </a:gs>
              <a:gs pos="100000">
                <a:srgbClr val="D6E1E2">
                  <a:alpha val="48000"/>
                </a:srgbClr>
              </a:gs>
            </a:gsLst>
            <a:lin ang="5400000" scaled="1"/>
          </a:gradFill>
          <a:ln w="9525" algn="ctr">
            <a:noFill/>
            <a:round/>
          </a:ln>
        </p:spPr>
        <p:txBody>
          <a:bodyPr vert="eaVert" wrap="none" anchor="ctr"/>
          <a:lstStyle/>
          <a:p>
            <a:endParaRPr lang="zh-CN" altLang="en-US" b="0" dirty="0">
              <a:latin typeface="Arial" panose="020B0604020202020204" pitchFamily="34" charset="0"/>
              <a:ea typeface="宋体" panose="02010600030101010101" pitchFamily="2" charset="-122"/>
              <a:cs typeface="幼圆" panose="02010509060101010101" charset="-122"/>
            </a:endParaRPr>
          </a:p>
        </p:txBody>
      </p:sp>
      <p:sp>
        <p:nvSpPr>
          <p:cNvPr id="91158" name="Oval 51"/>
          <p:cNvSpPr>
            <a:spLocks noChangeArrowheads="1"/>
          </p:cNvSpPr>
          <p:nvPr/>
        </p:nvSpPr>
        <p:spPr bwMode="gray">
          <a:xfrm>
            <a:off x="3000375" y="2060575"/>
            <a:ext cx="847725" cy="757238"/>
          </a:xfrm>
          <a:prstGeom prst="ellipse">
            <a:avLst/>
          </a:prstGeom>
          <a:gradFill rotWithShape="1">
            <a:gsLst>
              <a:gs pos="0">
                <a:srgbClr val="FFFFFF"/>
              </a:gs>
              <a:gs pos="100000">
                <a:srgbClr val="D6E1E2">
                  <a:alpha val="37999"/>
                </a:srgbClr>
              </a:gs>
            </a:gsLst>
            <a:lin ang="5400000" scaled="1"/>
          </a:gradFill>
          <a:ln w="9525" algn="ctr">
            <a:noFill/>
            <a:round/>
          </a:ln>
        </p:spPr>
        <p:txBody>
          <a:bodyPr vert="eaVert" wrap="none" anchor="ctr"/>
          <a:lstStyle/>
          <a:p>
            <a:endParaRPr lang="zh-CN" altLang="en-US" b="0" dirty="0">
              <a:latin typeface="Arial" panose="020B0604020202020204" pitchFamily="34" charset="0"/>
              <a:ea typeface="宋体" panose="02010600030101010101" pitchFamily="2" charset="-122"/>
              <a:cs typeface="幼圆" panose="02010509060101010101" charset="-122"/>
            </a:endParaRPr>
          </a:p>
        </p:txBody>
      </p:sp>
      <p:sp>
        <p:nvSpPr>
          <p:cNvPr id="91159" name="Text Box 52"/>
          <p:cNvSpPr txBox="1">
            <a:spLocks noChangeArrowheads="1"/>
          </p:cNvSpPr>
          <p:nvPr/>
        </p:nvSpPr>
        <p:spPr bwMode="gray">
          <a:xfrm>
            <a:off x="2852897" y="2352675"/>
            <a:ext cx="947420" cy="368300"/>
          </a:xfrm>
          <a:prstGeom prst="rect">
            <a:avLst/>
          </a:prstGeom>
          <a:noFill/>
          <a:ln w="9525" algn="ctr">
            <a:noFill/>
            <a:miter lim="800000"/>
          </a:ln>
        </p:spPr>
        <p:txBody>
          <a:bodyPr wrap="none">
            <a:spAutoFit/>
          </a:bodyPr>
          <a:lstStyle/>
          <a:p>
            <a:pPr algn="ctr"/>
            <a:r>
              <a:rPr lang="en-US" altLang="zh-CN" b="0" dirty="0">
                <a:latin typeface="微软雅黑" panose="020B0503020204020204" pitchFamily="34" charset="-122"/>
                <a:ea typeface="微软雅黑" panose="020B0503020204020204" pitchFamily="34" charset="-122"/>
                <a:cs typeface="幼圆" panose="02010509060101010101" charset="-122"/>
              </a:rPr>
              <a:t>2000</a:t>
            </a:r>
            <a:r>
              <a:rPr lang="zh-CN" altLang="en-US" b="0" dirty="0">
                <a:latin typeface="微软雅黑" panose="020B0503020204020204" pitchFamily="34" charset="-122"/>
                <a:ea typeface="微软雅黑" panose="020B0503020204020204" pitchFamily="34" charset="-122"/>
                <a:cs typeface="幼圆" panose="02010509060101010101" charset="-122"/>
              </a:rPr>
              <a:t>万</a:t>
            </a:r>
          </a:p>
        </p:txBody>
      </p:sp>
      <p:sp>
        <p:nvSpPr>
          <p:cNvPr id="91160" name="Oval 53"/>
          <p:cNvSpPr>
            <a:spLocks noChangeArrowheads="1"/>
          </p:cNvSpPr>
          <p:nvPr/>
        </p:nvSpPr>
        <p:spPr bwMode="gray">
          <a:xfrm>
            <a:off x="4086225" y="2076450"/>
            <a:ext cx="685800" cy="228600"/>
          </a:xfrm>
          <a:prstGeom prst="ellipse">
            <a:avLst/>
          </a:prstGeom>
          <a:solidFill>
            <a:srgbClr val="0F2145">
              <a:alpha val="30196"/>
            </a:srgbClr>
          </a:solidFill>
          <a:ln w="9525">
            <a:noFill/>
            <a:round/>
          </a:ln>
        </p:spPr>
        <p:txBody>
          <a:bodyPr wrap="none" anchor="ctr"/>
          <a:lstStyle/>
          <a:p>
            <a:endParaRPr lang="zh-CN" altLang="en-US" b="0">
              <a:latin typeface="Arial" panose="020B0604020202020204" pitchFamily="34" charset="0"/>
              <a:ea typeface="宋体" panose="02010600030101010101" pitchFamily="2" charset="-122"/>
              <a:cs typeface="幼圆" panose="02010509060101010101" charset="-122"/>
            </a:endParaRPr>
          </a:p>
        </p:txBody>
      </p:sp>
      <p:sp>
        <p:nvSpPr>
          <p:cNvPr id="91161" name="Oval 54"/>
          <p:cNvSpPr>
            <a:spLocks noChangeArrowheads="1"/>
          </p:cNvSpPr>
          <p:nvPr/>
        </p:nvSpPr>
        <p:spPr bwMode="gray">
          <a:xfrm>
            <a:off x="4208463" y="1543050"/>
            <a:ext cx="682625" cy="682625"/>
          </a:xfrm>
          <a:prstGeom prst="ellipse">
            <a:avLst/>
          </a:prstGeom>
          <a:gradFill rotWithShape="1">
            <a:gsLst>
              <a:gs pos="0">
                <a:srgbClr val="636869"/>
              </a:gs>
              <a:gs pos="100000">
                <a:srgbClr val="D6E1E2"/>
              </a:gs>
            </a:gsLst>
            <a:lin ang="5400000" scaled="1"/>
          </a:gradFill>
          <a:ln w="9525" algn="ctr">
            <a:noFill/>
            <a:round/>
          </a:ln>
        </p:spPr>
        <p:txBody>
          <a:bodyPr vert="eaVert" wrap="none" anchor="ctr"/>
          <a:lstStyle/>
          <a:p>
            <a:endParaRPr lang="zh-CN" altLang="en-US" b="0">
              <a:latin typeface="Arial" panose="020B0604020202020204" pitchFamily="34" charset="0"/>
              <a:ea typeface="宋体" panose="02010600030101010101" pitchFamily="2" charset="-122"/>
              <a:cs typeface="幼圆" panose="02010509060101010101" charset="-122"/>
            </a:endParaRPr>
          </a:p>
        </p:txBody>
      </p:sp>
      <p:sp>
        <p:nvSpPr>
          <p:cNvPr id="91162" name="Oval 55"/>
          <p:cNvSpPr>
            <a:spLocks noChangeArrowheads="1"/>
          </p:cNvSpPr>
          <p:nvPr/>
        </p:nvSpPr>
        <p:spPr bwMode="gray">
          <a:xfrm>
            <a:off x="4224338" y="1557338"/>
            <a:ext cx="665162" cy="666750"/>
          </a:xfrm>
          <a:prstGeom prst="ellipse">
            <a:avLst/>
          </a:prstGeom>
          <a:gradFill rotWithShape="1">
            <a:gsLst>
              <a:gs pos="0">
                <a:srgbClr val="D6E1E2">
                  <a:alpha val="0"/>
                </a:srgbClr>
              </a:gs>
              <a:gs pos="100000">
                <a:srgbClr val="F1F5F5"/>
              </a:gs>
            </a:gsLst>
            <a:lin ang="5400000" scaled="1"/>
          </a:gradFill>
          <a:ln w="9525" algn="ctr">
            <a:noFill/>
            <a:round/>
          </a:ln>
        </p:spPr>
        <p:txBody>
          <a:bodyPr vert="eaVert" wrap="none" anchor="ctr"/>
          <a:lstStyle/>
          <a:p>
            <a:endParaRPr lang="zh-CN" altLang="en-US" b="0">
              <a:latin typeface="Arial" panose="020B0604020202020204" pitchFamily="34" charset="0"/>
              <a:ea typeface="宋体" panose="02010600030101010101" pitchFamily="2" charset="-122"/>
              <a:cs typeface="幼圆" panose="02010509060101010101" charset="-122"/>
            </a:endParaRPr>
          </a:p>
        </p:txBody>
      </p:sp>
      <p:sp>
        <p:nvSpPr>
          <p:cNvPr id="91163" name="Oval 56"/>
          <p:cNvSpPr>
            <a:spLocks noChangeArrowheads="1"/>
          </p:cNvSpPr>
          <p:nvPr/>
        </p:nvSpPr>
        <p:spPr bwMode="gray">
          <a:xfrm>
            <a:off x="4224338" y="1557338"/>
            <a:ext cx="633412" cy="622300"/>
          </a:xfrm>
          <a:prstGeom prst="ellipse">
            <a:avLst/>
          </a:prstGeom>
          <a:gradFill rotWithShape="1">
            <a:gsLst>
              <a:gs pos="0">
                <a:srgbClr val="AAB2B3"/>
              </a:gs>
              <a:gs pos="100000">
                <a:srgbClr val="D6E1E2">
                  <a:alpha val="48000"/>
                </a:srgbClr>
              </a:gs>
            </a:gsLst>
            <a:lin ang="5400000" scaled="1"/>
          </a:gradFill>
          <a:ln w="9525" algn="ctr">
            <a:noFill/>
            <a:round/>
          </a:ln>
        </p:spPr>
        <p:txBody>
          <a:bodyPr vert="eaVert" wrap="none" anchor="ctr"/>
          <a:lstStyle/>
          <a:p>
            <a:endParaRPr lang="zh-CN" altLang="en-US" b="0">
              <a:latin typeface="Arial" panose="020B0604020202020204" pitchFamily="34" charset="0"/>
              <a:ea typeface="宋体" panose="02010600030101010101" pitchFamily="2" charset="-122"/>
              <a:cs typeface="幼圆" panose="02010509060101010101" charset="-122"/>
            </a:endParaRPr>
          </a:p>
        </p:txBody>
      </p:sp>
      <p:sp>
        <p:nvSpPr>
          <p:cNvPr id="91164" name="Oval 57"/>
          <p:cNvSpPr>
            <a:spLocks noChangeArrowheads="1"/>
          </p:cNvSpPr>
          <p:nvPr/>
        </p:nvSpPr>
        <p:spPr bwMode="gray">
          <a:xfrm>
            <a:off x="4260850" y="1571625"/>
            <a:ext cx="563563" cy="503238"/>
          </a:xfrm>
          <a:prstGeom prst="ellipse">
            <a:avLst/>
          </a:prstGeom>
          <a:gradFill rotWithShape="1">
            <a:gsLst>
              <a:gs pos="0">
                <a:srgbClr val="FFFFFF"/>
              </a:gs>
              <a:gs pos="100000">
                <a:srgbClr val="D6E1E2">
                  <a:alpha val="37999"/>
                </a:srgbClr>
              </a:gs>
            </a:gsLst>
            <a:lin ang="5400000" scaled="1"/>
          </a:gradFill>
          <a:ln w="9525" algn="ctr">
            <a:noFill/>
            <a:round/>
          </a:ln>
        </p:spPr>
        <p:txBody>
          <a:bodyPr vert="eaVert" wrap="none" anchor="ctr"/>
          <a:lstStyle/>
          <a:p>
            <a:endParaRPr lang="zh-CN" altLang="en-US" b="0">
              <a:latin typeface="Arial" panose="020B0604020202020204" pitchFamily="34" charset="0"/>
              <a:ea typeface="宋体" panose="02010600030101010101" pitchFamily="2" charset="-122"/>
              <a:cs typeface="幼圆" panose="02010509060101010101" charset="-122"/>
            </a:endParaRPr>
          </a:p>
        </p:txBody>
      </p:sp>
      <p:sp>
        <p:nvSpPr>
          <p:cNvPr id="91165" name="Text Box 58"/>
          <p:cNvSpPr txBox="1">
            <a:spLocks noChangeArrowheads="1"/>
          </p:cNvSpPr>
          <p:nvPr/>
        </p:nvSpPr>
        <p:spPr bwMode="gray">
          <a:xfrm>
            <a:off x="5554608" y="1394108"/>
            <a:ext cx="835660" cy="306705"/>
          </a:xfrm>
          <a:prstGeom prst="rect">
            <a:avLst/>
          </a:prstGeom>
          <a:noFill/>
          <a:ln w="9525" algn="ctr">
            <a:noFill/>
            <a:miter lim="800000"/>
          </a:ln>
        </p:spPr>
        <p:txBody>
          <a:bodyPr wrap="none">
            <a:spAutoFit/>
          </a:bodyPr>
          <a:lstStyle/>
          <a:p>
            <a:pPr algn="ctr"/>
            <a:r>
              <a:rPr lang="en-US" altLang="zh-CN" sz="1400" dirty="0">
                <a:solidFill>
                  <a:srgbClr val="000000"/>
                </a:solidFill>
                <a:latin typeface="Arial" panose="020B0604020202020204" pitchFamily="34" charset="0"/>
                <a:ea typeface="宋体" panose="02010600030101010101" pitchFamily="2" charset="-122"/>
                <a:cs typeface="幼圆" panose="02010509060101010101" charset="-122"/>
              </a:rPr>
              <a:t>500</a:t>
            </a:r>
            <a:r>
              <a:rPr lang="zh-CN" altLang="en-US" sz="1400" dirty="0">
                <a:solidFill>
                  <a:srgbClr val="000000"/>
                </a:solidFill>
                <a:latin typeface="Arial" panose="020B0604020202020204" pitchFamily="34" charset="0"/>
                <a:ea typeface="宋体" panose="02010600030101010101" pitchFamily="2" charset="-122"/>
                <a:cs typeface="幼圆" panose="02010509060101010101" charset="-122"/>
              </a:rPr>
              <a:t>万元</a:t>
            </a:r>
            <a:endParaRPr lang="zh-CN" altLang="en-US" b="0" dirty="0">
              <a:latin typeface="Arial" panose="020B0604020202020204" pitchFamily="34" charset="0"/>
              <a:ea typeface="宋体" panose="02010600030101010101" pitchFamily="2" charset="-122"/>
              <a:cs typeface="幼圆" panose="02010509060101010101" charset="-122"/>
            </a:endParaRPr>
          </a:p>
        </p:txBody>
      </p:sp>
      <p:sp>
        <p:nvSpPr>
          <p:cNvPr id="91166" name="Oval 60"/>
          <p:cNvSpPr>
            <a:spLocks noChangeArrowheads="1"/>
          </p:cNvSpPr>
          <p:nvPr/>
        </p:nvSpPr>
        <p:spPr bwMode="gray">
          <a:xfrm>
            <a:off x="4295775" y="1557338"/>
            <a:ext cx="563563" cy="503237"/>
          </a:xfrm>
          <a:prstGeom prst="ellipse">
            <a:avLst/>
          </a:prstGeom>
          <a:gradFill rotWithShape="1">
            <a:gsLst>
              <a:gs pos="0">
                <a:srgbClr val="FFFFFF"/>
              </a:gs>
              <a:gs pos="100000">
                <a:srgbClr val="D6E1E2">
                  <a:alpha val="37999"/>
                </a:srgbClr>
              </a:gs>
            </a:gsLst>
            <a:lin ang="5400000" scaled="1"/>
          </a:gradFill>
          <a:ln w="9525" algn="ctr">
            <a:noFill/>
            <a:round/>
          </a:ln>
        </p:spPr>
        <p:txBody>
          <a:bodyPr vert="eaVert" wrap="none" anchor="ctr"/>
          <a:lstStyle/>
          <a:p>
            <a:endParaRPr lang="zh-CN" altLang="en-US" b="0">
              <a:latin typeface="Arial" panose="020B0604020202020204" pitchFamily="34" charset="0"/>
              <a:ea typeface="宋体" panose="02010600030101010101" pitchFamily="2" charset="-122"/>
              <a:cs typeface="幼圆" panose="02010509060101010101" charset="-122"/>
            </a:endParaRPr>
          </a:p>
        </p:txBody>
      </p:sp>
      <p:sp>
        <p:nvSpPr>
          <p:cNvPr id="91167" name="Text Box 62"/>
          <p:cNvSpPr txBox="1">
            <a:spLocks noChangeArrowheads="1"/>
          </p:cNvSpPr>
          <p:nvPr/>
        </p:nvSpPr>
        <p:spPr bwMode="gray">
          <a:xfrm>
            <a:off x="4168139" y="1700213"/>
            <a:ext cx="756920" cy="306705"/>
          </a:xfrm>
          <a:prstGeom prst="rect">
            <a:avLst/>
          </a:prstGeom>
          <a:noFill/>
          <a:ln w="9525" algn="ctr">
            <a:noFill/>
            <a:miter lim="800000"/>
          </a:ln>
        </p:spPr>
        <p:txBody>
          <a:bodyPr wrap="none">
            <a:spAutoFit/>
          </a:bodyPr>
          <a:lstStyle/>
          <a:p>
            <a:pPr algn="ctr"/>
            <a:r>
              <a:rPr lang="en-US" altLang="zh-CN" sz="1400" dirty="0">
                <a:solidFill>
                  <a:srgbClr val="000000"/>
                </a:solidFill>
                <a:latin typeface="Arial" panose="020B0604020202020204" pitchFamily="34" charset="0"/>
                <a:ea typeface="宋体" panose="02010600030101010101" pitchFamily="2" charset="-122"/>
                <a:cs typeface="幼圆" panose="02010509060101010101" charset="-122"/>
              </a:rPr>
              <a:t>1200</a:t>
            </a:r>
            <a:r>
              <a:rPr lang="zh-CN" altLang="en-US" sz="1400" dirty="0">
                <a:solidFill>
                  <a:srgbClr val="000000"/>
                </a:solidFill>
                <a:latin typeface="Arial" panose="020B0604020202020204" pitchFamily="34" charset="0"/>
                <a:ea typeface="宋体" panose="02010600030101010101" pitchFamily="2" charset="-122"/>
                <a:cs typeface="幼圆" panose="02010509060101010101" charset="-122"/>
              </a:rPr>
              <a:t>万</a:t>
            </a:r>
          </a:p>
        </p:txBody>
      </p:sp>
      <p:sp>
        <p:nvSpPr>
          <p:cNvPr id="91170" name="Text Box 58" descr="蓝色面巾纸"/>
          <p:cNvSpPr txBox="1">
            <a:spLocks noChangeArrowheads="1"/>
          </p:cNvSpPr>
          <p:nvPr/>
        </p:nvSpPr>
        <p:spPr bwMode="gray">
          <a:xfrm>
            <a:off x="7032624" y="1916113"/>
            <a:ext cx="3095824" cy="2030095"/>
          </a:xfrm>
          <a:prstGeom prst="rect">
            <a:avLst/>
          </a:prstGeom>
          <a:blipFill dpi="0" rotWithShape="1">
            <a:blip r:embed="rId2" cstate="print"/>
            <a:srcRect/>
            <a:tile tx="0" ty="0" sx="100000" sy="100000" flip="none" algn="tl"/>
          </a:blipFill>
          <a:ln w="9525" algn="ctr">
            <a:noFill/>
            <a:miter lim="800000"/>
          </a:ln>
        </p:spPr>
        <p:txBody>
          <a:bodyPr wrap="square">
            <a:spAutoFit/>
          </a:bodyPr>
          <a:lstStyle/>
          <a:p>
            <a:r>
              <a:rPr lang="zh-CN" altLang="en-US" dirty="0"/>
              <a:t>依托核心产品</a:t>
            </a:r>
          </a:p>
          <a:p>
            <a:endParaRPr lang="zh-CN" altLang="en-US" dirty="0"/>
          </a:p>
          <a:p>
            <a:r>
              <a:rPr lang="zh-CN" altLang="en-US" dirty="0"/>
              <a:t>借助多渠道营销机制</a:t>
            </a:r>
          </a:p>
          <a:p>
            <a:endParaRPr lang="zh-CN" altLang="en-US" dirty="0"/>
          </a:p>
          <a:p>
            <a:r>
              <a:rPr lang="zh-CN" altLang="en-US" dirty="0"/>
              <a:t>实现爆发式利润增长</a:t>
            </a:r>
          </a:p>
          <a:p>
            <a:endParaRPr lang="zh-CN" altLang="en-US" dirty="0"/>
          </a:p>
          <a:p>
            <a:r>
              <a:rPr lang="en-US" altLang="zh-CN" dirty="0">
                <a:solidFill>
                  <a:srgbClr val="FF0000"/>
                </a:solidFill>
              </a:rPr>
              <a:t>5</a:t>
            </a:r>
            <a:r>
              <a:rPr lang="zh-CN" altLang="en-US" dirty="0">
                <a:solidFill>
                  <a:srgbClr val="FF0000"/>
                </a:solidFill>
              </a:rPr>
              <a:t>年内布局全国重点市场区域</a:t>
            </a:r>
          </a:p>
        </p:txBody>
      </p:sp>
      <p:sp>
        <p:nvSpPr>
          <p:cNvPr id="91171" name="Rectangle 3"/>
          <p:cNvSpPr>
            <a:spLocks noChangeArrowheads="1"/>
          </p:cNvSpPr>
          <p:nvPr/>
        </p:nvSpPr>
        <p:spPr bwMode="auto">
          <a:xfrm>
            <a:off x="2135188" y="404813"/>
            <a:ext cx="7643812" cy="777875"/>
          </a:xfrm>
          <a:prstGeom prst="rect">
            <a:avLst/>
          </a:prstGeom>
          <a:noFill/>
          <a:ln w="9525">
            <a:noFill/>
            <a:miter lim="800000"/>
          </a:ln>
        </p:spPr>
        <p:txBody>
          <a:bodyPr anchor="ctr"/>
          <a:lstStyle/>
          <a:p>
            <a:pPr algn="ctr" eaLnBrk="0" hangingPunct="0"/>
            <a:r>
              <a:rPr lang="zh-CN" altLang="en-US" sz="2800">
                <a:solidFill>
                  <a:srgbClr val="000000"/>
                </a:solidFill>
                <a:effectLst>
                  <a:outerShdw blurRad="38100" dist="38100" dir="2700000" algn="tl">
                    <a:srgbClr val="C0C0C0"/>
                  </a:outerShdw>
                </a:effectLst>
                <a:latin typeface="Calibri" panose="020F0502020204030204" charset="0"/>
                <a:ea typeface="宋体" panose="02010600030101010101" pitchFamily="2" charset="-122"/>
              </a:rPr>
              <a:t>发展规划</a:t>
            </a:r>
            <a:r>
              <a:rPr lang="en-US" altLang="zh-CN" sz="2800">
                <a:solidFill>
                  <a:srgbClr val="000000"/>
                </a:solidFill>
                <a:effectLst>
                  <a:outerShdw blurRad="38100" dist="38100" dir="2700000" algn="tl">
                    <a:srgbClr val="C0C0C0"/>
                  </a:outerShdw>
                </a:effectLst>
                <a:latin typeface="Calibri" panose="020F0502020204030204" charset="0"/>
                <a:ea typeface="宋体" panose="02010600030101010101" pitchFamily="2" charset="-122"/>
              </a:rPr>
              <a:t>----</a:t>
            </a:r>
            <a:r>
              <a:rPr lang="en-US" altLang="zh-CN">
                <a:solidFill>
                  <a:srgbClr val="000000"/>
                </a:solidFill>
                <a:effectLst>
                  <a:outerShdw blurRad="38100" dist="38100" dir="2700000" algn="tl">
                    <a:srgbClr val="C0C0C0"/>
                  </a:outerShdw>
                </a:effectLst>
                <a:latin typeface="Calibri" panose="020F0502020204030204" charset="0"/>
                <a:ea typeface="宋体" panose="02010600030101010101" pitchFamily="2" charset="-122"/>
              </a:rPr>
              <a:t>5</a:t>
            </a:r>
            <a:r>
              <a:rPr lang="zh-CN" altLang="en-US">
                <a:solidFill>
                  <a:srgbClr val="000000"/>
                </a:solidFill>
                <a:effectLst>
                  <a:outerShdw blurRad="38100" dist="38100" dir="2700000" algn="tl">
                    <a:srgbClr val="C0C0C0"/>
                  </a:outerShdw>
                </a:effectLst>
                <a:latin typeface="Calibri" panose="020F0502020204030204" charset="0"/>
                <a:ea typeface="宋体" panose="02010600030101010101" pitchFamily="2" charset="-122"/>
              </a:rPr>
              <a:t>年规划</a:t>
            </a:r>
          </a:p>
        </p:txBody>
      </p:sp>
      <p:sp>
        <p:nvSpPr>
          <p:cNvPr id="35" name="Oval 56"/>
          <p:cNvSpPr>
            <a:spLocks noChangeArrowheads="1"/>
          </p:cNvSpPr>
          <p:nvPr/>
        </p:nvSpPr>
        <p:spPr bwMode="gray">
          <a:xfrm>
            <a:off x="5519936" y="1628800"/>
            <a:ext cx="504056" cy="262260"/>
          </a:xfrm>
          <a:prstGeom prst="ellipse">
            <a:avLst/>
          </a:prstGeom>
          <a:gradFill rotWithShape="1">
            <a:gsLst>
              <a:gs pos="0">
                <a:srgbClr val="AAB2B3"/>
              </a:gs>
              <a:gs pos="100000">
                <a:srgbClr val="D6E1E2">
                  <a:alpha val="48000"/>
                </a:srgbClr>
              </a:gs>
            </a:gsLst>
            <a:lin ang="5400000" scaled="1"/>
          </a:gradFill>
          <a:ln w="9525" algn="ctr">
            <a:noFill/>
            <a:round/>
          </a:ln>
        </p:spPr>
        <p:txBody>
          <a:bodyPr vert="eaVert" wrap="none" anchor="ctr"/>
          <a:lstStyle/>
          <a:p>
            <a:endParaRPr lang="zh-CN" altLang="en-US" b="0">
              <a:latin typeface="Arial" panose="020B0604020202020204" pitchFamily="34" charset="0"/>
              <a:ea typeface="宋体" panose="02010600030101010101" pitchFamily="2" charset="-122"/>
              <a:cs typeface="幼圆" panose="02010509060101010101" charset="-122"/>
            </a:endParaRPr>
          </a:p>
        </p:txBody>
      </p:sp>
    </p:spTree>
  </p:cSld>
  <p:clrMapOvr>
    <a:masterClrMapping/>
  </p:clrMapOvr>
  <p:transition>
    <p:wedg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83" name="Picture 3" descr="E:\浩源管业\图片\顺方照片\案例\案例图\be3e72f9d488e418e510ab393d2dc12.jpg"/>
          <p:cNvPicPr>
            <a:picLocks noChangeAspect="1" noChangeArrowheads="1"/>
          </p:cNvPicPr>
          <p:nvPr/>
        </p:nvPicPr>
        <p:blipFill>
          <a:blip r:embed="rId3" cstate="print"/>
          <a:srcRect/>
          <a:stretch>
            <a:fillRect/>
          </a:stretch>
        </p:blipFill>
        <p:spPr bwMode="auto">
          <a:xfrm>
            <a:off x="6174105" y="1890395"/>
            <a:ext cx="5896610" cy="3594100"/>
          </a:xfrm>
          <a:prstGeom prst="rect">
            <a:avLst/>
          </a:prstGeom>
          <a:noFill/>
        </p:spPr>
      </p:pic>
      <p:grpSp>
        <p:nvGrpSpPr>
          <p:cNvPr id="63490" name="Group 2"/>
          <p:cNvGrpSpPr/>
          <p:nvPr/>
        </p:nvGrpSpPr>
        <p:grpSpPr>
          <a:xfrm>
            <a:off x="73343" y="767958"/>
            <a:ext cx="12061825" cy="5008955"/>
            <a:chOff x="-1" y="-1606"/>
            <a:chExt cx="18997" cy="7890"/>
          </a:xfrm>
        </p:grpSpPr>
        <p:sp>
          <p:nvSpPr>
            <p:cNvPr id="63493" name="任意多边形: 形状 6"/>
            <p:cNvSpPr/>
            <p:nvPr/>
          </p:nvSpPr>
          <p:spPr>
            <a:xfrm>
              <a:off x="-1" y="143"/>
              <a:ext cx="11571" cy="5662"/>
            </a:xfrm>
            <a:custGeom>
              <a:avLst/>
              <a:gdLst>
                <a:gd name="txL" fmla="*/ 0 w 7292161"/>
                <a:gd name="txT" fmla="*/ 0 h 3581400"/>
                <a:gd name="txR" fmla="*/ 7292161 w 7292161"/>
                <a:gd name="txB" fmla="*/ 3581400 h 3581400"/>
              </a:gdLst>
              <a:ahLst/>
              <a:cxnLst>
                <a:cxn ang="0">
                  <a:pos x="0" y="0"/>
                </a:cxn>
                <a:cxn ang="0">
                  <a:pos x="0" y="0"/>
                </a:cxn>
                <a:cxn ang="0">
                  <a:pos x="0" y="0"/>
                </a:cxn>
                <a:cxn ang="0">
                  <a:pos x="0" y="0"/>
                </a:cxn>
                <a:cxn ang="0">
                  <a:pos x="0" y="0"/>
                </a:cxn>
              </a:cxnLst>
              <a:rect l="txL" t="txT" r="txR" b="txB"/>
              <a:pathLst>
                <a:path w="7292161" h="3581400">
                  <a:moveTo>
                    <a:pt x="0" y="0"/>
                  </a:moveTo>
                  <a:lnTo>
                    <a:pt x="6332527" y="0"/>
                  </a:lnTo>
                  <a:lnTo>
                    <a:pt x="7292161" y="3581400"/>
                  </a:lnTo>
                  <a:lnTo>
                    <a:pt x="0" y="3581400"/>
                  </a:lnTo>
                  <a:lnTo>
                    <a:pt x="0" y="0"/>
                  </a:lnTo>
                  <a:close/>
                </a:path>
              </a:pathLst>
            </a:custGeom>
            <a:solidFill>
              <a:srgbClr val="2F5595">
                <a:alpha val="100000"/>
              </a:srgbClr>
            </a:solidFill>
            <a:ln w="9525">
              <a:noFill/>
            </a:ln>
          </p:spPr>
          <p:txBody>
            <a:bodyPr/>
            <a:lstStyle/>
            <a:p>
              <a:pPr algn="ctr"/>
              <a:endParaRPr lang="zh-CN" altLang="en-US">
                <a:latin typeface="黑体" panose="02010609060101010101" charset="-122"/>
                <a:ea typeface="黑体" panose="02010609060101010101" charset="-122"/>
              </a:endParaRPr>
            </a:p>
          </p:txBody>
        </p:sp>
        <p:sp>
          <p:nvSpPr>
            <p:cNvPr id="63494" name="矩形 11"/>
            <p:cNvSpPr/>
            <p:nvPr/>
          </p:nvSpPr>
          <p:spPr>
            <a:xfrm>
              <a:off x="1190" y="5923"/>
              <a:ext cx="363" cy="361"/>
            </a:xfrm>
            <a:prstGeom prst="rect">
              <a:avLst/>
            </a:prstGeom>
            <a:solidFill>
              <a:srgbClr val="A4A4A4"/>
            </a:solid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zh-CN" sz="1800" dirty="0">
                <a:solidFill>
                  <a:srgbClr val="FFFFFF"/>
                </a:solidFill>
                <a:latin typeface="黑体" panose="02010609060101010101" charset="-122"/>
                <a:ea typeface="黑体" panose="02010609060101010101" charset="-122"/>
              </a:endParaRPr>
            </a:p>
          </p:txBody>
        </p:sp>
        <p:sp>
          <p:nvSpPr>
            <p:cNvPr id="63495" name="矩形 12"/>
            <p:cNvSpPr/>
            <p:nvPr/>
          </p:nvSpPr>
          <p:spPr>
            <a:xfrm>
              <a:off x="1795" y="5923"/>
              <a:ext cx="363" cy="361"/>
            </a:xfrm>
            <a:prstGeom prst="rect">
              <a:avLst/>
            </a:prstGeom>
            <a:solidFill>
              <a:srgbClr val="A4A4A4"/>
            </a:solid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zh-CN" sz="1800" dirty="0">
                <a:solidFill>
                  <a:srgbClr val="FFFFFF"/>
                </a:solidFill>
                <a:latin typeface="黑体" panose="02010609060101010101" charset="-122"/>
                <a:ea typeface="黑体" panose="02010609060101010101" charset="-122"/>
              </a:endParaRPr>
            </a:p>
          </p:txBody>
        </p:sp>
        <p:sp>
          <p:nvSpPr>
            <p:cNvPr id="63496" name="矩形 13"/>
            <p:cNvSpPr/>
            <p:nvPr/>
          </p:nvSpPr>
          <p:spPr>
            <a:xfrm>
              <a:off x="2400" y="5923"/>
              <a:ext cx="362" cy="361"/>
            </a:xfrm>
            <a:prstGeom prst="rect">
              <a:avLst/>
            </a:prstGeom>
            <a:solidFill>
              <a:srgbClr val="A4A4A4"/>
            </a:solid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zh-CN" sz="1800" dirty="0">
                <a:solidFill>
                  <a:srgbClr val="FFFFFF"/>
                </a:solidFill>
                <a:latin typeface="黑体" panose="02010609060101010101" charset="-122"/>
                <a:ea typeface="黑体" panose="02010609060101010101" charset="-122"/>
              </a:endParaRPr>
            </a:p>
          </p:txBody>
        </p:sp>
        <p:sp>
          <p:nvSpPr>
            <p:cNvPr id="63497" name="矩形 14"/>
            <p:cNvSpPr/>
            <p:nvPr/>
          </p:nvSpPr>
          <p:spPr>
            <a:xfrm>
              <a:off x="3004" y="5923"/>
              <a:ext cx="363" cy="361"/>
            </a:xfrm>
            <a:prstGeom prst="rect">
              <a:avLst/>
            </a:prstGeom>
            <a:solidFill>
              <a:srgbClr val="A4A4A4"/>
            </a:solid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zh-CN" sz="1800" dirty="0">
                <a:solidFill>
                  <a:srgbClr val="FFFFFF"/>
                </a:solidFill>
                <a:latin typeface="黑体" panose="02010609060101010101" charset="-122"/>
                <a:ea typeface="黑体" panose="02010609060101010101" charset="-122"/>
              </a:endParaRPr>
            </a:p>
          </p:txBody>
        </p:sp>
        <p:sp>
          <p:nvSpPr>
            <p:cNvPr id="63498" name="矩形 15"/>
            <p:cNvSpPr/>
            <p:nvPr/>
          </p:nvSpPr>
          <p:spPr>
            <a:xfrm>
              <a:off x="3609" y="5923"/>
              <a:ext cx="362" cy="361"/>
            </a:xfrm>
            <a:prstGeom prst="rect">
              <a:avLst/>
            </a:prstGeom>
            <a:solidFill>
              <a:srgbClr val="A4A4A4"/>
            </a:solid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zh-CN" sz="1800" dirty="0">
                <a:solidFill>
                  <a:srgbClr val="FFFFFF"/>
                </a:solidFill>
                <a:latin typeface="黑体" panose="02010609060101010101" charset="-122"/>
                <a:ea typeface="黑体" panose="02010609060101010101" charset="-122"/>
              </a:endParaRPr>
            </a:p>
          </p:txBody>
        </p:sp>
        <p:sp>
          <p:nvSpPr>
            <p:cNvPr id="63499" name="矩形 16"/>
            <p:cNvSpPr/>
            <p:nvPr/>
          </p:nvSpPr>
          <p:spPr>
            <a:xfrm>
              <a:off x="4213" y="5923"/>
              <a:ext cx="363" cy="361"/>
            </a:xfrm>
            <a:prstGeom prst="rect">
              <a:avLst/>
            </a:prstGeom>
            <a:solidFill>
              <a:srgbClr val="A4A4A4"/>
            </a:solid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zh-CN" sz="1800" dirty="0">
                <a:solidFill>
                  <a:srgbClr val="FFFFFF"/>
                </a:solidFill>
                <a:latin typeface="黑体" panose="02010609060101010101" charset="-122"/>
                <a:ea typeface="黑体" panose="02010609060101010101" charset="-122"/>
              </a:endParaRPr>
            </a:p>
          </p:txBody>
        </p:sp>
        <p:sp>
          <p:nvSpPr>
            <p:cNvPr id="63500" name="矩形 17"/>
            <p:cNvSpPr/>
            <p:nvPr/>
          </p:nvSpPr>
          <p:spPr>
            <a:xfrm>
              <a:off x="4818" y="5923"/>
              <a:ext cx="363" cy="361"/>
            </a:xfrm>
            <a:prstGeom prst="rect">
              <a:avLst/>
            </a:prstGeom>
            <a:solidFill>
              <a:srgbClr val="A4A4A4"/>
            </a:solid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zh-CN" sz="1800" dirty="0">
                <a:solidFill>
                  <a:srgbClr val="FFFFFF"/>
                </a:solidFill>
                <a:latin typeface="黑体" panose="02010609060101010101" charset="-122"/>
                <a:ea typeface="黑体" panose="02010609060101010101" charset="-122"/>
              </a:endParaRPr>
            </a:p>
          </p:txBody>
        </p:sp>
        <p:sp>
          <p:nvSpPr>
            <p:cNvPr id="63501" name="矩形 18"/>
            <p:cNvSpPr/>
            <p:nvPr/>
          </p:nvSpPr>
          <p:spPr>
            <a:xfrm>
              <a:off x="5423" y="5923"/>
              <a:ext cx="362" cy="361"/>
            </a:xfrm>
            <a:prstGeom prst="rect">
              <a:avLst/>
            </a:prstGeom>
            <a:solidFill>
              <a:srgbClr val="A4A4A4"/>
            </a:solid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zh-CN" sz="1800" dirty="0">
                <a:solidFill>
                  <a:srgbClr val="FFFFFF"/>
                </a:solidFill>
                <a:latin typeface="黑体" panose="02010609060101010101" charset="-122"/>
                <a:ea typeface="黑体" panose="02010609060101010101" charset="-122"/>
              </a:endParaRPr>
            </a:p>
          </p:txBody>
        </p:sp>
        <p:sp>
          <p:nvSpPr>
            <p:cNvPr id="63502" name="矩形 19"/>
            <p:cNvSpPr/>
            <p:nvPr/>
          </p:nvSpPr>
          <p:spPr>
            <a:xfrm>
              <a:off x="6027" y="5923"/>
              <a:ext cx="363" cy="361"/>
            </a:xfrm>
            <a:prstGeom prst="rect">
              <a:avLst/>
            </a:prstGeom>
            <a:solidFill>
              <a:srgbClr val="A4A4A4"/>
            </a:solid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zh-CN" sz="1800" dirty="0">
                <a:solidFill>
                  <a:srgbClr val="FFFFFF"/>
                </a:solidFill>
                <a:latin typeface="黑体" panose="02010609060101010101" charset="-122"/>
                <a:ea typeface="黑体" panose="02010609060101010101" charset="-122"/>
              </a:endParaRPr>
            </a:p>
          </p:txBody>
        </p:sp>
        <p:sp>
          <p:nvSpPr>
            <p:cNvPr id="63503" name="矩形 20"/>
            <p:cNvSpPr/>
            <p:nvPr/>
          </p:nvSpPr>
          <p:spPr>
            <a:xfrm>
              <a:off x="6632" y="5923"/>
              <a:ext cx="362" cy="361"/>
            </a:xfrm>
            <a:prstGeom prst="rect">
              <a:avLst/>
            </a:prstGeom>
            <a:solidFill>
              <a:srgbClr val="A4A4A4"/>
            </a:solid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zh-CN" sz="1800" dirty="0">
                <a:solidFill>
                  <a:srgbClr val="FFFFFF"/>
                </a:solidFill>
                <a:latin typeface="黑体" panose="02010609060101010101" charset="-122"/>
                <a:ea typeface="黑体" panose="02010609060101010101" charset="-122"/>
              </a:endParaRPr>
            </a:p>
          </p:txBody>
        </p:sp>
        <p:sp>
          <p:nvSpPr>
            <p:cNvPr id="63504" name="矩形 21"/>
            <p:cNvSpPr/>
            <p:nvPr/>
          </p:nvSpPr>
          <p:spPr>
            <a:xfrm>
              <a:off x="7236" y="5923"/>
              <a:ext cx="363" cy="361"/>
            </a:xfrm>
            <a:prstGeom prst="rect">
              <a:avLst/>
            </a:prstGeom>
            <a:solidFill>
              <a:srgbClr val="A4A4A4"/>
            </a:solid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zh-CN" sz="1800" dirty="0">
                <a:solidFill>
                  <a:srgbClr val="FFFFFF"/>
                </a:solidFill>
                <a:latin typeface="黑体" panose="02010609060101010101" charset="-122"/>
                <a:ea typeface="黑体" panose="02010609060101010101" charset="-122"/>
              </a:endParaRPr>
            </a:p>
          </p:txBody>
        </p:sp>
        <p:sp>
          <p:nvSpPr>
            <p:cNvPr id="63505" name="矩形 22"/>
            <p:cNvSpPr/>
            <p:nvPr/>
          </p:nvSpPr>
          <p:spPr>
            <a:xfrm>
              <a:off x="7841" y="5923"/>
              <a:ext cx="363" cy="361"/>
            </a:xfrm>
            <a:prstGeom prst="rect">
              <a:avLst/>
            </a:prstGeom>
            <a:solidFill>
              <a:srgbClr val="A4A4A4"/>
            </a:solid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zh-CN" sz="1800" dirty="0">
                <a:solidFill>
                  <a:srgbClr val="FFFFFF"/>
                </a:solidFill>
                <a:latin typeface="黑体" panose="02010609060101010101" charset="-122"/>
                <a:ea typeface="黑体" panose="02010609060101010101" charset="-122"/>
              </a:endParaRPr>
            </a:p>
          </p:txBody>
        </p:sp>
        <p:sp>
          <p:nvSpPr>
            <p:cNvPr id="63506" name="矩形 23"/>
            <p:cNvSpPr/>
            <p:nvPr/>
          </p:nvSpPr>
          <p:spPr>
            <a:xfrm>
              <a:off x="8445" y="5923"/>
              <a:ext cx="363" cy="361"/>
            </a:xfrm>
            <a:prstGeom prst="rect">
              <a:avLst/>
            </a:prstGeom>
            <a:solidFill>
              <a:srgbClr val="A4A4A4"/>
            </a:solid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zh-CN" sz="1800" dirty="0">
                <a:solidFill>
                  <a:srgbClr val="FFFFFF"/>
                </a:solidFill>
                <a:latin typeface="黑体" panose="02010609060101010101" charset="-122"/>
                <a:ea typeface="黑体" panose="02010609060101010101" charset="-122"/>
              </a:endParaRPr>
            </a:p>
          </p:txBody>
        </p:sp>
        <p:sp>
          <p:nvSpPr>
            <p:cNvPr id="63507" name="矩形 24"/>
            <p:cNvSpPr/>
            <p:nvPr/>
          </p:nvSpPr>
          <p:spPr>
            <a:xfrm>
              <a:off x="9050" y="5923"/>
              <a:ext cx="9946" cy="361"/>
            </a:xfrm>
            <a:prstGeom prst="rect">
              <a:avLst/>
            </a:prstGeom>
            <a:solidFill>
              <a:srgbClr val="A4A4A4"/>
            </a:solid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0"/>
                </a:spcBef>
                <a:buNone/>
              </a:pPr>
              <a:endParaRPr lang="zh-CN" altLang="zh-CN" sz="1800" dirty="0">
                <a:solidFill>
                  <a:srgbClr val="FFFFFF"/>
                </a:solidFill>
                <a:latin typeface="黑体" panose="02010609060101010101" charset="-122"/>
                <a:ea typeface="黑体" panose="02010609060101010101" charset="-122"/>
              </a:endParaRPr>
            </a:p>
          </p:txBody>
        </p:sp>
        <p:sp>
          <p:nvSpPr>
            <p:cNvPr id="63509" name="矩形 259"/>
            <p:cNvSpPr/>
            <p:nvPr/>
          </p:nvSpPr>
          <p:spPr>
            <a:xfrm>
              <a:off x="490" y="246"/>
              <a:ext cx="5688" cy="1211"/>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00000"/>
                </a:lnSpc>
                <a:spcBef>
                  <a:spcPct val="20000"/>
                </a:spcBef>
                <a:buNone/>
              </a:pPr>
              <a:endParaRPr lang="zh-CN" altLang="zh-CN" sz="4400" b="1" dirty="0">
                <a:solidFill>
                  <a:schemeClr val="bg1"/>
                </a:solidFill>
                <a:latin typeface="黑体" panose="02010609060101010101" charset="-122"/>
                <a:ea typeface="黑体" panose="02010609060101010101" charset="-122"/>
                <a:sym typeface="Arial" panose="020B0604020202020204" pitchFamily="34" charset="0"/>
              </a:endParaRPr>
            </a:p>
          </p:txBody>
        </p:sp>
        <p:sp>
          <p:nvSpPr>
            <p:cNvPr id="63510" name="TextBox 10"/>
            <p:cNvSpPr/>
            <p:nvPr/>
          </p:nvSpPr>
          <p:spPr>
            <a:xfrm>
              <a:off x="6632" y="-1606"/>
              <a:ext cx="5748" cy="1070"/>
            </a:xfrm>
            <a:prstGeom prst="rect">
              <a:avLst/>
            </a:prstGeom>
            <a:noFill/>
            <a:ln w="9525">
              <a:noFill/>
            </a:ln>
          </p:spPr>
          <p:txBody>
            <a:bodyPr wrap="square" lIns="68580" tIns="34290" rIns="68580" bIns="34290">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等线" panose="02010600030101010101"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cs typeface="+mn-cs"/>
                  <a:sym typeface="等线" panose="02010600030101010101"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cs typeface="+mn-cs"/>
                  <a:sym typeface="等线" panose="02010600030101010101"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cs typeface="+mn-cs"/>
                  <a:sym typeface="等线" panose="02010600030101010101" charset="-122"/>
                </a:defRPr>
              </a:lvl5pPr>
            </a:lstStyle>
            <a:p>
              <a:pPr marL="0" lvl="0" indent="0" algn="ctr" eaLnBrk="1" hangingPunct="1">
                <a:lnSpc>
                  <a:spcPct val="120000"/>
                </a:lnSpc>
                <a:spcBef>
                  <a:spcPct val="0"/>
                </a:spcBef>
                <a:buNone/>
              </a:pPr>
              <a:r>
                <a:rPr lang="zh-CN" altLang="zh-CN" dirty="0">
                  <a:solidFill>
                    <a:srgbClr val="00B0F0"/>
                  </a:solidFill>
                  <a:latin typeface="黑体" panose="02010609060101010101" charset="-122"/>
                  <a:ea typeface="黑体" panose="02010609060101010101" charset="-122"/>
                  <a:sym typeface="+mn-ea"/>
                </a:rPr>
                <a:t>感谢倾听！</a:t>
              </a:r>
            </a:p>
          </p:txBody>
        </p:sp>
        <p:sp>
          <p:nvSpPr>
            <p:cNvPr id="63511" name="直接连接符 8"/>
            <p:cNvSpPr/>
            <p:nvPr/>
          </p:nvSpPr>
          <p:spPr>
            <a:xfrm>
              <a:off x="10046" y="0"/>
              <a:ext cx="1525" cy="5787"/>
            </a:xfrm>
            <a:prstGeom prst="line">
              <a:avLst/>
            </a:prstGeom>
            <a:ln w="127000" cap="flat" cmpd="sng">
              <a:solidFill>
                <a:schemeClr val="bg1"/>
              </a:solidFill>
              <a:prstDash val="solid"/>
              <a:headEnd type="none" w="med" len="med"/>
              <a:tailEnd type="none" w="med" len="med"/>
            </a:ln>
          </p:spPr>
        </p:sp>
      </p:grpSp>
      <p:pic>
        <p:nvPicPr>
          <p:cNvPr id="1026" name="Picture 2" descr="E:\2019年\顺方管业\顺方工厂效果图\字\顺方字8.jpg"/>
          <p:cNvPicPr>
            <a:picLocks noChangeAspect="1" noChangeArrowheads="1"/>
          </p:cNvPicPr>
          <p:nvPr/>
        </p:nvPicPr>
        <p:blipFill>
          <a:blip r:embed="rId4" cstate="print"/>
          <a:srcRect/>
          <a:stretch>
            <a:fillRect/>
          </a:stretch>
        </p:blipFill>
        <p:spPr bwMode="auto">
          <a:xfrm>
            <a:off x="829310" y="1923415"/>
            <a:ext cx="4575175" cy="3431540"/>
          </a:xfrm>
          <a:prstGeom prst="rect">
            <a:avLst/>
          </a:prstGeom>
          <a:noFill/>
        </p:spPr>
      </p:pic>
      <p:sp>
        <p:nvSpPr>
          <p:cNvPr id="5" name="文本框 5"/>
          <p:cNvSpPr txBox="1">
            <a:spLocks noChangeArrowheads="1"/>
          </p:cNvSpPr>
          <p:nvPr/>
        </p:nvSpPr>
        <p:spPr bwMode="auto">
          <a:xfrm>
            <a:off x="5540375" y="4418330"/>
            <a:ext cx="1410970" cy="821690"/>
          </a:xfrm>
          <a:prstGeom prst="rect">
            <a:avLst/>
          </a:prstGeom>
          <a:noFill/>
          <a:ln w="9525">
            <a:noFill/>
            <a:miter lim="800000"/>
          </a:ln>
          <a:effectLst>
            <a:outerShdw blurRad="50800" dist="38100" dir="18900000" algn="bl" rotWithShape="0">
              <a:prstClr val="black">
                <a:alpha val="40000"/>
              </a:prstClr>
            </a:outerShdw>
          </a:effectLst>
        </p:spPr>
        <p:txBody>
          <a:bodyPr vert="horz" wrap="square" lIns="68580" tIns="34290" rIns="68580" bIns="34290">
            <a:noAutofit/>
          </a:bodyPr>
          <a:lstStyle/>
          <a:p>
            <a:pPr algn="ctr" eaLnBrk="1" hangingPunct="1"/>
            <a:r>
              <a:rPr lang="zh-CN" altLang="en-US" sz="2000" b="1" dirty="0">
                <a:solidFill>
                  <a:srgbClr val="FFFF00"/>
                </a:solidFill>
                <a:latin typeface="华文新魏" panose="02010800040101010101" pitchFamily="2" charset="-122"/>
                <a:ea typeface="华文新魏" panose="02010800040101010101" pitchFamily="2" charset="-122"/>
              </a:rPr>
              <a:t>顺势而为      方有作为</a:t>
            </a:r>
          </a:p>
        </p:txBody>
      </p:sp>
    </p:spTree>
    <p:custDataLst>
      <p:tags r:id="rId1"/>
    </p:custData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50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KSO_DOCER_TEMPLATE_OPEN_ONCE_MARK" val="1"/>
  <p:tag name="KSO_WPP_MARK_KEY" val="696850ac-978a-4b39-9bec-e418309c5790"/>
  <p:tag name="COMMONDATA" val="eyJoZGlkIjoiMzEwNTM5NzYwMDRjMzkwZTVkZjY2ODkwMGIxNGU0OTUifQ=="/>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64.xml><?xml version="1.0" encoding="utf-8"?>
<p:tagLst xmlns:a="http://schemas.openxmlformats.org/drawingml/2006/main" xmlns:r="http://schemas.openxmlformats.org/officeDocument/2006/relationships" xmlns:p="http://schemas.openxmlformats.org/presentationml/2006/main">
  <p:tag name="KSO_WM_SPECIAL_SOURCE" val="bdnull"/>
</p:tagLst>
</file>

<file path=ppt/tags/tag65.xml><?xml version="1.0" encoding="utf-8"?>
<p:tagLst xmlns:a="http://schemas.openxmlformats.org/drawingml/2006/main" xmlns:r="http://schemas.openxmlformats.org/officeDocument/2006/relationships" xmlns:p="http://schemas.openxmlformats.org/presentationml/2006/main">
  <p:tag name="KSO_WM_DIAGRAM_VIRTUALLY_FRAME" val="{&quot;height&quot;:394.0240157480319,&quot;left&quot;:404.5,&quot;top&quot;:60.8,&quot;width&quot;:529.75}"/>
</p:tagLst>
</file>

<file path=ppt/tags/tag66.xml><?xml version="1.0" encoding="utf-8"?>
<p:tagLst xmlns:a="http://schemas.openxmlformats.org/drawingml/2006/main" xmlns:r="http://schemas.openxmlformats.org/officeDocument/2006/relationships" xmlns:p="http://schemas.openxmlformats.org/presentationml/2006/main">
  <p:tag name="KSO_WM_DIAGRAM_VIRTUALLY_FRAME" val="{&quot;height&quot;:394.0240157480319,&quot;left&quot;:404.5,&quot;top&quot;:60.8,&quot;width&quot;:529.75}"/>
</p:tagLst>
</file>

<file path=ppt/tags/tag67.xml><?xml version="1.0" encoding="utf-8"?>
<p:tagLst xmlns:a="http://schemas.openxmlformats.org/drawingml/2006/main" xmlns:r="http://schemas.openxmlformats.org/officeDocument/2006/relationships" xmlns:p="http://schemas.openxmlformats.org/presentationml/2006/main">
  <p:tag name="KSO_WM_DIAGRAM_VIRTUALLY_FRAME" val="{&quot;height&quot;:394.0240157480319,&quot;left&quot;:404.5,&quot;top&quot;:60.8,&quot;width&quot;:529.75}"/>
</p:tagLst>
</file>

<file path=ppt/tags/tag68.xml><?xml version="1.0" encoding="utf-8"?>
<p:tagLst xmlns:a="http://schemas.openxmlformats.org/drawingml/2006/main" xmlns:r="http://schemas.openxmlformats.org/officeDocument/2006/relationships" xmlns:p="http://schemas.openxmlformats.org/presentationml/2006/main">
  <p:tag name="KSO_WM_DIAGRAM_VIRTUALLY_FRAME" val="{&quot;height&quot;:394.0240157480319,&quot;left&quot;:404.5,&quot;top&quot;:60.8,&quot;width&quot;:529.75}"/>
</p:tagLst>
</file>

<file path=ppt/tags/tag69.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PECIAL_SOURCE" val="bdnull"/>
</p:tagLst>
</file>

<file path=ppt/tags/tag70.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PECIAL_SOURCE" val="bdnull"/>
</p:tagLst>
</file>

<file path=ppt/tags/tag7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PECIAL_SOURCE" val="bdnull"/>
</p:tagLst>
</file>

<file path=ppt/tags/tag72.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PECIAL_SOURCE" val="bdnull"/>
</p:tagLst>
</file>

<file path=ppt/tags/tag73.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PECIAL_SOURCE" val="bdnull"/>
</p:tagLst>
</file>

<file path=ppt/tags/tag74.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PECIAL_SOURCE" val="bdnull"/>
</p:tagLst>
</file>

<file path=ppt/tags/tag75.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PECIAL_SOURCE" val="bdnull"/>
</p:tagLst>
</file>

<file path=ppt/tags/tag76.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284"/>
  <p:tag name="KSO_WM_UNIT_TYPE" val="n_i"/>
  <p:tag name="KSO_WM_UNIT_INDEX" val="1_1"/>
  <p:tag name="KSO_WM_UNIT_ID" val="256*n_i*1_1"/>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77.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284"/>
  <p:tag name="KSO_WM_UNIT_TYPE" val="n_h_a"/>
  <p:tag name="KSO_WM_UNIT_INDEX" val="1_2_6"/>
  <p:tag name="KSO_WM_UNIT_ID" val="256*n_h_a*1_2_6"/>
  <p:tag name="KSO_WM_UNIT_CLEAR" val="1"/>
  <p:tag name="KSO_WM_UNIT_LAYERLEVEL" val="1_1_1"/>
  <p:tag name="KSO_WM_UNIT_VALUE" val="9"/>
  <p:tag name="KSO_WM_UNIT_HIGHLIGHT" val="0"/>
  <p:tag name="KSO_WM_UNIT_COMPATIBLE" val="0"/>
  <p:tag name="KSO_WM_UNIT_PRESET_TEXT" val="AMET"/>
  <p:tag name="KSO_WM_BEAUTIFY_FLAG" val="#wm#"/>
  <p:tag name="KSO_WM_DIAGRAM_GROUP_CODE" val="n1-1"/>
  <p:tag name="KSO_WM_TAG_VERSION" val="1.0"/>
  <p:tag name="KSO_WM_UNIT_FILL_FORE_SCHEMECOLOR_INDEX" val="5"/>
  <p:tag name="KSO_WM_UNIT_FILL_TYPE" val="1"/>
  <p:tag name="KSO_WM_UNIT_TEXT_FILL_FORE_SCHEMECOLOR_INDEX" val="14"/>
  <p:tag name="KSO_WM_UNIT_TEXT_FILL_TYPE" val="1"/>
</p:tagLst>
</file>

<file path=ppt/tags/tag78.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284"/>
  <p:tag name="KSO_WM_UNIT_TYPE" val="n_i"/>
  <p:tag name="KSO_WM_UNIT_INDEX" val="1_2"/>
  <p:tag name="KSO_WM_UNIT_ID" val="256*n_i*1_2"/>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79.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284"/>
  <p:tag name="KSO_WM_UNIT_TYPE" val="n_h_a"/>
  <p:tag name="KSO_WM_UNIT_INDEX" val="1_2_1"/>
  <p:tag name="KSO_WM_UNIT_ID" val="256*n_h_a*1_2_1"/>
  <p:tag name="KSO_WM_UNIT_CLEAR" val="1"/>
  <p:tag name="KSO_WM_UNIT_LAYERLEVEL" val="1_1_1"/>
  <p:tag name="KSO_WM_UNIT_VALUE" val="9"/>
  <p:tag name="KSO_WM_UNIT_HIGHLIGHT" val="0"/>
  <p:tag name="KSO_WM_UNIT_COMPATIBLE" val="0"/>
  <p:tag name="KSO_WM_UNIT_PRESET_TEXT" val="AMET"/>
  <p:tag name="KSO_WM_BEAUTIFY_FLAG" val="#wm#"/>
  <p:tag name="KSO_WM_DIAGRAM_GROUP_CODE" val="n1-1"/>
  <p:tag name="KSO_WM_TAG_VERSION" val="1.0"/>
  <p:tag name="KSO_WM_UNIT_FILL_FORE_SCHEMECOLOR_INDEX" val="5"/>
  <p:tag name="KSO_WM_UNIT_FILL_TYPE" val="1"/>
  <p:tag name="KSO_WM_UNIT_TEXT_FILL_FORE_SCHEMECOLOR_INDEX" val="14"/>
  <p:tag name="KSO_WM_UNIT_TEXT_FILL_TYPE" val="1"/>
</p:tagLst>
</file>

<file path=ppt/tags/tag80.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284"/>
  <p:tag name="KSO_WM_UNIT_TYPE" val="n_i"/>
  <p:tag name="KSO_WM_UNIT_INDEX" val="1_3"/>
  <p:tag name="KSO_WM_UNIT_ID" val="256*n_i*1_3"/>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81.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284"/>
  <p:tag name="KSO_WM_UNIT_TYPE" val="n_h_a"/>
  <p:tag name="KSO_WM_UNIT_INDEX" val="1_2_2"/>
  <p:tag name="KSO_WM_UNIT_ID" val="256*n_h_a*1_2_2"/>
  <p:tag name="KSO_WM_UNIT_CLEAR" val="1"/>
  <p:tag name="KSO_WM_UNIT_LAYERLEVEL" val="1_1_1"/>
  <p:tag name="KSO_WM_UNIT_VALUE" val="9"/>
  <p:tag name="KSO_WM_UNIT_HIGHLIGHT" val="0"/>
  <p:tag name="KSO_WM_UNIT_COMPATIBLE" val="0"/>
  <p:tag name="KSO_WM_UNIT_PRESET_TEXT" val="AMET"/>
  <p:tag name="KSO_WM_BEAUTIFY_FLAG" val="#wm#"/>
  <p:tag name="KSO_WM_DIAGRAM_GROUP_CODE" val="n1-1"/>
  <p:tag name="KSO_WM_TAG_VERSION" val="1.0"/>
  <p:tag name="KSO_WM_UNIT_FILL_FORE_SCHEMECOLOR_INDEX" val="5"/>
  <p:tag name="KSO_WM_UNIT_FILL_TYPE" val="1"/>
  <p:tag name="KSO_WM_UNIT_TEXT_FILL_FORE_SCHEMECOLOR_INDEX" val="14"/>
  <p:tag name="KSO_WM_UNIT_TEXT_FILL_TYPE" val="1"/>
</p:tagLst>
</file>

<file path=ppt/tags/tag82.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284"/>
  <p:tag name="KSO_WM_UNIT_TYPE" val="n_i"/>
  <p:tag name="KSO_WM_UNIT_INDEX" val="1_4"/>
  <p:tag name="KSO_WM_UNIT_ID" val="256*n_i*1_4"/>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83.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284"/>
  <p:tag name="KSO_WM_UNIT_TYPE" val="n_h_a"/>
  <p:tag name="KSO_WM_UNIT_INDEX" val="1_2_3"/>
  <p:tag name="KSO_WM_UNIT_ID" val="256*n_h_a*1_2_3"/>
  <p:tag name="KSO_WM_UNIT_CLEAR" val="1"/>
  <p:tag name="KSO_WM_UNIT_LAYERLEVEL" val="1_1_1"/>
  <p:tag name="KSO_WM_UNIT_VALUE" val="9"/>
  <p:tag name="KSO_WM_UNIT_HIGHLIGHT" val="0"/>
  <p:tag name="KSO_WM_UNIT_COMPATIBLE" val="0"/>
  <p:tag name="KSO_WM_UNIT_PRESET_TEXT" val="AMET"/>
  <p:tag name="KSO_WM_BEAUTIFY_FLAG" val="#wm#"/>
  <p:tag name="KSO_WM_DIAGRAM_GROUP_CODE" val="n1-1"/>
  <p:tag name="KSO_WM_TAG_VERSION" val="1.0"/>
  <p:tag name="KSO_WM_UNIT_FILL_FORE_SCHEMECOLOR_INDEX" val="5"/>
  <p:tag name="KSO_WM_UNIT_FILL_TYPE" val="1"/>
  <p:tag name="KSO_WM_UNIT_TEXT_FILL_FORE_SCHEMECOLOR_INDEX" val="14"/>
  <p:tag name="KSO_WM_UNIT_TEXT_FILL_TYPE" val="1"/>
</p:tagLst>
</file>

<file path=ppt/tags/tag84.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284"/>
  <p:tag name="KSO_WM_UNIT_TYPE" val="n_i"/>
  <p:tag name="KSO_WM_UNIT_INDEX" val="1_5"/>
  <p:tag name="KSO_WM_UNIT_ID" val="256*n_i*1_5"/>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85.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284"/>
  <p:tag name="KSO_WM_UNIT_TYPE" val="n_h_a"/>
  <p:tag name="KSO_WM_UNIT_INDEX" val="1_2_4"/>
  <p:tag name="KSO_WM_UNIT_ID" val="256*n_h_a*1_2_4"/>
  <p:tag name="KSO_WM_UNIT_CLEAR" val="1"/>
  <p:tag name="KSO_WM_UNIT_LAYERLEVEL" val="1_1_1"/>
  <p:tag name="KSO_WM_UNIT_VALUE" val="9"/>
  <p:tag name="KSO_WM_UNIT_HIGHLIGHT" val="0"/>
  <p:tag name="KSO_WM_UNIT_COMPATIBLE" val="0"/>
  <p:tag name="KSO_WM_UNIT_PRESET_TEXT" val="AMET"/>
  <p:tag name="KSO_WM_BEAUTIFY_FLAG" val="#wm#"/>
  <p:tag name="KSO_WM_DIAGRAM_GROUP_CODE" val="n1-1"/>
  <p:tag name="KSO_WM_TAG_VERSION" val="1.0"/>
  <p:tag name="KSO_WM_UNIT_FILL_FORE_SCHEMECOLOR_INDEX" val="5"/>
  <p:tag name="KSO_WM_UNIT_FILL_TYPE" val="1"/>
  <p:tag name="KSO_WM_UNIT_TEXT_FILL_FORE_SCHEMECOLOR_INDEX" val="14"/>
  <p:tag name="KSO_WM_UNIT_TEXT_FILL_TYPE" val="1"/>
</p:tagLst>
</file>

<file path=ppt/tags/tag86.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284"/>
  <p:tag name="KSO_WM_UNIT_TYPE" val="n_i"/>
  <p:tag name="KSO_WM_UNIT_INDEX" val="1_6"/>
  <p:tag name="KSO_WM_UNIT_ID" val="256*n_i*1_6"/>
  <p:tag name="KSO_WM_UNIT_CLEAR" val="1"/>
  <p:tag name="KSO_WM_UNIT_LAYERLEVEL" val="1_1"/>
  <p:tag name="KSO_WM_BEAUTIFY_FLAG" val="#wm#"/>
  <p:tag name="KSO_WM_DIAGRAM_GROUP_CODE" val="n1-1"/>
  <p:tag name="KSO_WM_TAG_VERSION" val="1.0"/>
  <p:tag name="KSO_WM_UNIT_FILL_FORE_SCHEMECOLOR_INDEX" val="5"/>
  <p:tag name="KSO_WM_UNIT_FILL_TYPE" val="1"/>
</p:tagLst>
</file>

<file path=ppt/tags/tag87.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284"/>
  <p:tag name="KSO_WM_UNIT_TYPE" val="n_h_a"/>
  <p:tag name="KSO_WM_UNIT_INDEX" val="1_2_5"/>
  <p:tag name="KSO_WM_UNIT_ID" val="256*n_h_a*1_2_5"/>
  <p:tag name="KSO_WM_UNIT_CLEAR" val="1"/>
  <p:tag name="KSO_WM_UNIT_LAYERLEVEL" val="1_1_1"/>
  <p:tag name="KSO_WM_UNIT_VALUE" val="9"/>
  <p:tag name="KSO_WM_UNIT_HIGHLIGHT" val="0"/>
  <p:tag name="KSO_WM_UNIT_COMPATIBLE" val="0"/>
  <p:tag name="KSO_WM_UNIT_PRESET_TEXT" val="AMET"/>
  <p:tag name="KSO_WM_BEAUTIFY_FLAG" val="#wm#"/>
  <p:tag name="KSO_WM_DIAGRAM_GROUP_CODE" val="n1-1"/>
  <p:tag name="KSO_WM_TAG_VERSION" val="1.0"/>
  <p:tag name="KSO_WM_UNIT_FILL_FORE_SCHEMECOLOR_INDEX" val="5"/>
  <p:tag name="KSO_WM_UNIT_FILL_TYPE" val="1"/>
  <p:tag name="KSO_WM_UNIT_TEXT_FILL_FORE_SCHEMECOLOR_INDEX" val="14"/>
  <p:tag name="KSO_WM_UNIT_TEXT_FILL_TYPE" val="1"/>
</p:tagLst>
</file>

<file path=ppt/tags/tag88.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284"/>
  <p:tag name="KSO_WM_UNIT_TYPE" val="n_h_f"/>
  <p:tag name="KSO_WM_UNIT_INDEX" val="1_1_1"/>
  <p:tag name="KSO_WM_UNIT_ID" val="256*n_h_f*1_1_1"/>
  <p:tag name="KSO_WM_UNIT_CLEAR" val="1"/>
  <p:tag name="KSO_WM_UNIT_LAYERLEVEL" val="1_1_1"/>
  <p:tag name="KSO_WM_UNIT_VALUE" val="20"/>
  <p:tag name="KSO_WM_UNIT_HIGHLIGHT" val="0"/>
  <p:tag name="KSO_WM_UNIT_COMPATIBLE" val="0"/>
  <p:tag name="KSO_WM_UNIT_PRESET_TEXT" val="LOREM"/>
  <p:tag name="KSO_WM_BEAUTIFY_FLAG" val="#wm#"/>
  <p:tag name="KSO_WM_DIAGRAM_GROUP_CODE" val="n1-1"/>
  <p:tag name="KSO_WM_TAG_VERSION" val="1.0"/>
  <p:tag name="KSO_WM_UNIT_FILL_FORE_SCHEMECOLOR_INDEX" val="6"/>
  <p:tag name="KSO_WM_UNIT_FILL_TYPE" val="1"/>
  <p:tag name="KSO_WM_UNIT_TEXT_FILL_FORE_SCHEMECOLOR_INDEX" val="14"/>
  <p:tag name="KSO_WM_UNIT_TEXT_FILL_TYPE" val="1"/>
</p:tagLst>
</file>

<file path=ppt/tags/tag89.xml><?xml version="1.0" encoding="utf-8"?>
<p:tagLst xmlns:a="http://schemas.openxmlformats.org/drawingml/2006/main" xmlns:r="http://schemas.openxmlformats.org/officeDocument/2006/relationships" xmlns:p="http://schemas.openxmlformats.org/presentationml/2006/main">
  <p:tag name="KSO_WM_SPECIAL_SOURCE" val="bdnull"/>
</p:tagLst>
</file>

<file path=ppt/tags/tag90.xml><?xml version="1.0" encoding="utf-8"?>
<p:tagLst xmlns:a="http://schemas.openxmlformats.org/drawingml/2006/main" xmlns:r="http://schemas.openxmlformats.org/officeDocument/2006/relationships" xmlns:p="http://schemas.openxmlformats.org/presentationml/2006/main">
  <p:tag name="KSO_WM_DIAGRAM_VIRTUALLY_FRAME" val="{&quot;height&quot;:394.0240157480319,&quot;left&quot;:404.5,&quot;top&quot;:60.8,&quot;width&quot;:529.75}"/>
</p:tagLst>
</file>

<file path=ppt/tags/tag91.xml><?xml version="1.0" encoding="utf-8"?>
<p:tagLst xmlns:a="http://schemas.openxmlformats.org/drawingml/2006/main" xmlns:r="http://schemas.openxmlformats.org/officeDocument/2006/relationships" xmlns:p="http://schemas.openxmlformats.org/presentationml/2006/main">
  <p:tag name="KSO_WM_DIAGRAM_VIRTUALLY_FRAME" val="{&quot;height&quot;:394.0240157480319,&quot;left&quot;:404.5,&quot;top&quot;:60.8,&quot;width&quot;:529.75}"/>
</p:tagLst>
</file>

<file path=ppt/tags/tag92.xml><?xml version="1.0" encoding="utf-8"?>
<p:tagLst xmlns:a="http://schemas.openxmlformats.org/drawingml/2006/main" xmlns:r="http://schemas.openxmlformats.org/officeDocument/2006/relationships" xmlns:p="http://schemas.openxmlformats.org/presentationml/2006/main">
  <p:tag name="KSO_WM_DIAGRAM_VIRTUALLY_FRAME" val="{&quot;height&quot;:394.0240157480319,&quot;left&quot;:404.5,&quot;top&quot;:60.8,&quot;width&quot;:529.75}"/>
</p:tagLst>
</file>

<file path=ppt/tags/tag93.xml><?xml version="1.0" encoding="utf-8"?>
<p:tagLst xmlns:a="http://schemas.openxmlformats.org/drawingml/2006/main" xmlns:r="http://schemas.openxmlformats.org/officeDocument/2006/relationships" xmlns:p="http://schemas.openxmlformats.org/presentationml/2006/main">
  <p:tag name="KSO_WM_DIAGRAM_VIRTUALLY_FRAME" val="{&quot;height&quot;:394.0240157480319,&quot;left&quot;:404.5,&quot;top&quot;:60.8,&quot;width&quot;:529.75}"/>
</p:tagLst>
</file>

<file path=ppt/tags/tag94.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PECIAL_SOURCE" val="bdnull"/>
</p:tagLst>
</file>

<file path=ppt/tags/tag95.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PECIAL_SOURCE" val="bdnull"/>
</p:tagLst>
</file>

<file path=ppt/tags/tag96.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PECIAL_SOURCE" val="bdnull"/>
</p:tagLst>
</file>

<file path=ppt/tags/tag97.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PECIAL_SOURCE" val="bdnull"/>
</p:tagLst>
</file>

<file path=ppt/tags/tag98.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PECIAL_SOURCE" val="bdnull"/>
</p:tagLst>
</file>

<file path=ppt/tags/tag99.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PECIAL_SOURCE" val="bdnull"/>
</p:tagLst>
</file>

<file path=ppt/tags/tag100.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PECIAL_SOURCE" val="bdnull"/>
</p:tagLst>
</file>

<file path=ppt/tags/tag10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PECIAL_SOURCE" val="bdnull"/>
</p:tagLst>
</file>

<file path=ppt/tags/tag102.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PECIAL_SOURCE" val="bdnull"/>
</p:tagLst>
</file>

<file path=ppt/tags/tag103.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PECIAL_SOURCE" val="bdnull"/>
</p:tagLst>
</file>

<file path=ppt/tags/tag104.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PECIAL_SOURCE" val="bdnull"/>
</p:tagLst>
</file>

<file path=ppt/tags/tag105.xml><?xml version="1.0" encoding="utf-8"?>
<p:tagLst xmlns:a="http://schemas.openxmlformats.org/drawingml/2006/main" xmlns:r="http://schemas.openxmlformats.org/officeDocument/2006/relationships" xmlns:p="http://schemas.openxmlformats.org/presentationml/2006/main">
  <p:tag name="KSO_WM_SPECIAL_SOURCE" val="bdnull"/>
</p:tagLst>
</file>

<file path=ppt/tags/tag106.xml><?xml version="1.0" encoding="utf-8"?>
<p:tagLst xmlns:a="http://schemas.openxmlformats.org/drawingml/2006/main" xmlns:r="http://schemas.openxmlformats.org/officeDocument/2006/relationships" xmlns:p="http://schemas.openxmlformats.org/presentationml/2006/main">
  <p:tag name="KSO_WM_DIAGRAM_VIRTUALLY_FRAME" val="{&quot;height&quot;:394.0240157480319,&quot;left&quot;:404.5,&quot;top&quot;:60.8,&quot;width&quot;:529.75}"/>
</p:tagLst>
</file>

<file path=ppt/tags/tag107.xml><?xml version="1.0" encoding="utf-8"?>
<p:tagLst xmlns:a="http://schemas.openxmlformats.org/drawingml/2006/main" xmlns:r="http://schemas.openxmlformats.org/officeDocument/2006/relationships" xmlns:p="http://schemas.openxmlformats.org/presentationml/2006/main">
  <p:tag name="KSO_WM_DIAGRAM_VIRTUALLY_FRAME" val="{&quot;height&quot;:394.0240157480319,&quot;left&quot;:404.5,&quot;top&quot;:60.8,&quot;width&quot;:529.75}"/>
</p:tagLst>
</file>

<file path=ppt/tags/tag108.xml><?xml version="1.0" encoding="utf-8"?>
<p:tagLst xmlns:a="http://schemas.openxmlformats.org/drawingml/2006/main" xmlns:r="http://schemas.openxmlformats.org/officeDocument/2006/relationships" xmlns:p="http://schemas.openxmlformats.org/presentationml/2006/main">
  <p:tag name="KSO_WM_DIAGRAM_VIRTUALLY_FRAME" val="{&quot;height&quot;:394.0240157480319,&quot;left&quot;:404.5,&quot;top&quot;:60.8,&quot;width&quot;:529.75}"/>
</p:tagLst>
</file>

<file path=ppt/tags/tag109.xml><?xml version="1.0" encoding="utf-8"?>
<p:tagLst xmlns:a="http://schemas.openxmlformats.org/drawingml/2006/main" xmlns:r="http://schemas.openxmlformats.org/officeDocument/2006/relationships" xmlns:p="http://schemas.openxmlformats.org/presentationml/2006/main">
  <p:tag name="KSO_WM_DIAGRAM_VIRTUALLY_FRAME" val="{&quot;height&quot;:394.0240157480319,&quot;left&quot;:404.5,&quot;top&quot;:60.8,&quot;width&quot;:529.75}"/>
</p:tagLst>
</file>

<file path=ppt/tags/tag110.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PECIAL_SOURCE" val="bdnull"/>
</p:tagLst>
</file>

<file path=ppt/tags/tag11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PECIAL_SOURCE" val="bdnull"/>
</p:tagLst>
</file>

<file path=ppt/tags/tag112.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PECIAL_SOURCE" val="bdnull"/>
</p:tagLst>
</file>

<file path=ppt/tags/tag113.xml><?xml version="1.0" encoding="utf-8"?>
<p:tagLst xmlns:a="http://schemas.openxmlformats.org/drawingml/2006/main" xmlns:r="http://schemas.openxmlformats.org/officeDocument/2006/relationships" xmlns:p="http://schemas.openxmlformats.org/presentationml/2006/main">
  <p:tag name="KSO_WM_SPECIAL_SOURCE" val="bdnull"/>
</p:tagLst>
</file>

<file path=ppt/tags/tag114.xml><?xml version="1.0" encoding="utf-8"?>
<p:tagLst xmlns:a="http://schemas.openxmlformats.org/drawingml/2006/main" xmlns:r="http://schemas.openxmlformats.org/officeDocument/2006/relationships" xmlns:p="http://schemas.openxmlformats.org/presentationml/2006/main">
  <p:tag name="KSO_WM_DIAGRAM_VIRTUALLY_FRAME" val="{&quot;height&quot;:394.0240157480319,&quot;left&quot;:404.5,&quot;top&quot;:60.8,&quot;width&quot;:529.75}"/>
</p:tagLst>
</file>

<file path=ppt/tags/tag115.xml><?xml version="1.0" encoding="utf-8"?>
<p:tagLst xmlns:a="http://schemas.openxmlformats.org/drawingml/2006/main" xmlns:r="http://schemas.openxmlformats.org/officeDocument/2006/relationships" xmlns:p="http://schemas.openxmlformats.org/presentationml/2006/main">
  <p:tag name="KSO_WM_DIAGRAM_VIRTUALLY_FRAME" val="{&quot;height&quot;:394.0240157480319,&quot;left&quot;:404.5,&quot;top&quot;:60.8,&quot;width&quot;:529.75}"/>
</p:tagLst>
</file>

<file path=ppt/tags/tag116.xml><?xml version="1.0" encoding="utf-8"?>
<p:tagLst xmlns:a="http://schemas.openxmlformats.org/drawingml/2006/main" xmlns:r="http://schemas.openxmlformats.org/officeDocument/2006/relationships" xmlns:p="http://schemas.openxmlformats.org/presentationml/2006/main">
  <p:tag name="KSO_WM_DIAGRAM_VIRTUALLY_FRAME" val="{&quot;height&quot;:394.0240157480319,&quot;left&quot;:404.5,&quot;top&quot;:60.8,&quot;width&quot;:529.75}"/>
</p:tagLst>
</file>

<file path=ppt/tags/tag117.xml><?xml version="1.0" encoding="utf-8"?>
<p:tagLst xmlns:a="http://schemas.openxmlformats.org/drawingml/2006/main" xmlns:r="http://schemas.openxmlformats.org/officeDocument/2006/relationships" xmlns:p="http://schemas.openxmlformats.org/presentationml/2006/main">
  <p:tag name="KSO_WM_DIAGRAM_VIRTUALLY_FRAME" val="{&quot;height&quot;:394.0240157480319,&quot;left&quot;:404.5,&quot;top&quot;:60.8,&quot;width&quot;:529.75}"/>
</p:tagLst>
</file>

<file path=ppt/tags/tag118.xml><?xml version="1.0" encoding="utf-8"?>
<p:tagLst xmlns:a="http://schemas.openxmlformats.org/drawingml/2006/main" xmlns:r="http://schemas.openxmlformats.org/officeDocument/2006/relationships" xmlns:p="http://schemas.openxmlformats.org/presentationml/2006/main">
  <p:tag name="KSO_WM_SPECIAL_SOURCE" val="bdnull"/>
</p:tagLst>
</file>

<file path=ppt/tags/tag119.xml><?xml version="1.0" encoding="utf-8"?>
<p:tagLst xmlns:a="http://schemas.openxmlformats.org/drawingml/2006/main" xmlns:r="http://schemas.openxmlformats.org/officeDocument/2006/relationships" xmlns:p="http://schemas.openxmlformats.org/presentationml/2006/main">
  <p:tag name="KSO_WM_DIAGRAM_VIRTUALLY_FRAME" val="{&quot;height&quot;:394.0240157480319,&quot;left&quot;:404.5,&quot;top&quot;:60.8,&quot;width&quot;:529.75}"/>
</p:tagLst>
</file>

<file path=ppt/tags/tag120.xml><?xml version="1.0" encoding="utf-8"?>
<p:tagLst xmlns:a="http://schemas.openxmlformats.org/drawingml/2006/main" xmlns:r="http://schemas.openxmlformats.org/officeDocument/2006/relationships" xmlns:p="http://schemas.openxmlformats.org/presentationml/2006/main">
  <p:tag name="KSO_WM_DIAGRAM_VIRTUALLY_FRAME" val="{&quot;height&quot;:394.0240157480319,&quot;left&quot;:404.5,&quot;top&quot;:60.8,&quot;width&quot;:529.75}"/>
</p:tagLst>
</file>

<file path=ppt/tags/tag121.xml><?xml version="1.0" encoding="utf-8"?>
<p:tagLst xmlns:a="http://schemas.openxmlformats.org/drawingml/2006/main" xmlns:r="http://schemas.openxmlformats.org/officeDocument/2006/relationships" xmlns:p="http://schemas.openxmlformats.org/presentationml/2006/main">
  <p:tag name="KSO_WM_DIAGRAM_VIRTUALLY_FRAME" val="{&quot;height&quot;:394.0240157480319,&quot;left&quot;:404.5,&quot;top&quot;:60.8,&quot;width&quot;:529.75}"/>
</p:tagLst>
</file>

<file path=ppt/tags/tag122.xml><?xml version="1.0" encoding="utf-8"?>
<p:tagLst xmlns:a="http://schemas.openxmlformats.org/drawingml/2006/main" xmlns:r="http://schemas.openxmlformats.org/officeDocument/2006/relationships" xmlns:p="http://schemas.openxmlformats.org/presentationml/2006/main">
  <p:tag name="KSO_WM_DIAGRAM_VIRTUALLY_FRAME" val="{&quot;height&quot;:394.0240157480319,&quot;left&quot;:404.5,&quot;top&quot;:60.8,&quot;width&quot;:529.75}"/>
</p:tagLst>
</file>

<file path=ppt/tags/tag12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8452</TotalTime>
  <Words>2255</Words>
  <Application>Microsoft Office PowerPoint</Application>
  <PresentationFormat>自定义</PresentationFormat>
  <Paragraphs>266</Paragraphs>
  <Slides>29</Slides>
  <Notes>21</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29</vt:i4>
      </vt:variant>
    </vt:vector>
  </HeadingPairs>
  <TitlesOfParts>
    <vt:vector size="43" baseType="lpstr">
      <vt:lpstr>Arial</vt:lpstr>
      <vt:lpstr>宋体</vt:lpstr>
      <vt:lpstr>Calibri Light</vt:lpstr>
      <vt:lpstr>黑体</vt:lpstr>
      <vt:lpstr>Calibri</vt:lpstr>
      <vt:lpstr>Wingdings</vt:lpstr>
      <vt:lpstr>等线</vt:lpstr>
      <vt:lpstr>华文新魏</vt:lpstr>
      <vt:lpstr>等线 Light</vt:lpstr>
      <vt:lpstr>幼圆</vt:lpstr>
      <vt:lpstr>标准粗黑</vt:lpstr>
      <vt:lpstr>微软雅黑</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lijiang</dc:creator>
  <cp:lastModifiedBy>user</cp:lastModifiedBy>
  <cp:revision>262</cp:revision>
  <dcterms:created xsi:type="dcterms:W3CDTF">2021-03-24T11:44:00Z</dcterms:created>
  <dcterms:modified xsi:type="dcterms:W3CDTF">2026-09-19T14:33:50Z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2052-12.1.0.17147</vt:lpwstr>
  </property>
  <property fmtid="{D5CDD505-2E9C-101B-9397-08002B2CF9AE}" pid="3" name="ICV">
    <vt:lpwstr>4551815F4B954996A03C2E2E984E7126</vt:lpwstr>
  </property>
</Properties>
</file>