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theme/theme7.xml" ContentType="application/vnd.openxmlformats-officedocument.theme+xml"/>
  <Override PartName="/ppt/slideLayouts/slideLayout18.xml" ContentType="application/vnd.openxmlformats-officedocument.presentationml.slideLayout+xml"/>
  <Override PartName="/ppt/theme/theme8.xml" ContentType="application/vnd.openxmlformats-officedocument.theme+xml"/>
  <Override PartName="/ppt/slideLayouts/slideLayout19.xml" ContentType="application/vnd.openxmlformats-officedocument.presentationml.slideLayout+xml"/>
  <Override PartName="/ppt/theme/theme9.xml" ContentType="application/vnd.openxmlformats-officedocument.theme+xml"/>
  <Override PartName="/ppt/slideLayouts/slideLayout20.xml" ContentType="application/vnd.openxmlformats-officedocument.presentationml.slideLayout+xml"/>
  <Override PartName="/ppt/theme/theme10.xml" ContentType="application/vnd.openxmlformats-officedocument.theme+xml"/>
  <Override PartName="/ppt/slideLayouts/slideLayout21.xml" ContentType="application/vnd.openxmlformats-officedocument.presentationml.slideLayout+xml"/>
  <Override PartName="/ppt/theme/theme11.xml" ContentType="application/vnd.openxmlformats-officedocument.theme+xml"/>
  <Override PartName="/ppt/slideLayouts/slideLayout22.xml" ContentType="application/vnd.openxmlformats-officedocument.presentationml.slideLayout+xml"/>
  <Override PartName="/ppt/theme/theme12.xml" ContentType="application/vnd.openxmlformats-officedocument.theme+xml"/>
  <Override PartName="/ppt/slideLayouts/slideLayout23.xml" ContentType="application/vnd.openxmlformats-officedocument.presentationml.slideLayout+xml"/>
  <Override PartName="/ppt/theme/theme13.xml" ContentType="application/vnd.openxmlformats-officedocument.theme+xml"/>
  <Override PartName="/ppt/slideLayouts/slideLayout24.xml" ContentType="application/vnd.openxmlformats-officedocument.presentationml.slideLayout+xml"/>
  <Override PartName="/ppt/theme/theme14.xml" ContentType="application/vnd.openxmlformats-officedocument.theme+xml"/>
  <Override PartName="/ppt/slideLayouts/slideLayout25.xml" ContentType="application/vnd.openxmlformats-officedocument.presentationml.slideLayout+xml"/>
  <Override PartName="/ppt/theme/theme15.xml" ContentType="application/vnd.openxmlformats-officedocument.theme+xml"/>
  <Override PartName="/ppt/slideLayouts/slideLayout26.xml" ContentType="application/vnd.openxmlformats-officedocument.presentationml.slideLayout+xml"/>
  <Override PartName="/ppt/theme/theme16.xml" ContentType="application/vnd.openxmlformats-officedocument.theme+xml"/>
  <Override PartName="/ppt/slideLayouts/slideLayout27.xml" ContentType="application/vnd.openxmlformats-officedocument.presentationml.slideLayout+xml"/>
  <Override PartName="/ppt/theme/theme17.xml" ContentType="application/vnd.openxmlformats-officedocument.theme+xml"/>
  <Override PartName="/ppt/slideLayouts/slideLayout28.xml" ContentType="application/vnd.openxmlformats-officedocument.presentationml.slideLayout+xml"/>
  <Override PartName="/ppt/theme/theme18.xml" ContentType="application/vnd.openxmlformats-officedocument.theme+xml"/>
  <Override PartName="/ppt/slideLayouts/slideLayout29.xml" ContentType="application/vnd.openxmlformats-officedocument.presentationml.slideLayout+xml"/>
  <Override PartName="/ppt/theme/theme19.xml" ContentType="application/vnd.openxmlformats-officedocument.theme+xml"/>
  <Override PartName="/ppt/slideLayouts/slideLayout30.xml" ContentType="application/vnd.openxmlformats-officedocument.presentationml.slideLayout+xml"/>
  <Override PartName="/ppt/theme/theme20.xml" ContentType="application/vnd.openxmlformats-officedocument.theme+xml"/>
  <Override PartName="/ppt/slideLayouts/slideLayout31.xml" ContentType="application/vnd.openxmlformats-officedocument.presentationml.slideLayout+xml"/>
  <Override PartName="/ppt/theme/theme21.xml" ContentType="application/vnd.openxmlformats-officedocument.theme+xml"/>
  <Override PartName="/ppt/slideLayouts/slideLayout32.xml" ContentType="application/vnd.openxmlformats-officedocument.presentationml.slideLayout+xml"/>
  <Override PartName="/ppt/theme/theme22.xml" ContentType="application/vnd.openxmlformats-officedocument.theme+xml"/>
  <Override PartName="/ppt/theme/theme2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5.xml" ContentType="application/vnd.openxmlformats-officedocument.presentationml.tags+xml"/>
  <Override PartName="/ppt/notesSlides/notesSlide7.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8.xml" ContentType="application/vnd.openxmlformats-officedocument.presentationml.notesSlide+xml"/>
  <Override PartName="/ppt/tags/tag28.xml" ContentType="application/vnd.openxmlformats-officedocument.presentationml.tags+xml"/>
  <Override PartName="/ppt/notesSlides/notesSlide9.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0.xml" ContentType="application/vnd.openxmlformats-officedocument.presentationml.notesSlide+xml"/>
  <Override PartName="/ppt/tags/tag31.xml" ContentType="application/vnd.openxmlformats-officedocument.presentationml.tags+xml"/>
  <Override PartName="/ppt/notesSlides/notesSlide11.xml" ContentType="application/vnd.openxmlformats-officedocument.presentationml.notesSlide+xml"/>
  <Override PartName="/ppt/tags/tag3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3.xml" ContentType="application/vnd.openxmlformats-officedocument.presentationml.tags+xml"/>
  <Override PartName="/ppt/notesSlides/notesSlide14.xml" ContentType="application/vnd.openxmlformats-officedocument.presentationml.notesSlide+xml"/>
  <Override PartName="/ppt/tags/tag3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7.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8.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21.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22.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6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2"/>
    <p:sldMasterId id="2147483662" r:id="rId3"/>
    <p:sldMasterId id="2147483664" r:id="rId4"/>
    <p:sldMasterId id="2147483666" r:id="rId5"/>
    <p:sldMasterId id="2147483668" r:id="rId6"/>
    <p:sldMasterId id="2147483670" r:id="rId7"/>
    <p:sldMasterId id="2147483672" r:id="rId8"/>
    <p:sldMasterId id="2147483674" r:id="rId9"/>
    <p:sldMasterId id="2147483676" r:id="rId10"/>
    <p:sldMasterId id="2147483678" r:id="rId11"/>
    <p:sldMasterId id="2147483680" r:id="rId12"/>
    <p:sldMasterId id="2147483682" r:id="rId13"/>
    <p:sldMasterId id="2147483684" r:id="rId14"/>
    <p:sldMasterId id="2147483686" r:id="rId15"/>
    <p:sldMasterId id="2147483688" r:id="rId16"/>
    <p:sldMasterId id="2147483690" r:id="rId17"/>
    <p:sldMasterId id="2147483692" r:id="rId18"/>
    <p:sldMasterId id="2147483694" r:id="rId19"/>
    <p:sldMasterId id="2147483696" r:id="rId20"/>
    <p:sldMasterId id="2147483698" r:id="rId21"/>
    <p:sldMasterId id="2147483700" r:id="rId22"/>
  </p:sldMasterIdLst>
  <p:notesMasterIdLst>
    <p:notesMasterId r:id="rId52"/>
  </p:notesMasterIdLst>
  <p:sldIdLst>
    <p:sldId id="256" r:id="rId23"/>
    <p:sldId id="261" r:id="rId24"/>
    <p:sldId id="258" r:id="rId25"/>
    <p:sldId id="283" r:id="rId26"/>
    <p:sldId id="285" r:id="rId27"/>
    <p:sldId id="286" r:id="rId28"/>
    <p:sldId id="287" r:id="rId29"/>
    <p:sldId id="298" r:id="rId30"/>
    <p:sldId id="290" r:id="rId31"/>
    <p:sldId id="299" r:id="rId32"/>
    <p:sldId id="300" r:id="rId33"/>
    <p:sldId id="301" r:id="rId34"/>
    <p:sldId id="297" r:id="rId35"/>
    <p:sldId id="291" r:id="rId36"/>
    <p:sldId id="302" r:id="rId37"/>
    <p:sldId id="284" r:id="rId38"/>
    <p:sldId id="262" r:id="rId39"/>
    <p:sldId id="275" r:id="rId40"/>
    <p:sldId id="263" r:id="rId41"/>
    <p:sldId id="265" r:id="rId42"/>
    <p:sldId id="266" r:id="rId43"/>
    <p:sldId id="273" r:id="rId44"/>
    <p:sldId id="280" r:id="rId45"/>
    <p:sldId id="277" r:id="rId46"/>
    <p:sldId id="281" r:id="rId47"/>
    <p:sldId id="282" r:id="rId48"/>
    <p:sldId id="268" r:id="rId49"/>
    <p:sldId id="279" r:id="rId50"/>
    <p:sldId id="271" r:id="rId51"/>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L="457200"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L="914400"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L="1371600"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L="1828800"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L="2286000"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L="2743200"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L="3200400"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L="3657600"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defaultTextStyle>
  <p:extLst>
    <p:ext uri="{EFAFB233-063F-42B5-8137-9DF3F51BA10A}">
      <p15:sldGuideLst xmlns:p15="http://schemas.microsoft.com/office/powerpoint/2012/main">
        <p15:guide id="1" orient="horz" pos="1466" userDrawn="1">
          <p15:clr>
            <a:srgbClr val="747775"/>
          </p15:clr>
        </p15:guide>
        <p15:guide id="2" pos="2906"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03"/>
    <p:restoredTop sz="94690"/>
  </p:normalViewPr>
  <p:slideViewPr>
    <p:cSldViewPr snapToGrid="0" showGuides="1">
      <p:cViewPr>
        <p:scale>
          <a:sx n="114" d="100"/>
          <a:sy n="114" d="100"/>
        </p:scale>
        <p:origin x="2296" y="968"/>
      </p:cViewPr>
      <p:guideLst>
        <p:guide orient="horz" pos="1466"/>
        <p:guide pos="290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4.xml"/><Relationship Id="rId39" Type="http://schemas.openxmlformats.org/officeDocument/2006/relationships/slide" Target="slides/slide17.xml"/><Relationship Id="rId21" Type="http://schemas.openxmlformats.org/officeDocument/2006/relationships/slideMaster" Target="slideMasters/slideMaster21.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slide" Target="slides/slide25.xml"/><Relationship Id="rId50" Type="http://schemas.openxmlformats.org/officeDocument/2006/relationships/slide" Target="slides/slide28.xml"/><Relationship Id="rId55"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7.xml"/><Relationship Id="rId11" Type="http://schemas.openxmlformats.org/officeDocument/2006/relationships/slideMaster" Target="slideMasters/slideMaster11.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56"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2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20" Type="http://schemas.openxmlformats.org/officeDocument/2006/relationships/slideMaster" Target="slideMasters/slideMaster20.xml"/><Relationship Id="rId41" Type="http://schemas.openxmlformats.org/officeDocument/2006/relationships/slide" Target="slides/slide1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非常荣幸能在这里向各位专家和领导汇报我们为印尼大型取水项目精心准备的加筋PE管应用方案。这个项目面临着复杂的海洋环境和严苛的技术挑战，选择合适的管材至关重要。接下来，我们将详细阐述为何加筋PE管是本项目的最佳选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看项目概况。这是一个位于印尼沿海的大型海水取水工程，旨在为沿岸的重要工业设施提供冷却用水。工程规模宏大，需要建设两条平行的、直径达2.4米的海底管线。如此巨大的管径和复杂的应用场景，对管材的选择提出了极高的要求。</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先看海床上铺设的场景。加筋PE管的优势非常明显。它可以在岸上先焊接成几百米长的管段，然后像拖航一样整体运到海上，再慢慢沉放下去。这种方法极大地减少了海上作业时间，非常适合在养殖区施工。而PCCP管又重又刚，只能一节一节地用大吊车在海上对接，不仅效率低，而且在风浪大的时候非常危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再来看海床下埋设的场景。加筋PE管同样优势显著。它对沟槽的要求不高，回填时有点不均匀也没关系，管子自己能“适应”。而PCCP管就像一根硬木头，沟槽必须挖得非常平整，否则就容易断。更重要的是，PCCP管在高盐环境下，内部的钢丝会像这张图一样腐蚀断裂，这是一个定时炸弹，严重威胁工程安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谈谈具体的技术方案。首先是连接问题。PE管和钢结构的取水头怎么连？我们采用非常成熟的钢塑转换法兰连接。简单说，就是在PE管末端焊一个带法兰的接头，然后用螺栓和垫片，像拧瓶盖一样把它和取水头的法兰紧紧连在一起。只要焊接和螺栓紧固到位，这个连接是非常安全可靠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谈谈具体的技术方案。首先是连接问题。PE管和钢结构的取水头怎么连？我们采用非常成熟的钢塑转换法兰连接。简单说，就是在PE管末端焊一个带法兰的接头，然后用螺栓和垫片，像拧瓶盖一样把它和取水头的法兰紧紧连在一起。只要焊接和螺栓紧固到位，这个连接是非常安全可靠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施工方面，我们推荐高效的“浮运-沉放”法。简单来说，就是先在岸上把管子焊成几百米长，然后拖到海里，因为PE管比水轻，它会自己浮起来。接着，我们从一头开始往管子里注水，让它慢慢沉下去，形成一个优美的S形曲线。这种方法安全、高效，对海上作业设备要求低，非常适合本项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这两张图片展示了实际的施工场景。左边是在岸边的预制场，我们在这里把短管子焊成长管段。右边是焊好的超长管段，在浮筒的帮助下，正被拖轮牵引到指定位置准备沉放。整个过程井然有序，高效且安全。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这两张图片展示了实际的施工场景。左边是在岸边的预制场，我们在这里把短管子焊成长管段。右边是焊好的超长管段，在浮筒的帮助下，正被拖轮牵引到指定位置准备沉放。整个过程井然有序，高效且安全。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这两张图片展示了实际的施工场景。左边是在岸边的预制场，我们在这里把短管子焊成长管段。右边是焊好的超长管段，在浮筒的帮助下，正被拖轮牵引到指定位置准备沉放。整个过程井然有序，高效且安全。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施工方面，我们推荐高效的“浮运-沉放”法。简单来说，就是先在岸上把管子焊成几百米长，然后拖到海里，因为PE管比水轻，它会自己浮起来。接着，我们从一头开始往管子里注水，让它慢慢沉下去，形成一个优美的S形曲线。这种方法安全、高效，对海上作业设备要求低，非常适合本项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就是哈夫节的实物图。它就像一个管道的“创可贴”。潜水员在水下将它包裹在破损处，然后用扳手拧紧四周的螺栓，内部的橡胶垫就会被压紧，从而堵住漏洞。这种技术非常成熟，是国际上公认的高效修复手段。</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就是哈夫节的实物图。它就像一个管道的“创可贴”。潜水员在水下将它包裹在破损处，然后用扳手拧紧四周的螺栓，内部的橡胶垫就会被压紧，从而堵住漏洞。这种技术非常成熟，是国际上公认的高效修复手段。</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就是哈夫节的实物图。它就像一个管道的“创可贴”。潜水员在水下将它包裹在破损处，然后用扳手拧紧四周的螺栓，内部的橡胶垫就会被压紧，从而堵住漏洞。这种技术非常成熟，是国际上公认的高效修复手段。</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就是哈夫节的实物图。它就像一个管道的“创可贴”。潜水员在水下将它包裹在破损处，然后用扳手拧紧四周的螺栓，内部的橡胶垫就会被压紧，从而堵住漏洞。这种技术非常成熟，是国际上公认的高效修复手段。</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我的汇报到此结束，感谢各位的聆听。我们相信，加筋PE管将为印尼这个重要的取水项目保驾护航，开启一个安全、高效、绿色的未来。现在，欢迎大家提问。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9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9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9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9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4.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6.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7.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8.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29.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0.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1.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90204"/>
              <a:buNone/>
              <a:defRPr sz="33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90204"/>
              <a:buChar char="•"/>
              <a:defRPr sz="21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marL="914400" marR="0" lvl="1" indent="-342900" algn="l" rtl="0">
              <a:lnSpc>
                <a:spcPct val="90000"/>
              </a:lnSpc>
              <a:spcBef>
                <a:spcPts val="400"/>
              </a:spcBef>
              <a:spcAft>
                <a:spcPts val="0"/>
              </a:spcAft>
              <a:buClr>
                <a:schemeClr val="dk1"/>
              </a:buClr>
              <a:buSzPts val="1800"/>
              <a:buFont typeface="Arial" panose="020B0604020202090204"/>
              <a:buChar char="•"/>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L="1371600" marR="0" lvl="2" indent="-323850" algn="l" rtl="0">
              <a:lnSpc>
                <a:spcPct val="90000"/>
              </a:lnSpc>
              <a:spcBef>
                <a:spcPts val="400"/>
              </a:spcBef>
              <a:spcAft>
                <a:spcPts val="0"/>
              </a:spcAft>
              <a:buClr>
                <a:schemeClr val="dk1"/>
              </a:buClr>
              <a:buSzPts val="1500"/>
              <a:buFont typeface="Arial" panose="020B0604020202090204"/>
              <a:buChar char="•"/>
              <a:defRPr sz="15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L="1828800" marR="0" lvl="3" indent="-317500" algn="l" rtl="0">
              <a:lnSpc>
                <a:spcPct val="90000"/>
              </a:lnSpc>
              <a:spcBef>
                <a:spcPts val="400"/>
              </a:spcBef>
              <a:spcAft>
                <a:spcPts val="0"/>
              </a:spcAft>
              <a:buClr>
                <a:schemeClr val="dk1"/>
              </a:buClr>
              <a:buSzPts val="1400"/>
              <a:buFont typeface="Arial" panose="020B0604020202090204"/>
              <a:buChar char="•"/>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L="2286000" marR="0" lvl="4" indent="-317500" algn="l" rtl="0">
              <a:lnSpc>
                <a:spcPct val="90000"/>
              </a:lnSpc>
              <a:spcBef>
                <a:spcPts val="400"/>
              </a:spcBef>
              <a:spcAft>
                <a:spcPts val="0"/>
              </a:spcAft>
              <a:buClr>
                <a:schemeClr val="dk1"/>
              </a:buClr>
              <a:buSzPts val="1400"/>
              <a:buFont typeface="Arial" panose="020B0604020202090204"/>
              <a:buChar char="•"/>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L="2743200" marR="0" lvl="5" indent="-317500" algn="l" rtl="0">
              <a:lnSpc>
                <a:spcPct val="90000"/>
              </a:lnSpc>
              <a:spcBef>
                <a:spcPts val="400"/>
              </a:spcBef>
              <a:spcAft>
                <a:spcPts val="0"/>
              </a:spcAft>
              <a:buClr>
                <a:schemeClr val="dk1"/>
              </a:buClr>
              <a:buSzPts val="1400"/>
              <a:buFont typeface="Arial" panose="020B0604020202090204"/>
              <a:buChar char="•"/>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L="3200400" marR="0" lvl="6" indent="-317500" algn="l" rtl="0">
              <a:lnSpc>
                <a:spcPct val="90000"/>
              </a:lnSpc>
              <a:spcBef>
                <a:spcPts val="400"/>
              </a:spcBef>
              <a:spcAft>
                <a:spcPts val="0"/>
              </a:spcAft>
              <a:buClr>
                <a:schemeClr val="dk1"/>
              </a:buClr>
              <a:buSzPts val="1400"/>
              <a:buFont typeface="Arial" panose="020B0604020202090204"/>
              <a:buChar char="•"/>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L="3657600" marR="0" lvl="7" indent="-317500" algn="l" rtl="0">
              <a:lnSpc>
                <a:spcPct val="90000"/>
              </a:lnSpc>
              <a:spcBef>
                <a:spcPts val="400"/>
              </a:spcBef>
              <a:spcAft>
                <a:spcPts val="0"/>
              </a:spcAft>
              <a:buClr>
                <a:schemeClr val="dk1"/>
              </a:buClr>
              <a:buSzPts val="1400"/>
              <a:buFont typeface="Arial" panose="020B0604020202090204"/>
              <a:buChar char="•"/>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L="4114800" marR="0" lvl="8" indent="-317500" algn="l" rtl="0">
              <a:lnSpc>
                <a:spcPct val="90000"/>
              </a:lnSpc>
              <a:spcBef>
                <a:spcPts val="400"/>
              </a:spcBef>
              <a:spcAft>
                <a:spcPts val="0"/>
              </a:spcAft>
              <a:buClr>
                <a:schemeClr val="dk1"/>
              </a:buClr>
              <a:buSzPts val="1400"/>
              <a:buFont typeface="Arial" panose="020B0604020202090204"/>
              <a:buChar char="•"/>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1pPr>
            <a:lvl2pPr marR="0" lvl="1"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R="0" lvl="2"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R="0" lvl="3"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R="0" lvl="4"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R="0" lvl="5"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R="0" lvl="6"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R="0" lvl="7"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R="0" lvl="8"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1pPr>
            <a:lvl2pPr marR="0" lvl="1"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R="0" lvl="2"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R="0" lvl="3"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R="0" lvl="4"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R="0" lvl="5"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R="0" lvl="6"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R="0" lvl="7"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R="0" lvl="8" algn="l" rtl="0">
              <a:spcBef>
                <a:spcPts val="0"/>
              </a:spcBef>
              <a:spcAft>
                <a:spcPts val="0"/>
              </a:spcAft>
              <a:buSzPts val="1100"/>
              <a:buNone/>
              <a:defRPr sz="14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1pPr>
            <a:lvl2pPr marL="0" marR="0" lvl="1" indent="0" algn="r" rtl="0">
              <a:spcBef>
                <a:spcPts val="0"/>
              </a:spcBef>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2pPr>
            <a:lvl3pPr marL="0" marR="0" lvl="2" indent="0" algn="r" rtl="0">
              <a:spcBef>
                <a:spcPts val="0"/>
              </a:spcBef>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3pPr>
            <a:lvl4pPr marL="0" marR="0" lvl="3" indent="0" algn="r" rtl="0">
              <a:spcBef>
                <a:spcPts val="0"/>
              </a:spcBef>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4pPr>
            <a:lvl5pPr marL="0" marR="0" lvl="4" indent="0" algn="r" rtl="0">
              <a:spcBef>
                <a:spcPts val="0"/>
              </a:spcBef>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5pPr>
            <a:lvl6pPr marL="0" marR="0" lvl="5" indent="0" algn="r" rtl="0">
              <a:spcBef>
                <a:spcPts val="0"/>
              </a:spcBef>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6pPr>
            <a:lvl7pPr marL="0" marR="0" lvl="6" indent="0" algn="r" rtl="0">
              <a:spcBef>
                <a:spcPts val="0"/>
              </a:spcBef>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7pPr>
            <a:lvl8pPr marL="0" marR="0" lvl="7" indent="0" algn="r" rtl="0">
              <a:spcBef>
                <a:spcPts val="0"/>
              </a:spcBef>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8pPr>
            <a:lvl9pPr marL="0" marR="0" lvl="8" indent="0" algn="r" rtl="0">
              <a:spcBef>
                <a:spcPts val="0"/>
              </a:spcBef>
              <a:buNone/>
              <a:defRPr sz="900" b="0" i="0" u="none" strike="noStrike" cap="none">
                <a:solidFill>
                  <a:srgbClr val="888888"/>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t>‹#›</a:t>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9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9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9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9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70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image" Target="../media/image3.jpe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2.jpeg"/><Relationship Id="rId2" Type="http://schemas.openxmlformats.org/officeDocument/2006/relationships/tags" Target="../tags/tag2.xml"/><Relationship Id="rId16" Type="http://schemas.openxmlformats.org/officeDocument/2006/relationships/notesSlide" Target="../notesSlides/notesSlide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slideLayout" Target="../slideLayouts/slideLayout12.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3.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image" Target="../media/image5.png"/><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image" Target="../media/image4.png"/><Relationship Id="rId17" Type="http://schemas.openxmlformats.org/officeDocument/2006/relationships/image" Target="../media/image3.jpeg"/><Relationship Id="rId2" Type="http://schemas.openxmlformats.org/officeDocument/2006/relationships/tags" Target="../tags/tag16.xml"/><Relationship Id="rId16" Type="http://schemas.openxmlformats.org/officeDocument/2006/relationships/image" Target="../media/image8.svg"/><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image" Target="../media/image2.jpeg"/><Relationship Id="rId5" Type="http://schemas.openxmlformats.org/officeDocument/2006/relationships/tags" Target="../tags/tag19.xml"/><Relationship Id="rId15" Type="http://schemas.openxmlformats.org/officeDocument/2006/relationships/image" Target="../media/image7.png"/><Relationship Id="rId10" Type="http://schemas.openxmlformats.org/officeDocument/2006/relationships/notesSlide" Target="../notesSlides/notesSlide3.xml"/><Relationship Id="rId4" Type="http://schemas.openxmlformats.org/officeDocument/2006/relationships/tags" Target="../tags/tag18.xml"/><Relationship Id="rId9" Type="http://schemas.openxmlformats.org/officeDocument/2006/relationships/slideLayout" Target="../slideLayouts/slideLayout12.xml"/><Relationship Id="rId1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3.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3.jpe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1.png"/><Relationship Id="rId5" Type="http://schemas.openxmlformats.org/officeDocument/2006/relationships/image" Target="../media/image2.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jpe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 Id="rId9" Type="http://schemas.openxmlformats.org/officeDocument/2006/relationships/image" Target="../media/image3.jpeg"/></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notesSlide" Target="../notesSlides/notesSlide7.xml"/><Relationship Id="rId7" Type="http://schemas.openxmlformats.org/officeDocument/2006/relationships/image" Target="../media/image19.jpeg"/><Relationship Id="rId2" Type="http://schemas.openxmlformats.org/officeDocument/2006/relationships/slideLayout" Target="../slideLayouts/slideLayout24.xml"/><Relationship Id="rId1" Type="http://schemas.openxmlformats.org/officeDocument/2006/relationships/tags" Target="../tags/tag25.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2.jpeg"/><Relationship Id="rId9"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28.xml"/><Relationship Id="rId7" Type="http://schemas.openxmlformats.org/officeDocument/2006/relationships/image" Target="../media/image22.jpe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21.jpeg"/><Relationship Id="rId5" Type="http://schemas.openxmlformats.org/officeDocument/2006/relationships/image" Target="../media/image2.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3.jpeg"/><Relationship Id="rId2" Type="http://schemas.openxmlformats.org/officeDocument/2006/relationships/slideLayout" Target="../slideLayouts/slideLayout25.xml"/><Relationship Id="rId1" Type="http://schemas.openxmlformats.org/officeDocument/2006/relationships/tags" Target="../tags/tag28.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29.xml"/><Relationship Id="rId7" Type="http://schemas.openxmlformats.org/officeDocument/2006/relationships/image" Target="../media/image26.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25.jpeg"/><Relationship Id="rId5" Type="http://schemas.openxmlformats.org/officeDocument/2006/relationships/image" Target="../media/image2.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0.xml"/><Relationship Id="rId1" Type="http://schemas.openxmlformats.org/officeDocument/2006/relationships/tags" Target="../tags/tag31.xml"/><Relationship Id="rId5" Type="http://schemas.openxmlformats.org/officeDocument/2006/relationships/image" Target="../media/image3.jpe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1.xml"/><Relationship Id="rId1" Type="http://schemas.openxmlformats.org/officeDocument/2006/relationships/tags" Target="../tags/tag32.xml"/><Relationship Id="rId6" Type="http://schemas.openxmlformats.org/officeDocument/2006/relationships/image" Target="../media/image3.jpeg"/><Relationship Id="rId5" Type="http://schemas.openxmlformats.org/officeDocument/2006/relationships/image" Target="../media/image27.jpe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7.xml"/><Relationship Id="rId6" Type="http://schemas.openxmlformats.org/officeDocument/2006/relationships/image" Target="../media/image3.jpeg"/><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6.xml"/><Relationship Id="rId1" Type="http://schemas.openxmlformats.org/officeDocument/2006/relationships/tags" Target="../tags/tag33.xml"/><Relationship Id="rId6" Type="http://schemas.openxmlformats.org/officeDocument/2006/relationships/image" Target="../media/image3.jpeg"/><Relationship Id="rId5" Type="http://schemas.openxmlformats.org/officeDocument/2006/relationships/image" Target="../media/image30.jpe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notesSlide" Target="../notesSlides/notesSlide15.xml"/><Relationship Id="rId7" Type="http://schemas.openxmlformats.org/officeDocument/2006/relationships/image" Target="../media/image33.jpeg"/><Relationship Id="rId2" Type="http://schemas.openxmlformats.org/officeDocument/2006/relationships/slideLayout" Target="../slideLayouts/slideLayout32.xml"/><Relationship Id="rId1" Type="http://schemas.openxmlformats.org/officeDocument/2006/relationships/tags" Target="../tags/tag3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image" Target="../media/image3.jpeg"/><Relationship Id="rId5" Type="http://schemas.openxmlformats.org/officeDocument/2006/relationships/image" Target="../media/image35.pn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8" Type="http://schemas.openxmlformats.org/officeDocument/2006/relationships/tags" Target="../tags/tag42.xml"/><Relationship Id="rId13" Type="http://schemas.openxmlformats.org/officeDocument/2006/relationships/image" Target="../media/image3.jpeg"/><Relationship Id="rId3" Type="http://schemas.openxmlformats.org/officeDocument/2006/relationships/tags" Target="../tags/tag37.xml"/><Relationship Id="rId7" Type="http://schemas.openxmlformats.org/officeDocument/2006/relationships/tags" Target="../tags/tag41.xml"/><Relationship Id="rId12" Type="http://schemas.openxmlformats.org/officeDocument/2006/relationships/image" Target="../media/image36.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image" Target="../media/image2.jpeg"/><Relationship Id="rId5" Type="http://schemas.openxmlformats.org/officeDocument/2006/relationships/tags" Target="../tags/tag39.xml"/><Relationship Id="rId10" Type="http://schemas.openxmlformats.org/officeDocument/2006/relationships/notesSlide" Target="../notesSlides/notesSlide17.xml"/><Relationship Id="rId4" Type="http://schemas.openxmlformats.org/officeDocument/2006/relationships/tags" Target="../tags/tag38.xml"/><Relationship Id="rId9"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45.xml"/><Relationship Id="rId7" Type="http://schemas.openxmlformats.org/officeDocument/2006/relationships/image" Target="../media/image2.jpe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18.xml"/><Relationship Id="rId5" Type="http://schemas.openxmlformats.org/officeDocument/2006/relationships/slideLayout" Target="../slideLayouts/slideLayout14.xml"/><Relationship Id="rId4" Type="http://schemas.openxmlformats.org/officeDocument/2006/relationships/tags" Target="../tags/tag46.xml"/><Relationship Id="rId9" Type="http://schemas.openxmlformats.org/officeDocument/2006/relationships/image" Target="../media/image3.jpe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49.xml"/><Relationship Id="rId7" Type="http://schemas.openxmlformats.org/officeDocument/2006/relationships/slideLayout" Target="../slideLayouts/slideLayout12.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10" Type="http://schemas.openxmlformats.org/officeDocument/2006/relationships/image" Target="../media/image3.jpeg"/><Relationship Id="rId4" Type="http://schemas.openxmlformats.org/officeDocument/2006/relationships/tags" Target="../tags/tag50.xml"/><Relationship Id="rId9"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55.xml"/><Relationship Id="rId7" Type="http://schemas.openxmlformats.org/officeDocument/2006/relationships/notesSlide" Target="../notesSlides/notesSlide21.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12.xml"/><Relationship Id="rId11" Type="http://schemas.openxmlformats.org/officeDocument/2006/relationships/image" Target="../media/image3.jpeg"/><Relationship Id="rId5" Type="http://schemas.openxmlformats.org/officeDocument/2006/relationships/tags" Target="../tags/tag57.xml"/><Relationship Id="rId10" Type="http://schemas.openxmlformats.org/officeDocument/2006/relationships/image" Target="../media/image40.png"/><Relationship Id="rId4" Type="http://schemas.openxmlformats.org/officeDocument/2006/relationships/tags" Target="../tags/tag56.xml"/><Relationship Id="rId9" Type="http://schemas.openxmlformats.org/officeDocument/2006/relationships/image" Target="../media/image39.jpe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60.xml"/><Relationship Id="rId7" Type="http://schemas.openxmlformats.org/officeDocument/2006/relationships/image" Target="../media/image2.jpeg"/><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notesSlide" Target="../notesSlides/notesSlide22.xml"/><Relationship Id="rId5" Type="http://schemas.openxmlformats.org/officeDocument/2006/relationships/slideLayout" Target="../slideLayouts/slideLayout13.xml"/><Relationship Id="rId10" Type="http://schemas.openxmlformats.org/officeDocument/2006/relationships/image" Target="../media/image3.jpeg"/><Relationship Id="rId4" Type="http://schemas.openxmlformats.org/officeDocument/2006/relationships/tags" Target="../tags/tag61.xml"/><Relationship Id="rId9"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tags" Target="../tags/tag64.xml"/><Relationship Id="rId7" Type="http://schemas.openxmlformats.org/officeDocument/2006/relationships/image" Target="../media/image42.pn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2.jpeg"/><Relationship Id="rId5" Type="http://schemas.openxmlformats.org/officeDocument/2006/relationships/notesSlide" Target="../notesSlides/notesSlide23.xml"/><Relationship Id="rId4" Type="http://schemas.openxmlformats.org/officeDocument/2006/relationships/slideLayout" Target="../slideLayouts/slideLayout17.xml"/><Relationship Id="rId9"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3.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4.png"/><Relationship Id="rId5" Type="http://schemas.openxmlformats.org/officeDocument/2006/relationships/image" Target="../media/image2.jpe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3.jpeg"/><Relationship Id="rId5" Type="http://schemas.openxmlformats.org/officeDocument/2006/relationships/image" Target="../media/image46.jpeg"/><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9.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tags" Target="../tags/tag65.xml"/><Relationship Id="rId5" Type="http://schemas.openxmlformats.org/officeDocument/2006/relationships/image" Target="../media/image3.jpe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png"/><Relationship Id="rId5" Type="http://schemas.openxmlformats.org/officeDocument/2006/relationships/image" Target="../media/image2.jpe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25400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5842000" y="0"/>
            <a:ext cx="6350000" cy="6858000"/>
          </a:xfrm>
          <a:prstGeom prst="roundRect">
            <a:avLst>
              <a:gd name="adj" fmla="val 0"/>
            </a:avLst>
          </a:prstGeom>
          <a:gradFill rotWithShape="1">
            <a:gsLst>
              <a:gs pos="0">
                <a:srgbClr val="000000">
                  <a:alpha val="40000"/>
                </a:srgbClr>
              </a:gs>
              <a:gs pos="100000">
                <a:srgbClr val="000000">
                  <a:alpha val="0"/>
                </a:srgbClr>
              </a:gs>
            </a:gsLst>
            <a:lin ang="10800000"/>
          </a:gra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6858000" y="2286000"/>
            <a:ext cx="5080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dirty="0">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Indonesia DN2400 Pipeline Water Intake Project</a:t>
            </a:r>
            <a:endParaRPr lang="en-US" sz="3200" dirty="0"/>
          </a:p>
        </p:txBody>
      </p:sp>
      <p:sp>
        <p:nvSpPr>
          <p:cNvPr id="5" name="AutoShape 5"/>
          <p:cNvSpPr/>
          <p:nvPr/>
        </p:nvSpPr>
        <p:spPr>
          <a:xfrm>
            <a:off x="6858000" y="3810000"/>
            <a:ext cx="508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dirty="0">
                <a:solidFill>
                  <a:srgbClr val="2DD4BF"/>
                </a:solidFill>
                <a:latin typeface="Noto Sans SC" panose="020B0200000000000000" charset="-122"/>
                <a:ea typeface="Noto Sans SC" panose="020B0200000000000000" charset="-122"/>
                <a:cs typeface="Noto Sans SC" panose="020B0200000000000000" charset="-122"/>
                <a:sym typeface="Noto Sans SC" panose="020B0200000000000000" charset="-122"/>
              </a:rPr>
              <a:t>Pipe Material Selection &amp; Comparison</a:t>
            </a:r>
            <a:endParaRPr lang="en-US" sz="2000" dirty="0"/>
          </a:p>
        </p:txBody>
      </p:sp>
      <p:sp>
        <p:nvSpPr>
          <p:cNvPr id="6" name="AutoShape 6"/>
          <p:cNvSpPr/>
          <p:nvPr/>
        </p:nvSpPr>
        <p:spPr>
          <a:xfrm>
            <a:off x="6858000" y="4889500"/>
            <a:ext cx="1778000" cy="50800"/>
          </a:xfrm>
          <a:prstGeom prst="roundRect">
            <a:avLst>
              <a:gd name="adj" fmla="val 0"/>
            </a:avLst>
          </a:prstGeom>
          <a:solidFill>
            <a:srgbClr val="2DD4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9407525" y="5397500"/>
            <a:ext cx="2248535"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800" b="0" i="0" u="none" strike="noStrike">
                <a:solidFill>
                  <a:srgbClr val="FFFFFF">
                    <a:alpha val="74902"/>
                  </a:srgbClr>
                </a:solidFill>
                <a:latin typeface="宋体" pitchFamily="2" charset="-122"/>
                <a:ea typeface="宋体" pitchFamily="2" charset="-122"/>
                <a:cs typeface="宋体" pitchFamily="2" charset="-122"/>
                <a:sym typeface="Noto Sans SC" panose="020B0200000000000000" charset="-122"/>
              </a:rPr>
              <a:t>Date: July 2026</a:t>
            </a:r>
          </a:p>
        </p:txBody>
      </p:sp>
      <p:sp>
        <p:nvSpPr>
          <p:cNvPr id="8" name="AutoShape 2">
            <a:extLst>
              <a:ext uri="{FF2B5EF4-FFF2-40B4-BE49-F238E27FC236}">
                <a16:creationId xmlns:a16="http://schemas.microsoft.com/office/drawing/2014/main" id="{FC069A19-8F82-336C-9074-5554D98422FB}"/>
              </a:ext>
            </a:extLst>
          </p:cNvPr>
          <p:cNvSpPr/>
          <p:nvPr/>
        </p:nvSpPr>
        <p:spPr>
          <a:xfrm>
            <a:off x="0" y="25400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7"/>
          <a:srcRect/>
          <a:stretch>
            <a:fillRect/>
          </a:stretch>
        </a:blipFill>
        <a:effectLst/>
      </p:bgPr>
    </p:bg>
    <p:spTree>
      <p:nvGrpSpPr>
        <p:cNvPr id="1" name=""/>
        <p:cNvGrpSpPr/>
        <p:nvPr/>
      </p:nvGrpSpPr>
      <p:grpSpPr>
        <a:xfrm>
          <a:off x="0" y="0"/>
          <a:ext cx="0" cy="0"/>
          <a:chOff x="0" y="0"/>
          <a:chExt cx="0" cy="0"/>
        </a:xfrm>
      </p:grpSpPr>
      <p:sp>
        <p:nvSpPr>
          <p:cNvPr id="2" name="AutoShape 2"/>
          <p:cNvSpPr>
            <a:spLocks noGrp="1" noRot="1" noMove="1" noResize="1" noEditPoints="1" noAdjustHandles="1" noChangeArrowheads="1" noChangeShapeType="1"/>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sz="1800"/>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sz="1800" b="1"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rPr>
              <a:t>Table of Contents</a:t>
            </a:r>
            <a:endParaRPr lang="zh-CN" sz="1800">
              <a:ea typeface="宋体" pitchFamily="2" charset="-122"/>
            </a:endParaRPr>
          </a:p>
        </p:txBody>
      </p:sp>
      <p:sp>
        <p:nvSpPr>
          <p:cNvPr id="14" name="文本框 13"/>
          <p:cNvSpPr txBox="1"/>
          <p:nvPr>
            <p:custDataLst>
              <p:tags r:id="rId1"/>
            </p:custDataLst>
          </p:nvPr>
        </p:nvSpPr>
        <p:spPr>
          <a:xfrm>
            <a:off x="2044954" y="2140743"/>
            <a:ext cx="2790572" cy="414985"/>
          </a:xfrm>
          <a:prstGeom prst="rect">
            <a:avLst/>
          </a:prstGeom>
          <a:noFill/>
        </p:spPr>
        <p:txBody>
          <a:bodyPr wrap="square" rtlCol="0">
            <a:spAutoFit/>
          </a:bodyPr>
          <a:lstStyle/>
          <a:p>
            <a:pPr>
              <a:lnSpc>
                <a:spcPct val="130000"/>
              </a:lnSpc>
            </a:pPr>
            <a:r>
              <a:rPr lang="zh-CN" altLang="en-US" sz="1800" b="1" dirty="0">
                <a:solidFill>
                  <a:schemeClr val="tx1">
                    <a:lumMod val="75000"/>
                    <a:lumOff val="25000"/>
                  </a:schemeClr>
                </a:solidFill>
                <a:latin typeface="Arial" panose="020B0604020202090204"/>
                <a:ea typeface="微软雅黑" panose="020B0503020204020204" charset="-122"/>
                <a:sym typeface="Arial" panose="020B0604020202090204"/>
              </a:rPr>
              <a:t>Project Background</a:t>
            </a:r>
          </a:p>
        </p:txBody>
      </p:sp>
      <p:sp>
        <p:nvSpPr>
          <p:cNvPr id="18" name="矩形 17"/>
          <p:cNvSpPr/>
          <p:nvPr>
            <p:custDataLst>
              <p:tags r:id="rId2"/>
            </p:custDataLst>
          </p:nvPr>
        </p:nvSpPr>
        <p:spPr>
          <a:xfrm>
            <a:off x="989929" y="2172583"/>
            <a:ext cx="932180" cy="369332"/>
          </a:xfrm>
          <a:prstGeom prst="rect">
            <a:avLst/>
          </a:prstGeom>
        </p:spPr>
        <p:txBody>
          <a:bodyPr wrap="square">
            <a:spAutoFit/>
          </a:bodyPr>
          <a:lstStyle/>
          <a:p>
            <a:pPr algn="ctr"/>
            <a:r>
              <a:rPr lang="en-US" altLang="zh-CN" sz="1800" b="1" spc="300" dirty="0">
                <a:gradFill>
                  <a:gsLst>
                    <a:gs pos="100000">
                      <a:srgbClr val="187DF9"/>
                    </a:gs>
                    <a:gs pos="0">
                      <a:srgbClr val="56B7FD"/>
                    </a:gs>
                  </a:gsLst>
                  <a:lin ang="2700000" scaled="0"/>
                </a:gradFill>
                <a:effectLst>
                  <a:outerShdw blurRad="25400" dist="25400" dir="2700000" algn="tl">
                    <a:srgbClr val="000000">
                      <a:alpha val="20000"/>
                    </a:srgbClr>
                  </a:outerShdw>
                </a:effectLst>
                <a:latin typeface="Arial" panose="020B0604020202090204"/>
                <a:ea typeface="微软雅黑" panose="020B0503020204020204" charset="-122"/>
                <a:sym typeface="Arial" panose="020B0604020202090204"/>
              </a:rPr>
              <a:t>01.</a:t>
            </a:r>
          </a:p>
        </p:txBody>
      </p:sp>
      <p:sp>
        <p:nvSpPr>
          <p:cNvPr id="4" name="文本框 3"/>
          <p:cNvSpPr txBox="1"/>
          <p:nvPr>
            <p:custDataLst>
              <p:tags r:id="rId3"/>
            </p:custDataLst>
          </p:nvPr>
        </p:nvSpPr>
        <p:spPr>
          <a:xfrm>
            <a:off x="1840866" y="4578985"/>
            <a:ext cx="4588690" cy="1137684"/>
          </a:xfrm>
          <a:prstGeom prst="rect">
            <a:avLst/>
          </a:prstGeom>
          <a:noFill/>
        </p:spPr>
        <p:txBody>
          <a:bodyPr wrap="square" rtlCol="0">
            <a:spAutoFit/>
          </a:bodyPr>
          <a:lstStyle/>
          <a:p>
            <a:pPr>
              <a:lnSpc>
                <a:spcPct val="130000"/>
              </a:lnSpc>
            </a:pPr>
            <a:r>
              <a:rPr lang="zh-CN" altLang="en-US" sz="1800" b="1" dirty="0">
                <a:solidFill>
                  <a:schemeClr val="tx1">
                    <a:lumMod val="75000"/>
                    <a:lumOff val="25000"/>
                  </a:schemeClr>
                </a:solidFill>
                <a:latin typeface="Arial" panose="020B0604020202090204"/>
                <a:ea typeface="微软雅黑" panose="020B0503020204020204" charset="-122"/>
                <a:sym typeface="Arial" panose="020B0604020202090204"/>
              </a:rPr>
              <a:t>Reinforced PE Pipe vs. PCCP — Installation Comparison</a:t>
            </a:r>
          </a:p>
          <a:p>
            <a:pPr>
              <a:lnSpc>
                <a:spcPct val="130000"/>
              </a:lnSpc>
            </a:pPr>
            <a:endParaRPr lang="zh-CN" altLang="en-US" sz="18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矩形 5"/>
          <p:cNvSpPr/>
          <p:nvPr>
            <p:custDataLst>
              <p:tags r:id="rId4"/>
            </p:custDataLst>
          </p:nvPr>
        </p:nvSpPr>
        <p:spPr>
          <a:xfrm>
            <a:off x="991199" y="4610983"/>
            <a:ext cx="932180" cy="369332"/>
          </a:xfrm>
          <a:prstGeom prst="rect">
            <a:avLst/>
          </a:prstGeom>
        </p:spPr>
        <p:txBody>
          <a:bodyPr wrap="square">
            <a:spAutoFit/>
          </a:bodyPr>
          <a:lstStyle/>
          <a:p>
            <a:pPr algn="ctr"/>
            <a:r>
              <a:rPr lang="en-US" altLang="zh-CN" sz="1800" b="1" spc="300" dirty="0">
                <a:gradFill>
                  <a:gsLst>
                    <a:gs pos="100000">
                      <a:srgbClr val="187DF9"/>
                    </a:gs>
                    <a:gs pos="0">
                      <a:srgbClr val="56B7FD"/>
                    </a:gs>
                  </a:gsLst>
                  <a:lin ang="2700000" scaled="0"/>
                </a:gradFill>
                <a:effectLst>
                  <a:outerShdw blurRad="25400" dist="25400" dir="2700000" algn="tl">
                    <a:srgbClr val="000000">
                      <a:alpha val="20000"/>
                    </a:srgbClr>
                  </a:outerShdw>
                </a:effectLst>
                <a:latin typeface="Arial" panose="020B0604020202090204"/>
                <a:ea typeface="微软雅黑" panose="020B0503020204020204" charset="-122"/>
                <a:sym typeface="Arial" panose="020B0604020202090204"/>
              </a:rPr>
              <a:t>03.</a:t>
            </a:r>
          </a:p>
        </p:txBody>
      </p:sp>
      <p:sp>
        <p:nvSpPr>
          <p:cNvPr id="9" name="文本框 8"/>
          <p:cNvSpPr txBox="1"/>
          <p:nvPr>
            <p:custDataLst>
              <p:tags r:id="rId5"/>
            </p:custDataLst>
          </p:nvPr>
        </p:nvSpPr>
        <p:spPr>
          <a:xfrm>
            <a:off x="6735372" y="2139295"/>
            <a:ext cx="5393727" cy="414985"/>
          </a:xfrm>
          <a:prstGeom prst="rect">
            <a:avLst/>
          </a:prstGeom>
          <a:noFill/>
        </p:spPr>
        <p:txBody>
          <a:bodyPr wrap="square" rtlCol="0">
            <a:spAutoFit/>
          </a:bodyPr>
          <a:lstStyle/>
          <a:p>
            <a:pPr>
              <a:lnSpc>
                <a:spcPct val="130000"/>
              </a:lnSpc>
            </a:pPr>
            <a:r>
              <a:rPr lang="zh-CN" altLang="en-US" sz="1800" b="1" dirty="0">
                <a:solidFill>
                  <a:schemeClr val="tx1">
                    <a:lumMod val="75000"/>
                    <a:lumOff val="25000"/>
                  </a:schemeClr>
                </a:solidFill>
                <a:latin typeface="Arial" panose="020B0604020202090204"/>
                <a:ea typeface="微软雅黑" panose="020B0503020204020204" charset="-122"/>
                <a:sym typeface="Arial" panose="020B0604020202090204"/>
              </a:rPr>
              <a:t>Reinforced PE Pipe Connection to Intake Head</a:t>
            </a:r>
          </a:p>
        </p:txBody>
      </p:sp>
      <p:sp>
        <p:nvSpPr>
          <p:cNvPr id="11" name="矩形 10"/>
          <p:cNvSpPr/>
          <p:nvPr>
            <p:custDataLst>
              <p:tags r:id="rId6"/>
            </p:custDataLst>
          </p:nvPr>
        </p:nvSpPr>
        <p:spPr>
          <a:xfrm>
            <a:off x="5680602" y="2171293"/>
            <a:ext cx="932180" cy="369332"/>
          </a:xfrm>
          <a:prstGeom prst="rect">
            <a:avLst/>
          </a:prstGeom>
        </p:spPr>
        <p:txBody>
          <a:bodyPr wrap="square">
            <a:spAutoFit/>
          </a:bodyPr>
          <a:lstStyle/>
          <a:p>
            <a:pPr algn="ctr"/>
            <a:r>
              <a:rPr lang="en-US" altLang="zh-CN" sz="1800" b="1" spc="300" dirty="0">
                <a:gradFill>
                  <a:gsLst>
                    <a:gs pos="100000">
                      <a:srgbClr val="187DF9"/>
                    </a:gs>
                    <a:gs pos="0">
                      <a:srgbClr val="56B7FD"/>
                    </a:gs>
                  </a:gsLst>
                  <a:lin ang="2700000" scaled="0"/>
                </a:gradFill>
                <a:effectLst>
                  <a:outerShdw blurRad="25400" dist="25400" dir="2700000" algn="tl">
                    <a:srgbClr val="000000">
                      <a:alpha val="20000"/>
                    </a:srgbClr>
                  </a:outerShdw>
                </a:effectLst>
                <a:latin typeface="Arial" panose="020B0604020202090204"/>
                <a:ea typeface="微软雅黑" panose="020B0503020204020204" charset="-122"/>
                <a:sym typeface="Arial" panose="020B0604020202090204"/>
              </a:rPr>
              <a:t>04.</a:t>
            </a:r>
          </a:p>
        </p:txBody>
      </p:sp>
      <p:sp>
        <p:nvSpPr>
          <p:cNvPr id="12" name="文本框 11"/>
          <p:cNvSpPr txBox="1"/>
          <p:nvPr>
            <p:custDataLst>
              <p:tags r:id="rId7"/>
            </p:custDataLst>
          </p:nvPr>
        </p:nvSpPr>
        <p:spPr>
          <a:xfrm>
            <a:off x="6735373" y="2710160"/>
            <a:ext cx="5271135" cy="777072"/>
          </a:xfrm>
          <a:prstGeom prst="rect">
            <a:avLst/>
          </a:prstGeom>
          <a:noFill/>
        </p:spPr>
        <p:txBody>
          <a:bodyPr wrap="square" rtlCol="0">
            <a:spAutoFit/>
          </a:bodyPr>
          <a:lstStyle/>
          <a:p>
            <a:pPr>
              <a:lnSpc>
                <a:spcPct val="130000"/>
              </a:lnSpc>
            </a:pPr>
            <a:r>
              <a:rPr lang="zh-CN" altLang="en-US" sz="1800" b="1" dirty="0">
                <a:solidFill>
                  <a:schemeClr val="tx1">
                    <a:lumMod val="75000"/>
                    <a:lumOff val="25000"/>
                  </a:schemeClr>
                </a:solidFill>
                <a:latin typeface="Arial" panose="020B0604020202090204"/>
                <a:ea typeface="微软雅黑" panose="020B0503020204020204" charset="-122"/>
                <a:sym typeface="Arial" panose="020B0604020202090204"/>
              </a:rPr>
              <a:t>Reinforced PE Pipe Installation</a:t>
            </a:r>
            <a:r>
              <a:rPr lang="en-US" altLang="zh-CN" sz="1800" b="1" dirty="0">
                <a:solidFill>
                  <a:schemeClr val="tx1">
                    <a:lumMod val="75000"/>
                    <a:lumOff val="25000"/>
                  </a:schemeClr>
                </a:solidFill>
                <a:latin typeface="Arial" panose="020B0604020202090204"/>
                <a:ea typeface="微软雅黑" panose="020B0503020204020204" charset="-122"/>
                <a:sym typeface="Arial" panose="020B0604020202090204"/>
              </a:rPr>
              <a:t> </a:t>
            </a:r>
            <a:r>
              <a:rPr lang="en-US" sz="1800" b="1" dirty="0">
                <a:solidFill>
                  <a:srgbClr val="374151"/>
                </a:solidFill>
                <a:latin typeface="Noto Sans SC" panose="020B0200000000000000" charset="-122"/>
                <a:ea typeface="Noto Sans SC" panose="020B0200000000000000" charset="-122"/>
                <a:cs typeface="Noto Sans SC" panose="020B0200000000000000" charset="-122"/>
                <a:sym typeface="Arial" panose="020B0604020202090204"/>
              </a:rPr>
              <a:t>(Submerged Pipe Method)</a:t>
            </a:r>
            <a:endParaRPr lang="zh-CN" altLang="en-US" sz="1800" dirty="0">
              <a:solidFill>
                <a:schemeClr val="tx1">
                  <a:lumMod val="75000"/>
                  <a:lumOff val="25000"/>
                </a:schemeClr>
              </a:solidFill>
              <a:latin typeface="Arial" panose="020B0604020202090204"/>
              <a:ea typeface="微软雅黑" panose="020B0503020204020204" charset="-122"/>
              <a:sym typeface="Arial" panose="020B0604020202090204"/>
            </a:endParaRPr>
          </a:p>
        </p:txBody>
      </p:sp>
      <p:sp>
        <p:nvSpPr>
          <p:cNvPr id="13" name="矩形 12"/>
          <p:cNvSpPr/>
          <p:nvPr>
            <p:custDataLst>
              <p:tags r:id="rId8"/>
            </p:custDataLst>
          </p:nvPr>
        </p:nvSpPr>
        <p:spPr>
          <a:xfrm>
            <a:off x="5680602" y="2742158"/>
            <a:ext cx="932180" cy="369332"/>
          </a:xfrm>
          <a:prstGeom prst="rect">
            <a:avLst/>
          </a:prstGeom>
        </p:spPr>
        <p:txBody>
          <a:bodyPr wrap="square">
            <a:spAutoFit/>
          </a:bodyPr>
          <a:lstStyle/>
          <a:p>
            <a:pPr algn="ctr"/>
            <a:r>
              <a:rPr lang="en-US" altLang="zh-CN" sz="1800" b="1" spc="300" dirty="0">
                <a:gradFill>
                  <a:gsLst>
                    <a:gs pos="100000">
                      <a:srgbClr val="187DF9"/>
                    </a:gs>
                    <a:gs pos="0">
                      <a:srgbClr val="56B7FD"/>
                    </a:gs>
                  </a:gsLst>
                  <a:lin ang="2700000" scaled="0"/>
                </a:gradFill>
                <a:effectLst>
                  <a:outerShdw blurRad="25400" dist="25400" dir="2700000" algn="tl">
                    <a:srgbClr val="000000">
                      <a:alpha val="20000"/>
                    </a:srgbClr>
                  </a:outerShdw>
                </a:effectLst>
                <a:latin typeface="Arial" panose="020B0604020202090204"/>
                <a:ea typeface="微软雅黑" panose="020B0503020204020204" charset="-122"/>
                <a:sym typeface="Arial" panose="020B0604020202090204"/>
              </a:rPr>
              <a:t>05.</a:t>
            </a:r>
          </a:p>
        </p:txBody>
      </p:sp>
      <p:sp>
        <p:nvSpPr>
          <p:cNvPr id="19" name="文本框 18"/>
          <p:cNvSpPr txBox="1"/>
          <p:nvPr>
            <p:custDataLst>
              <p:tags r:id="rId9"/>
            </p:custDataLst>
          </p:nvPr>
        </p:nvSpPr>
        <p:spPr>
          <a:xfrm>
            <a:off x="6730928" y="3401923"/>
            <a:ext cx="5140924" cy="1135183"/>
          </a:xfrm>
          <a:prstGeom prst="rect">
            <a:avLst/>
          </a:prstGeom>
          <a:noFill/>
        </p:spPr>
        <p:txBody>
          <a:bodyPr wrap="square" rtlCol="0">
            <a:spAutoFit/>
          </a:bodyPr>
          <a:lstStyle/>
          <a:p>
            <a:pPr>
              <a:lnSpc>
                <a:spcPct val="130000"/>
              </a:lnSpc>
            </a:pPr>
            <a:r>
              <a:rPr lang="zh-CN" altLang="en-US" sz="1800" b="1" dirty="0">
                <a:solidFill>
                  <a:schemeClr val="tx1">
                    <a:lumMod val="75000"/>
                    <a:lumOff val="25000"/>
                  </a:schemeClr>
                </a:solidFill>
                <a:latin typeface="Arial" panose="020B0604020202090204"/>
                <a:ea typeface="微软雅黑" panose="020B0503020204020204" charset="-122"/>
                <a:sym typeface="Arial" panose="020B0604020202090204"/>
              </a:rPr>
              <a:t>Maintenance —</a:t>
            </a:r>
            <a:r>
              <a:rPr lang="en-US" sz="1800" b="1"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Biofouling and Its Impact on  Flow Capacity in Seawater Service</a:t>
            </a:r>
            <a:endParaRPr lang="en-US" sz="18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nSpc>
                <a:spcPct val="130000"/>
              </a:lnSpc>
            </a:pPr>
            <a:endParaRPr lang="en-US" altLang="zh-CN" sz="1800" b="1" dirty="0">
              <a:solidFill>
                <a:schemeClr val="tx1">
                  <a:lumMod val="75000"/>
                  <a:lumOff val="25000"/>
                </a:schemeClr>
              </a:solidFill>
              <a:latin typeface="Arial" panose="020B0604020202090204"/>
              <a:ea typeface="微软雅黑" panose="020B0503020204020204" charset="-122"/>
              <a:sym typeface="Arial" panose="020B0604020202090204"/>
            </a:endParaRPr>
          </a:p>
        </p:txBody>
      </p:sp>
      <p:sp>
        <p:nvSpPr>
          <p:cNvPr id="21" name="矩形 20"/>
          <p:cNvSpPr/>
          <p:nvPr>
            <p:custDataLst>
              <p:tags r:id="rId10"/>
            </p:custDataLst>
          </p:nvPr>
        </p:nvSpPr>
        <p:spPr>
          <a:xfrm>
            <a:off x="5680602" y="3401923"/>
            <a:ext cx="932180" cy="369332"/>
          </a:xfrm>
          <a:prstGeom prst="rect">
            <a:avLst/>
          </a:prstGeom>
        </p:spPr>
        <p:txBody>
          <a:bodyPr wrap="square">
            <a:spAutoFit/>
          </a:bodyPr>
          <a:lstStyle/>
          <a:p>
            <a:pPr algn="ctr"/>
            <a:r>
              <a:rPr lang="en-US" altLang="zh-CN" sz="1800" b="1" spc="300" dirty="0">
                <a:gradFill>
                  <a:gsLst>
                    <a:gs pos="100000">
                      <a:srgbClr val="187DF9"/>
                    </a:gs>
                    <a:gs pos="0">
                      <a:srgbClr val="56B7FD"/>
                    </a:gs>
                  </a:gsLst>
                  <a:lin ang="2700000" scaled="0"/>
                </a:gradFill>
                <a:effectLst>
                  <a:outerShdw blurRad="25400" dist="25400" dir="2700000" algn="tl">
                    <a:srgbClr val="000000">
                      <a:alpha val="20000"/>
                    </a:srgbClr>
                  </a:outerShdw>
                </a:effectLst>
                <a:latin typeface="Arial" panose="020B0604020202090204"/>
                <a:ea typeface="微软雅黑" panose="020B0503020204020204" charset="-122"/>
                <a:sym typeface="Arial" panose="020B0604020202090204"/>
              </a:rPr>
              <a:t>06.</a:t>
            </a:r>
          </a:p>
        </p:txBody>
      </p:sp>
      <p:sp>
        <p:nvSpPr>
          <p:cNvPr id="22" name="文本框 21"/>
          <p:cNvSpPr txBox="1"/>
          <p:nvPr>
            <p:custDataLst>
              <p:tags r:id="rId11"/>
            </p:custDataLst>
          </p:nvPr>
        </p:nvSpPr>
        <p:spPr>
          <a:xfrm>
            <a:off x="6667667" y="4334875"/>
            <a:ext cx="4327525" cy="1857881"/>
          </a:xfrm>
          <a:prstGeom prst="rect">
            <a:avLst/>
          </a:prstGeom>
          <a:noFill/>
        </p:spPr>
        <p:txBody>
          <a:bodyPr wrap="square" rtlCol="0">
            <a:spAutoFit/>
          </a:bodyPr>
          <a:lstStyle/>
          <a:p>
            <a:pPr>
              <a:lnSpc>
                <a:spcPct val="130000"/>
              </a:lnSpc>
            </a:pPr>
            <a:r>
              <a:rPr lang="zh-CN" altLang="en-US" sz="1800" b="1" dirty="0">
                <a:solidFill>
                  <a:schemeClr val="tx1">
                    <a:lumMod val="75000"/>
                    <a:lumOff val="25000"/>
                  </a:schemeClr>
                </a:solidFill>
                <a:latin typeface="Arial" panose="020B0604020202090204"/>
                <a:ea typeface="微软雅黑" panose="020B0503020204020204" charset="-122"/>
                <a:sym typeface="Arial" panose="020B0604020202090204"/>
              </a:rPr>
              <a:t>Repair</a:t>
            </a:r>
          </a:p>
          <a:p>
            <a:pPr algn="l">
              <a:lnSpc>
                <a:spcPct val="130000"/>
              </a:lnSpc>
              <a:buSzTx/>
            </a:pPr>
            <a:r>
              <a:rPr lang="en-US" sz="1800" b="1"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Reinforced PE Pipe vs. PCCP Comparison</a:t>
            </a:r>
          </a:p>
          <a:p>
            <a:pPr>
              <a:lnSpc>
                <a:spcPct val="130000"/>
              </a:lnSpc>
            </a:pPr>
            <a:r>
              <a:rPr lang="en-US" sz="1800" b="1" dirty="0">
                <a:solidFill>
                  <a:srgbClr val="374151"/>
                </a:solidFill>
                <a:latin typeface="Noto Sans SC" panose="020B0200000000000000" charset="-122"/>
                <a:ea typeface="Noto Sans SC" panose="020B0200000000000000" charset="-122"/>
                <a:cs typeface="Noto Sans SC" panose="020B0200000000000000" charset="-122"/>
                <a:sym typeface="Arial" panose="020B0604020202090204"/>
              </a:rPr>
              <a:t>– Split-Repair Clamp: Principle &amp; Structure</a:t>
            </a:r>
          </a:p>
        </p:txBody>
      </p:sp>
      <p:sp>
        <p:nvSpPr>
          <p:cNvPr id="23" name="矩形 22"/>
          <p:cNvSpPr/>
          <p:nvPr>
            <p:custDataLst>
              <p:tags r:id="rId12"/>
            </p:custDataLst>
          </p:nvPr>
        </p:nvSpPr>
        <p:spPr>
          <a:xfrm>
            <a:off x="5676157" y="4391888"/>
            <a:ext cx="932180" cy="369332"/>
          </a:xfrm>
          <a:prstGeom prst="rect">
            <a:avLst/>
          </a:prstGeom>
        </p:spPr>
        <p:txBody>
          <a:bodyPr wrap="square">
            <a:spAutoFit/>
          </a:bodyPr>
          <a:lstStyle/>
          <a:p>
            <a:pPr algn="ctr"/>
            <a:r>
              <a:rPr lang="en-US" altLang="zh-CN" sz="1800" b="1" spc="300" dirty="0">
                <a:gradFill>
                  <a:gsLst>
                    <a:gs pos="100000">
                      <a:srgbClr val="187DF9"/>
                    </a:gs>
                    <a:gs pos="0">
                      <a:srgbClr val="56B7FD"/>
                    </a:gs>
                  </a:gsLst>
                  <a:lin ang="2700000" scaled="0"/>
                </a:gradFill>
                <a:effectLst>
                  <a:outerShdw blurRad="25400" dist="25400" dir="2700000" algn="tl">
                    <a:srgbClr val="000000">
                      <a:alpha val="20000"/>
                    </a:srgbClr>
                  </a:outerShdw>
                </a:effectLst>
                <a:latin typeface="Arial" panose="020B0604020202090204"/>
                <a:ea typeface="微软雅黑" panose="020B0503020204020204" charset="-122"/>
                <a:sym typeface="Arial" panose="020B0604020202090204"/>
              </a:rPr>
              <a:t>07.</a:t>
            </a:r>
          </a:p>
        </p:txBody>
      </p:sp>
      <p:sp>
        <p:nvSpPr>
          <p:cNvPr id="5" name="文本框 4"/>
          <p:cNvSpPr txBox="1"/>
          <p:nvPr>
            <p:custDataLst>
              <p:tags r:id="rId13"/>
            </p:custDataLst>
          </p:nvPr>
        </p:nvSpPr>
        <p:spPr>
          <a:xfrm>
            <a:off x="2045970" y="2780030"/>
            <a:ext cx="3910965" cy="1497269"/>
          </a:xfrm>
          <a:prstGeom prst="rect">
            <a:avLst/>
          </a:prstGeom>
          <a:noFill/>
        </p:spPr>
        <p:txBody>
          <a:bodyPr wrap="square" rtlCol="0">
            <a:spAutoFit/>
          </a:bodyPr>
          <a:lstStyle/>
          <a:p>
            <a:pPr>
              <a:lnSpc>
                <a:spcPct val="130000"/>
              </a:lnSpc>
            </a:pPr>
            <a:r>
              <a:rPr lang="zh-CN" altLang="en-US" sz="1800" b="1" dirty="0">
                <a:solidFill>
                  <a:schemeClr val="tx1">
                    <a:lumMod val="75000"/>
                    <a:lumOff val="25000"/>
                  </a:schemeClr>
                </a:solidFill>
                <a:latin typeface="Arial" panose="020B0604020202090204"/>
                <a:ea typeface="微软雅黑" panose="020B0503020204020204" charset="-122"/>
                <a:sym typeface="Arial" panose="020B0604020202090204"/>
              </a:rPr>
              <a:t>Reinforced PE Pipe Overview</a:t>
            </a:r>
          </a:p>
          <a:p>
            <a:pPr algn="l">
              <a:lnSpc>
                <a:spcPct val="130000"/>
              </a:lnSpc>
              <a:buSzTx/>
            </a:pPr>
            <a:r>
              <a:rPr lang="en-US" sz="1800" b="1"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Connection Methods</a:t>
            </a:r>
          </a:p>
          <a:p>
            <a:pPr>
              <a:lnSpc>
                <a:spcPct val="130000"/>
              </a:lnSpc>
            </a:pPr>
            <a:r>
              <a:rPr lang="en-US" sz="1800" b="1" dirty="0">
                <a:solidFill>
                  <a:srgbClr val="374151"/>
                </a:solidFill>
                <a:latin typeface="Noto Sans SC" panose="020B0200000000000000" charset="-122"/>
                <a:ea typeface="Noto Sans SC" panose="020B0200000000000000" charset="-122"/>
                <a:cs typeface="Noto Sans SC" panose="020B0200000000000000" charset="-122"/>
                <a:sym typeface="Arial" panose="020B0604020202090204"/>
              </a:rPr>
              <a:t>– Material Selection</a:t>
            </a:r>
          </a:p>
          <a:p>
            <a:pPr>
              <a:lnSpc>
                <a:spcPct val="130000"/>
              </a:lnSpc>
            </a:pPr>
            <a:r>
              <a:rPr lang="en-US" sz="1800" b="1"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Pipe Characteristics</a:t>
            </a:r>
            <a:endParaRPr lang="zh-CN" altLang="en-US" sz="1800" b="1" dirty="0">
              <a:solidFill>
                <a:schemeClr val="tx1">
                  <a:lumMod val="75000"/>
                  <a:lumOff val="25000"/>
                </a:schemeClr>
              </a:solidFill>
              <a:latin typeface="Arial" panose="020B0604020202090204"/>
              <a:ea typeface="微软雅黑" panose="020B0503020204020204" charset="-122"/>
              <a:sym typeface="Arial" panose="020B0604020202090204"/>
            </a:endParaRPr>
          </a:p>
        </p:txBody>
      </p:sp>
      <p:sp>
        <p:nvSpPr>
          <p:cNvPr id="7" name="矩形 6"/>
          <p:cNvSpPr/>
          <p:nvPr>
            <p:custDataLst>
              <p:tags r:id="rId14"/>
            </p:custDataLst>
          </p:nvPr>
        </p:nvSpPr>
        <p:spPr>
          <a:xfrm>
            <a:off x="991199" y="2812028"/>
            <a:ext cx="932180" cy="369332"/>
          </a:xfrm>
          <a:prstGeom prst="rect">
            <a:avLst/>
          </a:prstGeom>
        </p:spPr>
        <p:txBody>
          <a:bodyPr wrap="square">
            <a:spAutoFit/>
          </a:bodyPr>
          <a:lstStyle/>
          <a:p>
            <a:pPr algn="ctr"/>
            <a:r>
              <a:rPr lang="en-US" altLang="zh-CN" sz="1800" b="1" spc="300" dirty="0">
                <a:gradFill>
                  <a:gsLst>
                    <a:gs pos="100000">
                      <a:srgbClr val="187DF9"/>
                    </a:gs>
                    <a:gs pos="0">
                      <a:srgbClr val="56B7FD"/>
                    </a:gs>
                  </a:gsLst>
                  <a:lin ang="2700000" scaled="0"/>
                </a:gradFill>
                <a:effectLst>
                  <a:outerShdw blurRad="25400" dist="25400" dir="2700000" algn="tl">
                    <a:srgbClr val="000000">
                      <a:alpha val="20000"/>
                    </a:srgbClr>
                  </a:outerShdw>
                </a:effectLst>
                <a:latin typeface="Arial" panose="020B0604020202090204"/>
                <a:ea typeface="微软雅黑" panose="020B0503020204020204" charset="-122"/>
                <a:sym typeface="Arial" panose="020B0604020202090204"/>
              </a:rPr>
              <a:t>02.</a:t>
            </a:r>
          </a:p>
        </p:txBody>
      </p:sp>
      <p:pic>
        <p:nvPicPr>
          <p:cNvPr id="8" name="图片 7">
            <a:extLst>
              <a:ext uri="{FF2B5EF4-FFF2-40B4-BE49-F238E27FC236}">
                <a16:creationId xmlns:a16="http://schemas.microsoft.com/office/drawing/2014/main" id="{3401425E-5A31-AB6A-9B6E-269089C4AA2D}"/>
              </a:ext>
            </a:extLst>
          </p:cNvPr>
          <p:cNvPicPr>
            <a:picLocks noChangeAspect="1"/>
          </p:cNvPicPr>
          <p:nvPr/>
        </p:nvPicPr>
        <p:blipFill>
          <a:blip r:embed="rId18"/>
          <a:srcRect l="21727" r="18613"/>
          <a:stretch/>
        </p:blipFill>
        <p:spPr>
          <a:xfrm>
            <a:off x="11054665" y="26132"/>
            <a:ext cx="1092820" cy="10303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pic>
        <p:nvPicPr>
          <p:cNvPr id="32" name="图片 31"/>
          <p:cNvPicPr>
            <a:picLocks noChangeAspect="1"/>
          </p:cNvPicPr>
          <p:nvPr/>
        </p:nvPicPr>
        <p:blipFill>
          <a:blip r:embed="rId12"/>
          <a:srcRect l="17278"/>
          <a:stretch>
            <a:fillRect/>
          </a:stretch>
        </p:blipFill>
        <p:spPr>
          <a:xfrm>
            <a:off x="0" y="0"/>
            <a:ext cx="7567295" cy="6858000"/>
          </a:xfrm>
          <a:prstGeom prst="rect">
            <a:avLst/>
          </a:prstGeom>
        </p:spPr>
      </p:pic>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01 Project Background</a:t>
            </a:r>
            <a:endParaRPr lang="en-US" sz="1100"/>
          </a:p>
        </p:txBody>
      </p:sp>
      <p:sp>
        <p:nvSpPr>
          <p:cNvPr id="10" name="AutoShape 10"/>
          <p:cNvSpPr/>
          <p:nvPr>
            <p:custDataLst>
              <p:tags r:id="rId1"/>
            </p:custDataLst>
          </p:nvPr>
        </p:nvSpPr>
        <p:spPr>
          <a:xfrm>
            <a:off x="7690485" y="1270000"/>
            <a:ext cx="4253865" cy="2299335"/>
          </a:xfrm>
          <a:prstGeom prst="roundRect">
            <a:avLst>
              <a:gd name="adj" fmla="val 0"/>
            </a:avLst>
          </a:prstGeom>
          <a:solidFill>
            <a:srgbClr val="FFFFFF">
              <a:alpha val="65000"/>
            </a:srgbClr>
          </a:solidFill>
          <a:ln w="12700" cap="flat" cmpd="sng">
            <a:solidFill>
              <a:srgbClr val="2DD4BF">
                <a:alpha val="20000"/>
              </a:srgbClr>
            </a:solidFill>
            <a:prstDash val="solid"/>
            <a:round/>
          </a:ln>
        </p:spPr>
        <p:txBody>
          <a:bodyPr vert="horz" wrap="square" lIns="63500" tIns="63500" rIns="63500" bIns="63500" rtlCol="0" anchor="ctr"/>
          <a:lstStyle/>
          <a:p>
            <a:pPr algn="ctr">
              <a:defRPr/>
            </a:pPr>
            <a:endParaRPr/>
          </a:p>
        </p:txBody>
      </p:sp>
      <p:pic>
        <p:nvPicPr>
          <p:cNvPr id="11" name="Picture 11"/>
          <p:cNvPicPr>
            <a:picLocks noChangeAspect="1"/>
          </p:cNvPicPr>
          <p:nvPr>
            <p:custDataLst>
              <p:tags r:id="rId2"/>
            </p:custDataLst>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744460" y="1562100"/>
            <a:ext cx="279400" cy="279400"/>
          </a:xfrm>
          <a:prstGeom prst="rect">
            <a:avLst/>
          </a:prstGeom>
        </p:spPr>
      </p:pic>
      <p:sp>
        <p:nvSpPr>
          <p:cNvPr id="12" name="AutoShape 12"/>
          <p:cNvSpPr/>
          <p:nvPr>
            <p:custDataLst>
              <p:tags r:id="rId3"/>
            </p:custDataLst>
          </p:nvPr>
        </p:nvSpPr>
        <p:spPr>
          <a:xfrm>
            <a:off x="8147050" y="1536700"/>
            <a:ext cx="196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1500" b="1" i="0" u="none" strike="noStrike" dirty="0">
                <a:solidFill>
                  <a:srgbClr val="374151"/>
                </a:solidFill>
                <a:latin typeface="Noto Sans SC" panose="020B0200000000000000" charset="-122"/>
                <a:ea typeface="宋体" pitchFamily="2" charset="-122"/>
                <a:cs typeface="Noto Sans SC" panose="020B0200000000000000" charset="-122"/>
                <a:sym typeface="Noto Sans SC" panose="020B0200000000000000" charset="-122"/>
              </a:rPr>
              <a:t>Operating Conditions</a:t>
            </a:r>
          </a:p>
        </p:txBody>
      </p:sp>
      <p:sp>
        <p:nvSpPr>
          <p:cNvPr id="13" name="AutoShape 13"/>
          <p:cNvSpPr/>
          <p:nvPr>
            <p:custDataLst>
              <p:tags r:id="rId4"/>
            </p:custDataLst>
          </p:nvPr>
        </p:nvSpPr>
        <p:spPr>
          <a:xfrm>
            <a:off x="7920355" y="2419667"/>
            <a:ext cx="379349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dirty="0">
                <a:solidFill>
                  <a:srgbClr val="6B7280"/>
                </a:solidFill>
                <a:latin typeface="宋体" pitchFamily="2" charset="-122"/>
                <a:ea typeface="宋体" pitchFamily="2" charset="-122"/>
                <a:cs typeface="宋体" pitchFamily="2" charset="-122"/>
              </a:rPr>
              <a:t>Dense aquaculture zone with strong wind/wave exposure and a silty seabed; seawater is high-salinity, highly corrosive, with heavy marine biofouling.</a:t>
            </a:r>
          </a:p>
        </p:txBody>
      </p:sp>
      <p:sp>
        <p:nvSpPr>
          <p:cNvPr id="18" name="AutoShape 18"/>
          <p:cNvSpPr/>
          <p:nvPr>
            <p:custDataLst>
              <p:tags r:id="rId5"/>
            </p:custDataLst>
          </p:nvPr>
        </p:nvSpPr>
        <p:spPr>
          <a:xfrm>
            <a:off x="7689850" y="3959225"/>
            <a:ext cx="4254500" cy="1906738"/>
          </a:xfrm>
          <a:prstGeom prst="roundRect">
            <a:avLst>
              <a:gd name="adj" fmla="val 0"/>
            </a:avLst>
          </a:prstGeom>
          <a:solidFill>
            <a:srgbClr val="FFFFFF">
              <a:alpha val="65000"/>
            </a:srgbClr>
          </a:solidFill>
          <a:ln w="12700" cap="flat" cmpd="sng">
            <a:solidFill>
              <a:srgbClr val="2DD4BF">
                <a:alpha val="20000"/>
              </a:srgbClr>
            </a:solidFill>
            <a:prstDash val="solid"/>
            <a:round/>
          </a:ln>
        </p:spPr>
        <p:txBody>
          <a:bodyPr vert="horz" wrap="square" lIns="63500" tIns="63500" rIns="63500" bIns="63500" rtlCol="0" anchor="ctr"/>
          <a:lstStyle/>
          <a:p>
            <a:pPr algn="ctr">
              <a:defRPr/>
            </a:pPr>
            <a:endParaRPr/>
          </a:p>
        </p:txBody>
      </p:sp>
      <p:pic>
        <p:nvPicPr>
          <p:cNvPr id="19" name="Picture 19"/>
          <p:cNvPicPr>
            <a:picLocks noChangeAspect="1"/>
          </p:cNvPicPr>
          <p:nvPr>
            <p:custDataLst>
              <p:tags r:id="rId6"/>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766050" y="4149725"/>
            <a:ext cx="279400" cy="279400"/>
          </a:xfrm>
          <a:prstGeom prst="rect">
            <a:avLst/>
          </a:prstGeom>
        </p:spPr>
      </p:pic>
      <p:sp>
        <p:nvSpPr>
          <p:cNvPr id="20" name="AutoShape 20"/>
          <p:cNvSpPr/>
          <p:nvPr>
            <p:custDataLst>
              <p:tags r:id="rId7"/>
            </p:custDataLst>
          </p:nvPr>
        </p:nvSpPr>
        <p:spPr>
          <a:xfrm>
            <a:off x="8147050" y="4149725"/>
            <a:ext cx="196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Pipe Specifications</a:t>
            </a:r>
            <a:endParaRPr lang="en-US" sz="1100"/>
          </a:p>
        </p:txBody>
      </p:sp>
      <p:sp>
        <p:nvSpPr>
          <p:cNvPr id="21" name="AutoShape 21"/>
          <p:cNvSpPr/>
          <p:nvPr>
            <p:custDataLst>
              <p:tags r:id="rId8"/>
            </p:custDataLst>
          </p:nvPr>
        </p:nvSpPr>
        <p:spPr>
          <a:xfrm>
            <a:off x="7884160" y="4887283"/>
            <a:ext cx="3793490" cy="571500"/>
          </a:xfrm>
          <a:prstGeom prst="rect">
            <a:avLst/>
          </a:prstGeom>
          <a:noFill/>
          <a:ln w="12700" cap="flat" cmpd="sng">
            <a:noFill/>
            <a:prstDash val="solid"/>
            <a:round/>
          </a:ln>
        </p:spPr>
        <p:txBody>
          <a:bodyPr vert="horz" wrap="square" lIns="0" tIns="0" rIns="0" bIns="0" rtlCol="0" anchor="ctr" anchorCtr="0"/>
          <a:lstStyle/>
          <a:p>
            <a:pPr marL="0" algn="l">
              <a:lnSpc>
                <a:spcPct val="108000"/>
              </a:lnSpc>
              <a:buSzTx/>
              <a:defRPr/>
            </a:pPr>
            <a:r>
              <a:rPr lang="en-US" sz="1600" b="0" i="0" u="none" strike="noStrike" dirty="0">
                <a:solidFill>
                  <a:srgbClr val="6B7280"/>
                </a:solidFill>
                <a:latin typeface="宋体" pitchFamily="2" charset="-122"/>
                <a:ea typeface="宋体" pitchFamily="2" charset="-122"/>
                <a:cs typeface="宋体" pitchFamily="2" charset="-122"/>
                <a:sym typeface="Noto Sans SC" panose="020B0200000000000000" charset="-122"/>
              </a:rPr>
              <a:t>Nominal diameter DN2400 (2.4 m), rated pressure 1.0 MPa. Each pipe run is 600 m, laid as twin parallel lines.</a:t>
            </a:r>
            <a:br>
              <a:rPr lang="en-US" sz="1600" b="0" i="0" u="none" strike="noStrike" dirty="0">
                <a:solidFill>
                  <a:srgbClr val="6B7280"/>
                </a:solidFill>
                <a:latin typeface="宋体" pitchFamily="2" charset="-122"/>
                <a:ea typeface="宋体" pitchFamily="2" charset="-122"/>
                <a:cs typeface="宋体" pitchFamily="2" charset="-122"/>
                <a:sym typeface="Noto Sans SC" panose="020B0200000000000000" charset="-122"/>
              </a:rPr>
            </a:br>
            <a:endParaRPr lang="en-US" sz="1600" b="0" i="0" u="none" strike="noStrike" dirty="0">
              <a:solidFill>
                <a:srgbClr val="6B7280"/>
              </a:solidFill>
              <a:latin typeface="宋体" pitchFamily="2" charset="-122"/>
              <a:ea typeface="宋体" pitchFamily="2" charset="-122"/>
              <a:cs typeface="宋体" pitchFamily="2" charset="-122"/>
              <a:sym typeface="Noto Sans SC" panose="020B0200000000000000" charset="-122"/>
            </a:endParaRPr>
          </a:p>
        </p:txBody>
      </p:sp>
      <p:pic>
        <p:nvPicPr>
          <p:cNvPr id="4" name="图片 3">
            <a:extLst>
              <a:ext uri="{FF2B5EF4-FFF2-40B4-BE49-F238E27FC236}">
                <a16:creationId xmlns:a16="http://schemas.microsoft.com/office/drawing/2014/main" id="{8DD7EAC6-2859-FD31-5A89-37CFC8B9E063}"/>
              </a:ext>
            </a:extLst>
          </p:cNvPr>
          <p:cNvPicPr>
            <a:picLocks noChangeAspect="1"/>
          </p:cNvPicPr>
          <p:nvPr/>
        </p:nvPicPr>
        <p:blipFill>
          <a:blip r:embed="rId17"/>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p>
        </p:txBody>
      </p:sp>
      <p:sp>
        <p:nvSpPr>
          <p:cNvPr id="5" name="AutoShape 5"/>
          <p:cNvSpPr/>
          <p:nvPr/>
        </p:nvSpPr>
        <p:spPr>
          <a:xfrm>
            <a:off x="709295" y="1259001"/>
            <a:ext cx="10530205" cy="2390068"/>
          </a:xfrm>
          <a:prstGeom prst="roundRect">
            <a:avLst>
              <a:gd name="adj" fmla="val 0"/>
            </a:avLst>
          </a:prstGeom>
          <a:solidFill>
            <a:srgbClr val="FFFFFF">
              <a:alpha val="70000"/>
            </a:srgbClr>
          </a:solidFill>
          <a:ln w="12700" cap="flat" cmpd="sng">
            <a:solidFill>
              <a:srgbClr val="2DD4BF">
                <a:alpha val="40000"/>
              </a:srgbClr>
            </a:solidFill>
            <a:prstDash val="solid"/>
            <a:round/>
          </a:ln>
        </p:spPr>
        <p:txBody>
          <a:bodyPr vert="horz" wrap="square" lIns="63500" tIns="63500" rIns="63500" bIns="63500" rtlCol="0" anchor="ctr"/>
          <a:lstStyle/>
          <a:p>
            <a:pPr algn="ctr">
              <a:defRPr/>
            </a:pPr>
            <a:endParaRPr/>
          </a:p>
        </p:txBody>
      </p:sp>
      <p:sp>
        <p:nvSpPr>
          <p:cNvPr id="7" name="AutoShape 7"/>
          <p:cNvSpPr/>
          <p:nvPr/>
        </p:nvSpPr>
        <p:spPr>
          <a:xfrm>
            <a:off x="814477" y="1247416"/>
            <a:ext cx="4782185" cy="5207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Reinforced PE Pipe</a:t>
            </a:r>
            <a:endParaRPr lang="en-US" sz="16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883488" y="1989952"/>
            <a:ext cx="10227335" cy="1710690"/>
          </a:xfrm>
          <a:prstGeom prst="rect">
            <a:avLst/>
          </a:prstGeom>
          <a:noFill/>
          <a:ln w="12700" cap="flat" cmpd="sng">
            <a:noFill/>
            <a:prstDash val="solid"/>
            <a:round/>
          </a:ln>
        </p:spPr>
        <p:txBody>
          <a:bodyPr vert="horz" wrap="square" lIns="0" tIns="0" rIns="0" bIns="0" rtlCol="0" anchor="ctr" anchorCtr="0"/>
          <a:lstStyle/>
          <a:p>
            <a:pPr marL="0" indent="431800" algn="l">
              <a:lnSpc>
                <a:spcPct val="150000"/>
              </a:lnSpc>
              <a:buSzTx/>
            </a:pPr>
            <a:r>
              <a:rPr lang="zh-CN" altLang="en-US" sz="1600" dirty="0">
                <a:sym typeface="+mn-ea"/>
              </a:rPr>
              <a:t>Reinforced polyethylene (PE) composite pipe is formed by spirally winding high-strength carbon spring steel wire between layers of high-molecular-weight PE sheet, then heat- and pressure-bonding them into one composite wall. Proven over years of R&amp;D and field deployment, it delivers exceptional ring stiffness and sealing performance, plus PE's inherent flexibility, impact resistance, settlement tolerance, chemical resistance, and abrasion resistance — with a service life of 50+ years. Highly cost-effective, available up to DN4000.</a:t>
            </a:r>
          </a:p>
          <a:p>
            <a:pPr marL="0" indent="0" algn="l">
              <a:lnSpc>
                <a:spcPct val="125000"/>
              </a:lnSpc>
              <a:defRPr/>
            </a:pPr>
            <a:endParaRPr lang="zh-CN" altLang="en-US" sz="16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4" name="图片 4" descr="44a37a7093951bab3cf8e1f0f593c7c"/>
          <p:cNvPicPr>
            <a:picLocks noChangeAspect="1"/>
          </p:cNvPicPr>
          <p:nvPr/>
        </p:nvPicPr>
        <p:blipFill>
          <a:blip r:embed="rId4"/>
          <a:stretch>
            <a:fillRect/>
          </a:stretch>
        </p:blipFill>
        <p:spPr>
          <a:xfrm>
            <a:off x="6129020" y="3752850"/>
            <a:ext cx="3302000" cy="2476500"/>
          </a:xfrm>
          <a:prstGeom prst="rect">
            <a:avLst/>
          </a:prstGeom>
        </p:spPr>
      </p:pic>
      <p:pic>
        <p:nvPicPr>
          <p:cNvPr id="12" name="图片 11" descr="9c3004ce87fa6d094abf0bfd1507aff"/>
          <p:cNvPicPr>
            <a:picLocks noChangeAspect="1"/>
          </p:cNvPicPr>
          <p:nvPr/>
        </p:nvPicPr>
        <p:blipFill>
          <a:blip r:embed="rId5"/>
          <a:stretch>
            <a:fillRect/>
          </a:stretch>
        </p:blipFill>
        <p:spPr>
          <a:xfrm>
            <a:off x="2719070" y="3753485"/>
            <a:ext cx="3309620" cy="2482215"/>
          </a:xfrm>
          <a:prstGeom prst="rect">
            <a:avLst/>
          </a:prstGeom>
        </p:spPr>
      </p:pic>
      <p:pic>
        <p:nvPicPr>
          <p:cNvPr id="4" name="图片 3">
            <a:extLst>
              <a:ext uri="{FF2B5EF4-FFF2-40B4-BE49-F238E27FC236}">
                <a16:creationId xmlns:a16="http://schemas.microsoft.com/office/drawing/2014/main" id="{97978389-5E70-929B-D22E-7DA440F29913}"/>
              </a:ext>
            </a:extLst>
          </p:cNvPr>
          <p:cNvPicPr>
            <a:picLocks noChangeAspect="1"/>
          </p:cNvPicPr>
          <p:nvPr/>
        </p:nvPicPr>
        <p:blipFill>
          <a:blip r:embed="rId6"/>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zh-CN" altLang="en-US" sz="2400"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sp>
        <p:nvSpPr>
          <p:cNvPr id="22" name="矩形 21"/>
          <p:cNvSpPr/>
          <p:nvPr/>
        </p:nvSpPr>
        <p:spPr>
          <a:xfrm>
            <a:off x="0" y="1133115"/>
            <a:ext cx="12192000" cy="543596"/>
          </a:xfrm>
          <a:prstGeom prst="rect">
            <a:avLst/>
          </a:prstGeom>
          <a:gradFill>
            <a:gsLst>
              <a:gs pos="54000">
                <a:srgbClr val="0070C0">
                  <a:alpha val="31000"/>
                </a:srgbClr>
              </a:gs>
              <a:gs pos="100000">
                <a:srgbClr val="00B0F0">
                  <a:alpha val="0"/>
                </a:srgbClr>
              </a:gs>
              <a:gs pos="0">
                <a:srgbClr val="00B0F0">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effectLst>
                <a:outerShdw blurRad="50800" dist="38100" dir="18900000" algn="bl" rotWithShape="0">
                  <a:prstClr val="black">
                    <a:alpha val="100000"/>
                  </a:prstClr>
                </a:outerShdw>
              </a:effectLst>
              <a:latin typeface="汉仪雅酷黑 75W" panose="020B0804020202020204" charset="-122"/>
              <a:ea typeface="汉仪雅酷黑 75W" panose="020B0804020202020204" charset="-122"/>
              <a:sym typeface="+mn-ea"/>
            </a:endParaRPr>
          </a:p>
        </p:txBody>
      </p:sp>
      <p:sp>
        <p:nvSpPr>
          <p:cNvPr id="23" name="矩形 22"/>
          <p:cNvSpPr/>
          <p:nvPr/>
        </p:nvSpPr>
        <p:spPr>
          <a:xfrm>
            <a:off x="3410309" y="1171328"/>
            <a:ext cx="5210355" cy="453457"/>
          </a:xfrm>
          <a:prstGeom prst="rect">
            <a:avLst/>
          </a:prstGeom>
        </p:spPr>
        <p:txBody>
          <a:bodyPr wrap="square">
            <a:spAutoFit/>
          </a:bodyPr>
          <a:lstStyle/>
          <a:p>
            <a:pPr algn="ctr">
              <a:lnSpc>
                <a:spcPct val="130000"/>
              </a:lnSpc>
            </a:pPr>
            <a:r>
              <a:rPr lang="zh-CN" altLang="en-US" sz="2000" b="1" dirty="0">
                <a:latin typeface="微软雅黑" panose="020B0503020204020204" charset="-122"/>
                <a:ea typeface="微软雅黑" panose="020B0503020204020204" charset="-122"/>
                <a:sym typeface="宋体" pitchFamily="2" charset="-122"/>
              </a:rPr>
              <a:t>I. Pipe Connection Methods</a:t>
            </a:r>
          </a:p>
        </p:txBody>
      </p:sp>
      <p:sp>
        <p:nvSpPr>
          <p:cNvPr id="34" name="文本框 33"/>
          <p:cNvSpPr txBox="1"/>
          <p:nvPr>
            <p:custDataLst>
              <p:tags r:id="rId1"/>
            </p:custDataLst>
          </p:nvPr>
        </p:nvSpPr>
        <p:spPr>
          <a:xfrm>
            <a:off x="995680" y="2100580"/>
            <a:ext cx="10200005" cy="460375"/>
          </a:xfrm>
          <a:prstGeom prst="rect">
            <a:avLst/>
          </a:prstGeom>
          <a:noFill/>
          <a:ln w="9525">
            <a:noFill/>
          </a:ln>
        </p:spPr>
        <p:txBody>
          <a:bodyPr wrap="square">
            <a:spAutoFit/>
          </a:bodyPr>
          <a:lstStyle/>
          <a:p>
            <a:pPr>
              <a:lnSpc>
                <a:spcPct val="120000"/>
              </a:lnSpc>
            </a:pPr>
            <a:r>
              <a:rPr lang="zh-CN" altLang="en-US" sz="2000" dirty="0"/>
              <a:t>Reinforced PE composite pipe is joined using electrofusion coupling or butt-fusion welding.</a:t>
            </a:r>
          </a:p>
        </p:txBody>
      </p:sp>
      <p:sp>
        <p:nvSpPr>
          <p:cNvPr id="35" name="文本框 34"/>
          <p:cNvSpPr txBox="1"/>
          <p:nvPr>
            <p:custDataLst>
              <p:tags r:id="rId2"/>
            </p:custDataLst>
          </p:nvPr>
        </p:nvSpPr>
        <p:spPr>
          <a:xfrm>
            <a:off x="864235" y="3814445"/>
            <a:ext cx="5946775" cy="1591945"/>
          </a:xfrm>
          <a:prstGeom prst="rect">
            <a:avLst/>
          </a:prstGeom>
          <a:noFill/>
          <a:ln w="9525">
            <a:noFill/>
          </a:ln>
        </p:spPr>
        <p:txBody>
          <a:bodyPr wrap="square">
            <a:noAutofit/>
          </a:bodyPr>
          <a:lstStyle/>
          <a:p>
            <a:pPr>
              <a:lnSpc>
                <a:spcPct val="120000"/>
              </a:lnSpc>
            </a:pPr>
            <a:r>
              <a:rPr lang="zh-CN" altLang="en-US" sz="1800" dirty="0">
                <a:latin typeface="Arial" panose="020B0604020202090204"/>
              </a:rPr>
              <a:t>Pipe ends are machined into smooth spigots and inserted into our proprietary electrofusion couplings. A dedicated electrofusion welder energizes embedded resistance wire inside the coupling, melting the joint interface for a fully sealed, leak-free connection.</a:t>
            </a:r>
          </a:p>
        </p:txBody>
      </p:sp>
      <p:sp>
        <p:nvSpPr>
          <p:cNvPr id="36" name="TextBox 7"/>
          <p:cNvSpPr txBox="1"/>
          <p:nvPr/>
        </p:nvSpPr>
        <p:spPr>
          <a:xfrm>
            <a:off x="535592" y="3187700"/>
            <a:ext cx="3968750" cy="482600"/>
          </a:xfrm>
          <a:prstGeom prst="rect">
            <a:avLst/>
          </a:prstGeom>
          <a:noFill/>
        </p:spPr>
        <p:txBody>
          <a:bodyPr wrap="square" rtlCol="0">
            <a:noAutofit/>
          </a:bodyPr>
          <a:lstStyle/>
          <a:p>
            <a:pPr algn="ctr">
              <a:lnSpc>
                <a:spcPct val="90000"/>
              </a:lnSpc>
            </a:pPr>
            <a:r>
              <a:rPr lang="zh-CN" altLang="en-US" sz="1600" b="1" dirty="0">
                <a:solidFill>
                  <a:srgbClr val="002060"/>
                </a:solidFill>
                <a:latin typeface="微软雅黑" panose="020B0503020204020204" charset="-122"/>
                <a:ea typeface="微软雅黑" panose="020B0503020204020204" charset="-122"/>
              </a:rPr>
              <a:t>Electrofusion Coupling</a:t>
            </a:r>
          </a:p>
        </p:txBody>
      </p:sp>
      <p:sp>
        <p:nvSpPr>
          <p:cNvPr id="37" name="文本框 36"/>
          <p:cNvSpPr txBox="1"/>
          <p:nvPr/>
        </p:nvSpPr>
        <p:spPr>
          <a:xfrm>
            <a:off x="438785" y="3042285"/>
            <a:ext cx="1336040" cy="899795"/>
          </a:xfrm>
          <a:prstGeom prst="rect">
            <a:avLst/>
          </a:prstGeom>
          <a:noFill/>
        </p:spPr>
        <p:txBody>
          <a:bodyPr wrap="square" rtlCol="0">
            <a:noAutofit/>
          </a:bodyPr>
          <a:lstStyle/>
          <a:p>
            <a:pPr algn="ctr"/>
            <a:r>
              <a:rPr lang="en-US" altLang="zh-CN" sz="3200" dirty="0">
                <a:gradFill>
                  <a:gsLst>
                    <a:gs pos="46000">
                      <a:srgbClr val="002060"/>
                    </a:gs>
                    <a:gs pos="81000">
                      <a:schemeClr val="bg1">
                        <a:alpha val="79000"/>
                      </a:schemeClr>
                    </a:gs>
                  </a:gsLst>
                  <a:lin ang="5400000" scaled="1"/>
                </a:gradFill>
                <a:latin typeface="+mn-ea"/>
              </a:rPr>
              <a:t>01</a:t>
            </a:r>
            <a:endParaRPr lang="zh-CN" altLang="en-US" sz="3200" dirty="0">
              <a:gradFill>
                <a:gsLst>
                  <a:gs pos="46000">
                    <a:srgbClr val="002060"/>
                  </a:gs>
                  <a:gs pos="81000">
                    <a:schemeClr val="bg1">
                      <a:alpha val="79000"/>
                    </a:schemeClr>
                  </a:gs>
                </a:gsLst>
                <a:lin ang="5400000" scaled="1"/>
              </a:gradFill>
              <a:latin typeface="+mn-ea"/>
            </a:endParaRPr>
          </a:p>
        </p:txBody>
      </p:sp>
      <p:sp>
        <p:nvSpPr>
          <p:cNvPr id="45" name="矩形: 圆角 23"/>
          <p:cNvSpPr/>
          <p:nvPr/>
        </p:nvSpPr>
        <p:spPr>
          <a:xfrm>
            <a:off x="7361208" y="6216559"/>
            <a:ext cx="3157267" cy="358067"/>
          </a:xfrm>
          <a:prstGeom prst="roundRect">
            <a:avLst>
              <a:gd name="adj" fmla="val 50000"/>
            </a:avLst>
          </a:prstGeom>
          <a:gradFill flip="none" rotWithShape="1">
            <a:gsLst>
              <a:gs pos="16000">
                <a:srgbClr val="0070C0"/>
              </a:gs>
              <a:gs pos="100000">
                <a:srgbClr val="00B0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6" name="TextBox 7"/>
          <p:cNvSpPr txBox="1"/>
          <p:nvPr/>
        </p:nvSpPr>
        <p:spPr>
          <a:xfrm>
            <a:off x="7246189" y="6270810"/>
            <a:ext cx="3398807" cy="480131"/>
          </a:xfrm>
          <a:prstGeom prst="rect">
            <a:avLst/>
          </a:prstGeom>
          <a:noFill/>
        </p:spPr>
        <p:txBody>
          <a:bodyPr wrap="square" rtlCol="0">
            <a:spAutoFit/>
          </a:bodyPr>
          <a:lstStyle/>
          <a:p>
            <a:pPr algn="ctr">
              <a:lnSpc>
                <a:spcPct val="90000"/>
              </a:lnSpc>
            </a:pPr>
            <a:r>
              <a:rPr lang="zh-CN" altLang="en-US" sz="1400" b="1" dirty="0">
                <a:solidFill>
                  <a:schemeClr val="bg1"/>
                </a:solidFill>
                <a:latin typeface="微软雅黑" panose="020B0503020204020204" charset="-122"/>
                <a:ea typeface="微软雅黑" panose="020B0503020204020204" charset="-122"/>
              </a:rPr>
              <a:t>Coupling Installation Diagram</a:t>
            </a:r>
          </a:p>
          <a:p>
            <a:pPr algn="ctr">
              <a:lnSpc>
                <a:spcPct val="90000"/>
              </a:lnSpc>
            </a:pPr>
            <a:endParaRPr lang="zh-CN" altLang="en-US" sz="1400" b="1" dirty="0">
              <a:solidFill>
                <a:schemeClr val="bg1"/>
              </a:solidFill>
              <a:latin typeface="微软雅黑" panose="020B0503020204020204" charset="-122"/>
              <a:ea typeface="微软雅黑" panose="020B0503020204020204" charset="-122"/>
            </a:endParaRPr>
          </a:p>
        </p:txBody>
      </p:sp>
      <p:pic>
        <p:nvPicPr>
          <p:cNvPr id="47" name="Picture 3"/>
          <p:cNvPicPr>
            <a:picLocks noChangeAspect="1" noChangeArrowheads="1"/>
          </p:cNvPicPr>
          <p:nvPr/>
        </p:nvPicPr>
        <p:blipFill>
          <a:blip r:embed="rId6" cstate="print"/>
          <a:srcRect/>
          <a:stretch>
            <a:fillRect/>
          </a:stretch>
        </p:blipFill>
        <p:spPr bwMode="auto">
          <a:xfrm rot="5400000">
            <a:off x="7437745" y="2471131"/>
            <a:ext cx="2904537" cy="360040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图片 5">
            <a:extLst>
              <a:ext uri="{FF2B5EF4-FFF2-40B4-BE49-F238E27FC236}">
                <a16:creationId xmlns:a16="http://schemas.microsoft.com/office/drawing/2014/main" id="{BB186BBB-7AC5-F2FB-29B7-6024AD0F93C6}"/>
              </a:ext>
            </a:extLst>
          </p:cNvPr>
          <p:cNvPicPr>
            <a:picLocks noChangeAspect="1"/>
          </p:cNvPicPr>
          <p:nvPr/>
        </p:nvPicPr>
        <p:blipFill>
          <a:blip r:embed="rId7"/>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zh-CN" altLang="en-US" sz="2400"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sp>
        <p:nvSpPr>
          <p:cNvPr id="4" name="矩形 3"/>
          <p:cNvSpPr/>
          <p:nvPr/>
        </p:nvSpPr>
        <p:spPr>
          <a:xfrm>
            <a:off x="0" y="1106805"/>
            <a:ext cx="3485515" cy="543560"/>
          </a:xfrm>
          <a:prstGeom prst="rect">
            <a:avLst/>
          </a:prstGeom>
          <a:gradFill>
            <a:gsLst>
              <a:gs pos="54000">
                <a:srgbClr val="0070C0">
                  <a:alpha val="31000"/>
                </a:srgbClr>
              </a:gs>
              <a:gs pos="100000">
                <a:srgbClr val="00B0F0">
                  <a:alpha val="0"/>
                </a:srgbClr>
              </a:gs>
              <a:gs pos="0">
                <a:srgbClr val="00B0F0">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effectLst>
                <a:outerShdw blurRad="50800" dist="38100" dir="18900000" algn="bl" rotWithShape="0">
                  <a:prstClr val="black">
                    <a:alpha val="100000"/>
                  </a:prstClr>
                </a:outerShdw>
              </a:effectLst>
              <a:latin typeface="汉仪雅酷黑 75W" panose="020B0804020202020204" charset="-122"/>
              <a:ea typeface="汉仪雅酷黑 75W" panose="020B0804020202020204" charset="-122"/>
              <a:sym typeface="+mn-ea"/>
            </a:endParaRPr>
          </a:p>
        </p:txBody>
      </p:sp>
      <p:sp>
        <p:nvSpPr>
          <p:cNvPr id="32" name="矩形: 圆角 23"/>
          <p:cNvSpPr/>
          <p:nvPr/>
        </p:nvSpPr>
        <p:spPr>
          <a:xfrm>
            <a:off x="4687019" y="6182995"/>
            <a:ext cx="6228273" cy="358140"/>
          </a:xfrm>
          <a:prstGeom prst="roundRect">
            <a:avLst>
              <a:gd name="adj" fmla="val 50000"/>
            </a:avLst>
          </a:prstGeom>
          <a:gradFill flip="none" rotWithShape="1">
            <a:gsLst>
              <a:gs pos="16000">
                <a:srgbClr val="0070C0"/>
              </a:gs>
              <a:gs pos="100000">
                <a:srgbClr val="00B0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3" name="TextBox 7"/>
          <p:cNvSpPr txBox="1"/>
          <p:nvPr/>
        </p:nvSpPr>
        <p:spPr>
          <a:xfrm>
            <a:off x="3971289" y="6236970"/>
            <a:ext cx="7582355" cy="286232"/>
          </a:xfrm>
          <a:prstGeom prst="rect">
            <a:avLst/>
          </a:prstGeom>
          <a:noFill/>
        </p:spPr>
        <p:txBody>
          <a:bodyPr wrap="square" rtlCol="0">
            <a:spAutoFit/>
          </a:bodyPr>
          <a:lstStyle/>
          <a:p>
            <a:pPr algn="ctr">
              <a:lnSpc>
                <a:spcPct val="90000"/>
              </a:lnSpc>
            </a:pPr>
            <a:r>
              <a:rPr lang="zh-CN" altLang="en-US" sz="1400" b="1" dirty="0">
                <a:solidFill>
                  <a:schemeClr val="bg1"/>
                </a:solidFill>
                <a:latin typeface="微软雅黑" panose="020B0503020204020204" charset="-122"/>
                <a:ea typeface="微软雅黑" panose="020B0503020204020204" charset="-122"/>
              </a:rPr>
              <a:t>Electrofusion Coupling Method for Reinforced PE Composite Pipe</a:t>
            </a:r>
          </a:p>
        </p:txBody>
      </p:sp>
      <p:pic>
        <p:nvPicPr>
          <p:cNvPr id="58" name="图片 58" descr="微信图片_20250402113555"/>
          <p:cNvPicPr>
            <a:picLocks noChangeAspect="1"/>
          </p:cNvPicPr>
          <p:nvPr/>
        </p:nvPicPr>
        <p:blipFill>
          <a:blip r:embed="rId4"/>
          <a:srcRect r="27216"/>
          <a:stretch>
            <a:fillRect/>
          </a:stretch>
        </p:blipFill>
        <p:spPr>
          <a:xfrm>
            <a:off x="5294630" y="2037080"/>
            <a:ext cx="4162425" cy="3813810"/>
          </a:xfrm>
          <a:prstGeom prst="rect">
            <a:avLst/>
          </a:prstGeom>
        </p:spPr>
      </p:pic>
      <p:pic>
        <p:nvPicPr>
          <p:cNvPr id="1026" name="Picture 2"/>
          <p:cNvPicPr>
            <a:picLocks noChangeAspect="1" noChangeArrowheads="1"/>
          </p:cNvPicPr>
          <p:nvPr/>
        </p:nvPicPr>
        <p:blipFill>
          <a:blip r:embed="rId5" cstate="print"/>
          <a:srcRect l="18721" t="37145" r="21388" b="34962"/>
          <a:stretch>
            <a:fillRect/>
          </a:stretch>
        </p:blipFill>
        <p:spPr bwMode="auto">
          <a:xfrm>
            <a:off x="497840" y="4749165"/>
            <a:ext cx="4630420" cy="1291590"/>
          </a:xfrm>
          <a:prstGeom prst="rect">
            <a:avLst/>
          </a:prstGeom>
          <a:ln>
            <a:noFill/>
          </a:ln>
          <a:effectLst>
            <a:glow rad="101600">
              <a:schemeClr val="accent4">
                <a:satMod val="175000"/>
                <a:alpha val="40000"/>
              </a:schemeClr>
            </a:glow>
            <a:outerShdw blurRad="292100" dist="139700" dir="2700000" algn="tl" rotWithShape="0">
              <a:srgbClr val="333333">
                <a:alpha val="65000"/>
              </a:srgbClr>
            </a:outerShdw>
          </a:effectLst>
        </p:spPr>
      </p:pic>
      <p:pic>
        <p:nvPicPr>
          <p:cNvPr id="17" name="图片 54" descr="50f3af2c53271be359b100e69e31097"/>
          <p:cNvPicPr>
            <a:picLocks noChangeAspect="1"/>
          </p:cNvPicPr>
          <p:nvPr/>
        </p:nvPicPr>
        <p:blipFill>
          <a:blip r:embed="rId6"/>
          <a:stretch>
            <a:fillRect/>
          </a:stretch>
        </p:blipFill>
        <p:spPr>
          <a:xfrm>
            <a:off x="9457055" y="2005965"/>
            <a:ext cx="1826895" cy="1826895"/>
          </a:xfrm>
          <a:prstGeom prst="rect">
            <a:avLst/>
          </a:prstGeom>
        </p:spPr>
      </p:pic>
      <p:pic>
        <p:nvPicPr>
          <p:cNvPr id="9" name="图片 8" descr="电熔套筒"/>
          <p:cNvPicPr>
            <a:picLocks noChangeAspect="1"/>
          </p:cNvPicPr>
          <p:nvPr/>
        </p:nvPicPr>
        <p:blipFill>
          <a:blip r:embed="rId7"/>
          <a:stretch>
            <a:fillRect/>
          </a:stretch>
        </p:blipFill>
        <p:spPr>
          <a:xfrm>
            <a:off x="9199880" y="3766820"/>
            <a:ext cx="2084070" cy="2084070"/>
          </a:xfrm>
          <a:prstGeom prst="rect">
            <a:avLst/>
          </a:prstGeom>
        </p:spPr>
      </p:pic>
      <p:sp>
        <p:nvSpPr>
          <p:cNvPr id="5" name="TextBox 7"/>
          <p:cNvSpPr txBox="1"/>
          <p:nvPr/>
        </p:nvSpPr>
        <p:spPr>
          <a:xfrm>
            <a:off x="2540" y="1257300"/>
            <a:ext cx="3968750" cy="482600"/>
          </a:xfrm>
          <a:prstGeom prst="rect">
            <a:avLst/>
          </a:prstGeom>
          <a:noFill/>
        </p:spPr>
        <p:txBody>
          <a:bodyPr wrap="square" rtlCol="0">
            <a:noAutofit/>
          </a:bodyPr>
          <a:lstStyle/>
          <a:p>
            <a:pPr algn="ctr">
              <a:lnSpc>
                <a:spcPct val="90000"/>
              </a:lnSpc>
            </a:pPr>
            <a:r>
              <a:rPr lang="zh-CN" altLang="en-US" sz="1600" b="1" dirty="0">
                <a:solidFill>
                  <a:srgbClr val="002060"/>
                </a:solidFill>
                <a:latin typeface="微软雅黑" panose="020B0503020204020204" charset="-122"/>
                <a:ea typeface="微软雅黑" panose="020B0503020204020204" charset="-122"/>
              </a:rPr>
              <a:t>Electrofusion Coupling</a:t>
            </a:r>
          </a:p>
        </p:txBody>
      </p:sp>
      <p:pic>
        <p:nvPicPr>
          <p:cNvPr id="14349" name="图片 7"/>
          <p:cNvPicPr>
            <a:picLocks noChangeAspect="1"/>
          </p:cNvPicPr>
          <p:nvPr/>
        </p:nvPicPr>
        <p:blipFill>
          <a:blip r:embed="rId8"/>
          <a:stretch>
            <a:fillRect/>
          </a:stretch>
        </p:blipFill>
        <p:spPr>
          <a:xfrm>
            <a:off x="563563" y="1853883"/>
            <a:ext cx="4300537" cy="2505075"/>
          </a:xfrm>
          <a:prstGeom prst="rect">
            <a:avLst/>
          </a:prstGeom>
          <a:noFill/>
          <a:ln w="9525">
            <a:noFill/>
          </a:ln>
        </p:spPr>
      </p:pic>
      <p:sp>
        <p:nvSpPr>
          <p:cNvPr id="6" name="文本框 5"/>
          <p:cNvSpPr txBox="1"/>
          <p:nvPr/>
        </p:nvSpPr>
        <p:spPr>
          <a:xfrm>
            <a:off x="877570" y="4319270"/>
            <a:ext cx="3496310" cy="737235"/>
          </a:xfrm>
          <a:prstGeom prst="rect">
            <a:avLst/>
          </a:prstGeom>
          <a:noFill/>
        </p:spPr>
        <p:txBody>
          <a:bodyPr wrap="square" rtlCol="0">
            <a:spAutoFit/>
          </a:bodyPr>
          <a:lstStyle/>
          <a:p>
            <a:r>
              <a:rPr lang="en-US" altLang="zh-CN">
                <a:latin typeface="Calibri" charset="0"/>
                <a:ea typeface="微软雅黑" panose="020B0503020204020204" charset="-122"/>
                <a:sym typeface="+mn-ea"/>
              </a:rPr>
              <a:t>1-Pipe     2-Electro-fusion coupling </a:t>
            </a:r>
            <a:endParaRPr lang="en-US" altLang="zh-CN">
              <a:latin typeface="Calibri" charset="0"/>
              <a:ea typeface="微软雅黑" panose="020B0503020204020204" charset="-122"/>
            </a:endParaRPr>
          </a:p>
          <a:p>
            <a:r>
              <a:rPr lang="en-US" altLang="zh-CN">
                <a:latin typeface="Calibri" charset="0"/>
                <a:ea typeface="微软雅黑" panose="020B0503020204020204" charset="-122"/>
                <a:sym typeface="+mn-ea"/>
              </a:rPr>
              <a:t> 3-Conductor fitting     4-Heating wire</a:t>
            </a:r>
            <a:endParaRPr lang="en-US" altLang="zh-CN">
              <a:latin typeface="Calibri" charset="0"/>
              <a:ea typeface="微软雅黑" panose="020B0503020204020204" charset="-122"/>
            </a:endParaRPr>
          </a:p>
          <a:p>
            <a:endParaRPr lang="zh-CN" altLang="en-US"/>
          </a:p>
        </p:txBody>
      </p:sp>
      <p:pic>
        <p:nvPicPr>
          <p:cNvPr id="7" name="图片 6">
            <a:extLst>
              <a:ext uri="{FF2B5EF4-FFF2-40B4-BE49-F238E27FC236}">
                <a16:creationId xmlns:a16="http://schemas.microsoft.com/office/drawing/2014/main" id="{E8E74B2C-02C6-2551-3806-CC9D75EAE3FA}"/>
              </a:ext>
            </a:extLst>
          </p:cNvPr>
          <p:cNvPicPr>
            <a:picLocks noChangeAspect="1"/>
          </p:cNvPicPr>
          <p:nvPr/>
        </p:nvPicPr>
        <p:blipFill>
          <a:blip r:embed="rId9"/>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0" y="1058820"/>
            <a:ext cx="12192000" cy="543596"/>
          </a:xfrm>
          <a:prstGeom prst="rect">
            <a:avLst/>
          </a:prstGeom>
          <a:gradFill>
            <a:gsLst>
              <a:gs pos="54000">
                <a:srgbClr val="0070C0">
                  <a:alpha val="31000"/>
                </a:srgbClr>
              </a:gs>
              <a:gs pos="100000">
                <a:srgbClr val="00B0F0">
                  <a:alpha val="0"/>
                </a:srgbClr>
              </a:gs>
              <a:gs pos="0">
                <a:srgbClr val="00B0F0">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effectLst>
                <a:outerShdw blurRad="50800" dist="38100" dir="18900000" algn="bl" rotWithShape="0">
                  <a:prstClr val="black">
                    <a:alpha val="100000"/>
                  </a:prstClr>
                </a:outerShdw>
              </a:effectLst>
              <a:latin typeface="汉仪雅酷黑 75W" panose="020B0804020202020204" charset="-122"/>
              <a:ea typeface="汉仪雅酷黑 75W" panose="020B0804020202020204" charset="-122"/>
              <a:sym typeface="+mn-ea"/>
            </a:endParaRPr>
          </a:p>
        </p:txBody>
      </p:sp>
      <p:sp>
        <p:nvSpPr>
          <p:cNvPr id="7" name="矩形 6"/>
          <p:cNvSpPr/>
          <p:nvPr/>
        </p:nvSpPr>
        <p:spPr>
          <a:xfrm>
            <a:off x="3174521" y="1097033"/>
            <a:ext cx="5296619" cy="453457"/>
          </a:xfrm>
          <a:prstGeom prst="rect">
            <a:avLst/>
          </a:prstGeom>
        </p:spPr>
        <p:txBody>
          <a:bodyPr wrap="square">
            <a:spAutoFit/>
          </a:bodyPr>
          <a:lstStyle/>
          <a:p>
            <a:pPr algn="ctr">
              <a:lnSpc>
                <a:spcPct val="130000"/>
              </a:lnSpc>
            </a:pPr>
            <a:r>
              <a:rPr lang="zh-CN" altLang="en-US" sz="2000" b="1" dirty="0">
                <a:latin typeface="微软雅黑" panose="020B0503020204020204" charset="-122"/>
                <a:ea typeface="微软雅黑" panose="020B0503020204020204" charset="-122"/>
                <a:sym typeface="宋体" pitchFamily="2" charset="-122"/>
              </a:rPr>
              <a:t>II. Material Selection — Base Resin</a:t>
            </a:r>
          </a:p>
        </p:txBody>
      </p:sp>
      <p:sp>
        <p:nvSpPr>
          <p:cNvPr id="32" name="文本框 31"/>
          <p:cNvSpPr txBox="1"/>
          <p:nvPr>
            <p:custDataLst>
              <p:tags r:id="rId1"/>
            </p:custDataLst>
          </p:nvPr>
        </p:nvSpPr>
        <p:spPr>
          <a:xfrm>
            <a:off x="711200" y="2576195"/>
            <a:ext cx="3569335" cy="2512060"/>
          </a:xfrm>
          <a:prstGeom prst="rect">
            <a:avLst/>
          </a:prstGeom>
          <a:noFill/>
          <a:ln w="9525">
            <a:noFill/>
          </a:ln>
        </p:spPr>
        <p:txBody>
          <a:bodyPr wrap="square">
            <a:noAutofit/>
          </a:bodyPr>
          <a:lstStyle/>
          <a:p>
            <a:pPr indent="431800" algn="l">
              <a:lnSpc>
                <a:spcPct val="150000"/>
              </a:lnSpc>
              <a:spcBef>
                <a:spcPts val="0"/>
              </a:spcBef>
              <a:buSzTx/>
              <a:buNone/>
              <a:extLst>
                <a:ext uri="{35155182-B16C-46BC-9424-99874614C6A1}">
                  <wpsdc:indentchars xmlns:wpsdc="http://www.wps.cn/officeDocument/2017/drawingmlCustomData" xmlns="" val="200" checksum="3588746719"/>
                </a:ext>
              </a:extLst>
            </a:pPr>
            <a:r>
              <a:rPr lang="zh-CN" altLang="en-US" sz="1700" dirty="0">
                <a:latin typeface="Arial" panose="020B0604020202090204"/>
                <a:sym typeface="微软雅黑" panose="020B0503020204020204" charset="-122"/>
              </a:rPr>
              <a:t>We use PE resin with a molecular weight of approximately 200,000, offering excellent impact strength, tensile strength, corrosion resistance, weathering resistance, and fatigue resistance. This delivers the pipe's core performance — particularly outstanding flexibility and bond strength.</a:t>
            </a:r>
          </a:p>
          <a:p>
            <a:pPr>
              <a:lnSpc>
                <a:spcPct val="150000"/>
              </a:lnSpc>
              <a:spcBef>
                <a:spcPts val="0"/>
              </a:spcBef>
            </a:pPr>
            <a:endParaRPr kumimoji="0" lang="zh-CN" altLang="en-US" sz="1800" b="0" i="0" cap="none" normalizeH="0" baseline="0" dirty="0">
              <a:solidFill>
                <a:schemeClr val="tx1">
                  <a:lumMod val="85000"/>
                  <a:lumOff val="15000"/>
                </a:schemeClr>
              </a:solidFill>
              <a:latin typeface="Arial" panose="020B0604020202090204"/>
              <a:ea typeface="微软雅黑" panose="020B0503020204020204" charset="-122"/>
              <a:cs typeface="+mn-ea"/>
            </a:endParaRPr>
          </a:p>
        </p:txBody>
      </p:sp>
      <p:pic>
        <p:nvPicPr>
          <p:cNvPr id="19" name="图片 18" descr="微信图片_20250402113933"/>
          <p:cNvPicPr>
            <a:picLocks noChangeAspect="1"/>
          </p:cNvPicPr>
          <p:nvPr/>
        </p:nvPicPr>
        <p:blipFill>
          <a:blip r:embed="rId5"/>
          <a:stretch>
            <a:fillRect/>
          </a:stretch>
        </p:blipFill>
        <p:spPr>
          <a:xfrm>
            <a:off x="7930515" y="1691640"/>
            <a:ext cx="3175000" cy="2117725"/>
          </a:xfrm>
          <a:prstGeom prst="rect">
            <a:avLst/>
          </a:prstGeom>
        </p:spPr>
      </p:pic>
      <p:pic>
        <p:nvPicPr>
          <p:cNvPr id="21" name="图片 20" descr="微信图片_20250402114017"/>
          <p:cNvPicPr>
            <a:picLocks noChangeAspect="1"/>
          </p:cNvPicPr>
          <p:nvPr/>
        </p:nvPicPr>
        <p:blipFill>
          <a:blip r:embed="rId6"/>
          <a:stretch>
            <a:fillRect/>
          </a:stretch>
        </p:blipFill>
        <p:spPr>
          <a:xfrm>
            <a:off x="7922895" y="3808095"/>
            <a:ext cx="3161665" cy="2107565"/>
          </a:xfrm>
          <a:prstGeom prst="rect">
            <a:avLst/>
          </a:prstGeom>
        </p:spPr>
      </p:pic>
      <p:pic>
        <p:nvPicPr>
          <p:cNvPr id="24" name="图片 23" descr="微信图片_20250402114113"/>
          <p:cNvPicPr>
            <a:picLocks noChangeAspect="1"/>
          </p:cNvPicPr>
          <p:nvPr/>
        </p:nvPicPr>
        <p:blipFill>
          <a:blip r:embed="rId7"/>
          <a:stretch>
            <a:fillRect/>
          </a:stretch>
        </p:blipFill>
        <p:spPr>
          <a:xfrm>
            <a:off x="4679315" y="3744595"/>
            <a:ext cx="3255645" cy="2171065"/>
          </a:xfrm>
          <a:prstGeom prst="rect">
            <a:avLst/>
          </a:prstGeom>
        </p:spPr>
      </p:pic>
      <p:pic>
        <p:nvPicPr>
          <p:cNvPr id="26" name="图片 25" descr="微信图片_20250402114033"/>
          <p:cNvPicPr>
            <a:picLocks noChangeAspect="1"/>
          </p:cNvPicPr>
          <p:nvPr/>
        </p:nvPicPr>
        <p:blipFill>
          <a:blip r:embed="rId8"/>
          <a:stretch>
            <a:fillRect/>
          </a:stretch>
        </p:blipFill>
        <p:spPr>
          <a:xfrm>
            <a:off x="4667250" y="1691640"/>
            <a:ext cx="3288030" cy="2192020"/>
          </a:xfrm>
          <a:prstGeom prst="rect">
            <a:avLst/>
          </a:prstGeom>
        </p:spPr>
      </p:pic>
      <p:sp>
        <p:nvSpPr>
          <p:cNvPr id="30"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zh-CN" altLang="en-US" sz="2400"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pic>
        <p:nvPicPr>
          <p:cNvPr id="2" name="图片 1">
            <a:extLst>
              <a:ext uri="{FF2B5EF4-FFF2-40B4-BE49-F238E27FC236}">
                <a16:creationId xmlns:a16="http://schemas.microsoft.com/office/drawing/2014/main" id="{0503C8DA-2EBD-F9A2-19E7-089B0CB53BAB}"/>
              </a:ext>
            </a:extLst>
          </p:cNvPr>
          <p:cNvPicPr>
            <a:picLocks noChangeAspect="1"/>
          </p:cNvPicPr>
          <p:nvPr/>
        </p:nvPicPr>
        <p:blipFill>
          <a:blip r:embed="rId9"/>
          <a:srcRect l="21727" r="18613"/>
          <a:stretch/>
        </p:blipFill>
        <p:spPr>
          <a:xfrm>
            <a:off x="11194225" y="11151"/>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749935" y="1742440"/>
            <a:ext cx="4845050" cy="3232785"/>
          </a:xfrm>
          <a:prstGeom prst="rect">
            <a:avLst/>
          </a:prstGeom>
          <a:noFill/>
          <a:ln w="9525">
            <a:noFill/>
          </a:ln>
        </p:spPr>
        <p:txBody>
          <a:bodyPr wrap="square">
            <a:noAutofit/>
          </a:bodyPr>
          <a:lstStyle/>
          <a:p>
            <a:pPr indent="457200" algn="l" fontAlgn="auto">
              <a:lnSpc>
                <a:spcPct val="150000"/>
              </a:lnSpc>
              <a:spcBef>
                <a:spcPts val="0"/>
              </a:spcBef>
              <a:buSzTx/>
              <a:buNone/>
              <a:extLst>
                <a:ext uri="{35155182-B16C-46BC-9424-99874614C6A1}">
                  <wpsdc:indentchars xmlns:wpsdc="http://www.wps.cn/officeDocument/2017/drawingmlCustomData" xmlns="" val="200" checksum="59296752"/>
                </a:ext>
              </a:extLst>
            </a:pPr>
            <a:r>
              <a:rPr lang="zh-CN" altLang="en-US" sz="1800" dirty="0">
                <a:latin typeface="Arial" panose="020B0604020202090204"/>
                <a:sym typeface="微软雅黑" panose="020B0503020204020204" charset="-122"/>
              </a:rPr>
              <a:t>The wire is carbon spring steel with a tensile strength of approximately 2,000 MPa. Its elastic modulus is 200 GPa — about 300 times PE's modulus of roughly 700 MPa. Both properties directly drive the pipe's pressure rating and ring stiffness.</a:t>
            </a:r>
          </a:p>
          <a:p>
            <a:pPr indent="457200" algn="l" fontAlgn="auto">
              <a:lnSpc>
                <a:spcPct val="150000"/>
              </a:lnSpc>
              <a:spcBef>
                <a:spcPts val="0"/>
              </a:spcBef>
              <a:buSzTx/>
              <a:buNone/>
              <a:extLst>
                <a:ext uri="{35155182-B16C-46BC-9424-99874614C6A1}">
                  <wpsdc:indentchars xmlns:wpsdc="http://www.wps.cn/officeDocument/2017/drawingmlCustomData" xmlns="" val="200" checksum="59296752"/>
                </a:ext>
              </a:extLst>
            </a:pPr>
            <a:r>
              <a:rPr lang="zh-CN" altLang="en-US" sz="1800" dirty="0">
                <a:latin typeface="Arial" panose="020B0604020202090204"/>
                <a:sym typeface="+mn-ea"/>
              </a:rPr>
              <a:t>The wire is copper-plated and pre-coated with a thin PE bonding layer before shaping, ensuring strong fusion with the PE base material and eliminating the steel/plastic delamination common in steel-strip pipe.</a:t>
            </a:r>
            <a:endParaRPr kumimoji="0" lang="zh-CN" altLang="en-US" sz="1800" b="0" i="0" cap="none" normalizeH="0" baseline="0" dirty="0">
              <a:latin typeface="Arial" panose="020B0604020202090204"/>
            </a:endParaRPr>
          </a:p>
          <a:p>
            <a:pPr indent="457200" fontAlgn="auto">
              <a:lnSpc>
                <a:spcPct val="150000"/>
              </a:lnSpc>
              <a:spcBef>
                <a:spcPts val="600"/>
              </a:spcBef>
              <a:buFont typeface="Arial" panose="020B0604020202090204" pitchFamily="34" charset="0"/>
              <a:buNone/>
              <a:extLst>
                <a:ext uri="{35155182-B16C-46BC-9424-99874614C6A1}">
                  <wpsdc:indentchars xmlns:wpsdc="http://www.wps.cn/officeDocument/2017/drawingmlCustomData" xmlns="" val="200" checksum="59296752"/>
                </a:ext>
              </a:extLst>
            </a:pPr>
            <a:endParaRPr kumimoji="0" lang="zh-CN" altLang="en-US" sz="1800" b="0" i="0" cap="none" normalizeH="0" baseline="0" dirty="0">
              <a:solidFill>
                <a:schemeClr val="tx1">
                  <a:lumMod val="85000"/>
                  <a:lumOff val="15000"/>
                </a:schemeClr>
              </a:solidFill>
              <a:latin typeface="Arial" panose="020B0604020202090204"/>
              <a:ea typeface="微软雅黑" panose="020B0503020204020204" charset="-122"/>
              <a:cs typeface="+mn-ea"/>
            </a:endParaRPr>
          </a:p>
          <a:p>
            <a:pPr indent="406400" fontAlgn="auto">
              <a:lnSpc>
                <a:spcPct val="100000"/>
              </a:lnSpc>
              <a:spcBef>
                <a:spcPts val="600"/>
              </a:spcBef>
              <a:buFont typeface="Arial" panose="020B0604020202090204" pitchFamily="34" charset="0"/>
              <a:buNone/>
              <a:extLst>
                <a:ext uri="{35155182-B16C-46BC-9424-99874614C6A1}">
                  <wpsdc:indentchars xmlns:wpsdc="http://www.wps.cn/officeDocument/2017/drawingmlCustomData" xmlns="" val="200" checksum="1740828767"/>
                </a:ext>
              </a:extLst>
            </a:pPr>
            <a:endParaRPr kumimoji="0" lang="zh-CN" altLang="en-US" sz="1600" b="0" i="0" cap="none" normalizeH="0" baseline="0" dirty="0"/>
          </a:p>
        </p:txBody>
      </p:sp>
      <p:pic>
        <p:nvPicPr>
          <p:cNvPr id="20" name="图片 19" descr="7e91777b2l0ca1746dc253057b9d0284"/>
          <p:cNvPicPr>
            <a:picLocks noChangeAspect="1"/>
          </p:cNvPicPr>
          <p:nvPr/>
        </p:nvPicPr>
        <p:blipFill>
          <a:blip r:embed="rId6"/>
          <a:stretch>
            <a:fillRect/>
          </a:stretch>
        </p:blipFill>
        <p:spPr>
          <a:xfrm>
            <a:off x="5784994" y="1216948"/>
            <a:ext cx="3844290" cy="2563495"/>
          </a:xfrm>
          <a:prstGeom prst="rect">
            <a:avLst/>
          </a:prstGeom>
        </p:spPr>
      </p:pic>
      <p:pic>
        <p:nvPicPr>
          <p:cNvPr id="22" name="图片 21" descr="9a36cc96dv351403ab1803aa56e6d74b"/>
          <p:cNvPicPr>
            <a:picLocks noChangeAspect="1"/>
          </p:cNvPicPr>
          <p:nvPr>
            <p:custDataLst>
              <p:tags r:id="rId2"/>
            </p:custDataLst>
          </p:nvPr>
        </p:nvPicPr>
        <p:blipFill>
          <a:blip r:embed="rId7"/>
          <a:srcRect t="5636"/>
          <a:stretch>
            <a:fillRect/>
          </a:stretch>
        </p:blipFill>
        <p:spPr>
          <a:xfrm>
            <a:off x="7230745" y="3234690"/>
            <a:ext cx="4114165" cy="2589530"/>
          </a:xfrm>
          <a:prstGeom prst="rect">
            <a:avLst/>
          </a:prstGeom>
        </p:spPr>
      </p:pic>
      <p:sp>
        <p:nvSpPr>
          <p:cNvPr id="30"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zh-CN" altLang="en-US" sz="2400"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pic>
        <p:nvPicPr>
          <p:cNvPr id="3" name="图片 2">
            <a:extLst>
              <a:ext uri="{FF2B5EF4-FFF2-40B4-BE49-F238E27FC236}">
                <a16:creationId xmlns:a16="http://schemas.microsoft.com/office/drawing/2014/main" id="{7125754C-6AC0-75D9-39A9-A2309461943F}"/>
              </a:ext>
            </a:extLst>
          </p:cNvPr>
          <p:cNvPicPr>
            <a:picLocks noChangeAspect="1"/>
          </p:cNvPicPr>
          <p:nvPr/>
        </p:nvPicPr>
        <p:blipFill>
          <a:blip r:embed="rId8"/>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en-US" altLang="zh-CN" sz="3200" b="1"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sp>
        <p:nvSpPr>
          <p:cNvPr id="5" name="矩形 4"/>
          <p:cNvSpPr/>
          <p:nvPr/>
        </p:nvSpPr>
        <p:spPr>
          <a:xfrm>
            <a:off x="0" y="1058820"/>
            <a:ext cx="12192000" cy="543596"/>
          </a:xfrm>
          <a:prstGeom prst="rect">
            <a:avLst/>
          </a:prstGeom>
          <a:gradFill>
            <a:gsLst>
              <a:gs pos="54000">
                <a:srgbClr val="0070C0">
                  <a:alpha val="31000"/>
                </a:srgbClr>
              </a:gs>
              <a:gs pos="100000">
                <a:srgbClr val="00B0F0">
                  <a:alpha val="0"/>
                </a:srgbClr>
              </a:gs>
              <a:gs pos="0">
                <a:srgbClr val="00B0F0">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effectLst>
                <a:outerShdw blurRad="50800" dist="38100" dir="18900000" algn="bl" rotWithShape="0">
                  <a:prstClr val="black">
                    <a:alpha val="100000"/>
                  </a:prstClr>
                </a:outerShdw>
              </a:effectLst>
              <a:latin typeface="汉仪雅酷黑 75W" panose="020B0804020202020204" charset="-122"/>
              <a:ea typeface="汉仪雅酷黑 75W" panose="020B0804020202020204" charset="-122"/>
              <a:sym typeface="+mn-ea"/>
            </a:endParaRPr>
          </a:p>
        </p:txBody>
      </p:sp>
      <p:sp>
        <p:nvSpPr>
          <p:cNvPr id="6" name="矩形 5"/>
          <p:cNvSpPr/>
          <p:nvPr/>
        </p:nvSpPr>
        <p:spPr>
          <a:xfrm>
            <a:off x="2185359" y="1087120"/>
            <a:ext cx="7470476" cy="453457"/>
          </a:xfrm>
          <a:prstGeom prst="rect">
            <a:avLst/>
          </a:prstGeom>
        </p:spPr>
        <p:txBody>
          <a:bodyPr wrap="square">
            <a:spAutoFit/>
          </a:bodyPr>
          <a:lstStyle/>
          <a:p>
            <a:pPr algn="ctr">
              <a:lnSpc>
                <a:spcPct val="130000"/>
              </a:lnSpc>
            </a:pPr>
            <a:r>
              <a:rPr lang="zh-CN" altLang="en-US" sz="2000" b="1" dirty="0">
                <a:latin typeface="微软雅黑" panose="020B0503020204020204" charset="-122"/>
                <a:ea typeface="微软雅黑" panose="020B0503020204020204" charset="-122"/>
                <a:sym typeface="宋体" pitchFamily="2" charset="-122"/>
              </a:rPr>
              <a:t>III. Pipe Characteristics — Large Diameter</a:t>
            </a:r>
          </a:p>
        </p:txBody>
      </p:sp>
      <p:sp>
        <p:nvSpPr>
          <p:cNvPr id="32" name="文本框 31"/>
          <p:cNvSpPr txBox="1"/>
          <p:nvPr>
            <p:custDataLst>
              <p:tags r:id="rId1"/>
            </p:custDataLst>
          </p:nvPr>
        </p:nvSpPr>
        <p:spPr>
          <a:xfrm>
            <a:off x="657189" y="1767205"/>
            <a:ext cx="4314190" cy="3064510"/>
          </a:xfrm>
          <a:prstGeom prst="rect">
            <a:avLst/>
          </a:prstGeom>
          <a:noFill/>
          <a:ln w="9525">
            <a:noFill/>
          </a:ln>
        </p:spPr>
        <p:txBody>
          <a:bodyPr wrap="square">
            <a:noAutofit/>
          </a:bodyPr>
          <a:lstStyle/>
          <a:p>
            <a:pPr indent="431800" algn="l" fontAlgn="auto">
              <a:lnSpc>
                <a:spcPct val="150000"/>
              </a:lnSpc>
              <a:spcBef>
                <a:spcPts val="0"/>
              </a:spcBef>
              <a:buSzTx/>
              <a:buNone/>
            </a:pPr>
            <a:r>
              <a:rPr lang="zh-CN" altLang="en-US" sz="1600" dirty="0">
                <a:sym typeface="+mn-ea"/>
              </a:rPr>
              <a:t>The pipe is formed by co-winding steel wire and PE strip with simultaneous heat-fusion, using a proprietary process in which the pipe body's own rotation draws in the strip material — enabling stable production of ultra-large diameters of DN3000 and above. This engineered structure and premium material selection can meet virtually any strength requirement a project demands.</a:t>
            </a:r>
          </a:p>
          <a:p>
            <a:pPr indent="431800" algn="l" fontAlgn="auto">
              <a:lnSpc>
                <a:spcPct val="150000"/>
              </a:lnSpc>
              <a:spcBef>
                <a:spcPts val="0"/>
              </a:spcBef>
              <a:buSzTx/>
              <a:buNone/>
            </a:pPr>
            <a:r>
              <a:rPr lang="zh-CN" altLang="en-US" sz="1600" dirty="0">
                <a:sym typeface="+mn-ea"/>
              </a:rPr>
              <a:t>Our next-generation large-diameter PE composite water/wastewater pipe fills multiple gaps in China's domestic PE piping industry.</a:t>
            </a:r>
            <a:endParaRPr lang="zh-CN" altLang="en-US" sz="1600" dirty="0">
              <a:latin typeface="+mn-ea"/>
              <a:cs typeface="+mn-ea"/>
              <a:sym typeface="+mn-ea"/>
            </a:endParaRPr>
          </a:p>
          <a:p>
            <a:pPr indent="406400" fontAlgn="auto">
              <a:lnSpc>
                <a:spcPct val="150000"/>
              </a:lnSpc>
              <a:spcBef>
                <a:spcPts val="0"/>
              </a:spcBef>
              <a:extLst>
                <a:ext uri="{35155182-B16C-46BC-9424-99874614C6A1}">
                  <wpsdc:indentchars xmlns:wpsdc="http://www.wps.cn/officeDocument/2017/drawingmlCustomData" xmlns="" val="200" checksum="1740828767"/>
                </a:ext>
              </a:extLst>
            </a:pPr>
            <a:endParaRPr kumimoji="0" lang="zh-CN" altLang="en-US" sz="1600" b="0" i="0" u="none" strike="noStrike" cap="none" normalizeH="0" baseline="0" dirty="0">
              <a:solidFill>
                <a:schemeClr val="tx1"/>
              </a:solidFill>
              <a:latin typeface="+mn-ea"/>
              <a:cs typeface="+mn-ea"/>
            </a:endParaRPr>
          </a:p>
          <a:p>
            <a:pPr>
              <a:lnSpc>
                <a:spcPct val="150000"/>
              </a:lnSpc>
              <a:spcBef>
                <a:spcPts val="0"/>
              </a:spcBef>
            </a:pPr>
            <a:endParaRPr kumimoji="0" lang="zh-CN" altLang="en-US" sz="1600" b="0" i="0" u="none" strike="noStrike" cap="none" normalizeH="0" baseline="0" dirty="0">
              <a:ln>
                <a:noFill/>
              </a:ln>
              <a:solidFill>
                <a:schemeClr val="tx1"/>
              </a:solidFill>
              <a:effectLst/>
              <a:latin typeface="+mn-ea"/>
              <a:cs typeface="+mn-ea"/>
            </a:endParaRPr>
          </a:p>
        </p:txBody>
      </p:sp>
      <p:pic>
        <p:nvPicPr>
          <p:cNvPr id="13" name="图片 12" descr="d3b4fd8975720e770504b85b2f353a8"/>
          <p:cNvPicPr>
            <a:picLocks noChangeAspect="1"/>
          </p:cNvPicPr>
          <p:nvPr/>
        </p:nvPicPr>
        <p:blipFill>
          <a:blip r:embed="rId5"/>
          <a:srcRect l="21249" r="11437"/>
          <a:stretch>
            <a:fillRect/>
          </a:stretch>
        </p:blipFill>
        <p:spPr>
          <a:xfrm rot="5400000">
            <a:off x="8329930" y="3141345"/>
            <a:ext cx="2766060" cy="3082290"/>
          </a:xfrm>
          <a:prstGeom prst="rect">
            <a:avLst/>
          </a:prstGeom>
        </p:spPr>
      </p:pic>
      <p:pic>
        <p:nvPicPr>
          <p:cNvPr id="3" name="图片 2" descr="222"/>
          <p:cNvPicPr>
            <a:picLocks noChangeAspect="1"/>
          </p:cNvPicPr>
          <p:nvPr/>
        </p:nvPicPr>
        <p:blipFill>
          <a:blip r:embed="rId6"/>
          <a:stretch>
            <a:fillRect/>
          </a:stretch>
        </p:blipFill>
        <p:spPr>
          <a:xfrm rot="5400000">
            <a:off x="4817745" y="2379980"/>
            <a:ext cx="3832860" cy="2874645"/>
          </a:xfrm>
          <a:prstGeom prst="rect">
            <a:avLst/>
          </a:prstGeom>
        </p:spPr>
      </p:pic>
      <p:pic>
        <p:nvPicPr>
          <p:cNvPr id="7" name="图片 6">
            <a:extLst>
              <a:ext uri="{FF2B5EF4-FFF2-40B4-BE49-F238E27FC236}">
                <a16:creationId xmlns:a16="http://schemas.microsoft.com/office/drawing/2014/main" id="{4AC3187B-2F01-D980-5B3A-5C4E8A867395}"/>
              </a:ext>
            </a:extLst>
          </p:cNvPr>
          <p:cNvPicPr>
            <a:picLocks noChangeAspect="1"/>
          </p:cNvPicPr>
          <p:nvPr/>
        </p:nvPicPr>
        <p:blipFill>
          <a:blip r:embed="rId7"/>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en-US" altLang="zh-CN" sz="3200" b="1"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sp>
        <p:nvSpPr>
          <p:cNvPr id="5" name="矩形 4"/>
          <p:cNvSpPr/>
          <p:nvPr/>
        </p:nvSpPr>
        <p:spPr>
          <a:xfrm>
            <a:off x="0" y="1058820"/>
            <a:ext cx="12192000" cy="543596"/>
          </a:xfrm>
          <a:prstGeom prst="rect">
            <a:avLst/>
          </a:prstGeom>
          <a:gradFill>
            <a:gsLst>
              <a:gs pos="54000">
                <a:srgbClr val="0070C0">
                  <a:alpha val="31000"/>
                </a:srgbClr>
              </a:gs>
              <a:gs pos="100000">
                <a:srgbClr val="00B0F0">
                  <a:alpha val="0"/>
                </a:srgbClr>
              </a:gs>
              <a:gs pos="0">
                <a:srgbClr val="00B0F0">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effectLst>
                <a:outerShdw blurRad="50800" dist="38100" dir="18900000" algn="bl" rotWithShape="0">
                  <a:prstClr val="black">
                    <a:alpha val="100000"/>
                  </a:prstClr>
                </a:outerShdw>
              </a:effectLst>
              <a:latin typeface="汉仪雅酷黑 75W" panose="020B0804020202020204" charset="-122"/>
              <a:ea typeface="汉仪雅酷黑 75W" panose="020B0804020202020204" charset="-122"/>
              <a:sym typeface="+mn-ea"/>
            </a:endParaRPr>
          </a:p>
        </p:txBody>
      </p:sp>
      <p:sp>
        <p:nvSpPr>
          <p:cNvPr id="6" name="矩形 5"/>
          <p:cNvSpPr/>
          <p:nvPr/>
        </p:nvSpPr>
        <p:spPr>
          <a:xfrm>
            <a:off x="1426234" y="1087120"/>
            <a:ext cx="8787441" cy="453457"/>
          </a:xfrm>
          <a:prstGeom prst="rect">
            <a:avLst/>
          </a:prstGeom>
        </p:spPr>
        <p:txBody>
          <a:bodyPr wrap="square">
            <a:spAutoFit/>
          </a:bodyPr>
          <a:lstStyle/>
          <a:p>
            <a:pPr algn="ctr">
              <a:lnSpc>
                <a:spcPct val="130000"/>
              </a:lnSpc>
            </a:pPr>
            <a:r>
              <a:rPr lang="zh-CN" altLang="en-US" sz="2000" b="1" dirty="0">
                <a:latin typeface="微软雅黑" panose="020B0503020204020204" charset="-122"/>
                <a:ea typeface="微软雅黑" panose="020B0503020204020204" charset="-122"/>
                <a:sym typeface="宋体" pitchFamily="2" charset="-122"/>
              </a:rPr>
              <a:t>Pipe Characteristics — Pressure Rating &amp; High Ring Stiffness</a:t>
            </a:r>
          </a:p>
        </p:txBody>
      </p:sp>
      <p:sp>
        <p:nvSpPr>
          <p:cNvPr id="7" name="文本框 6"/>
          <p:cNvSpPr txBox="1"/>
          <p:nvPr>
            <p:custDataLst>
              <p:tags r:id="rId1"/>
            </p:custDataLst>
          </p:nvPr>
        </p:nvSpPr>
        <p:spPr>
          <a:xfrm>
            <a:off x="761365" y="1974850"/>
            <a:ext cx="5728970" cy="4029075"/>
          </a:xfrm>
          <a:prstGeom prst="rect">
            <a:avLst/>
          </a:prstGeom>
          <a:noFill/>
          <a:ln w="9525">
            <a:noFill/>
          </a:ln>
        </p:spPr>
        <p:txBody>
          <a:bodyPr wrap="square">
            <a:noAutofit/>
          </a:bodyPr>
          <a:lstStyle/>
          <a:p>
            <a:pPr indent="431800" fontAlgn="auto">
              <a:lnSpc>
                <a:spcPct val="150000"/>
              </a:lnSpc>
              <a:spcBef>
                <a:spcPts val="0"/>
              </a:spcBef>
            </a:pPr>
            <a:r>
              <a:rPr lang="zh-CN" altLang="en-US" sz="1400" dirty="0">
                <a:sym typeface="+mn-ea"/>
              </a:rPr>
              <a:t>Steel wire is arranged in multiple concentric layers inside the pipe wall, with an additional reinforcing layer at the tip of each rib. PE spacers separate the wire layers, creating void spaces that effectively increase the wall's bending thickness. For a homogeneous pipe, ring stiffness scales with wall thickness cubed — doubling wall thickness increases stiffness 8x. This pipe is a non-homogeneous steel/PE composite, but its multi-layer wire arrangement achieves an equivalent high-strength reinforcing effect.</a:t>
            </a:r>
            <a:endParaRPr kumimoji="0" lang="zh-CN" altLang="en-US" sz="1700" b="0" i="0" u="none" strike="noStrike" cap="none" normalizeH="0" baseline="0" dirty="0">
              <a:solidFill>
                <a:srgbClr val="000000"/>
              </a:solidFill>
            </a:endParaRPr>
          </a:p>
          <a:p>
            <a:pPr indent="431800" fontAlgn="auto">
              <a:lnSpc>
                <a:spcPct val="150000"/>
              </a:lnSpc>
              <a:spcBef>
                <a:spcPts val="0"/>
              </a:spcBef>
            </a:pPr>
            <a:r>
              <a:rPr lang="zh-CN" altLang="en-US" sz="1400" dirty="0">
                <a:sym typeface="+mn-ea"/>
              </a:rPr>
              <a:t>The PE matrix's flexibility allows steel wire to be continuously wound circumferentially, nearly perpendicular to the pipe axis. Combined with large-gauge, high-strength wire, this efficiently carries external hoop loads, substantially improving resistance to external pressure and deformation.</a:t>
            </a:r>
            <a:r>
              <a:rPr kumimoji="0" lang="en-US" altLang="zh-CN" sz="1600" b="0" i="0" u="none" strike="noStrike" cap="none" normalizeH="0" baseline="0" dirty="0">
                <a:ln>
                  <a:noFill/>
                </a:ln>
                <a:solidFill>
                  <a:schemeClr val="tx1"/>
                </a:solidFill>
                <a:effectLst/>
                <a:latin typeface="+mn-ea"/>
                <a:cs typeface="+mn-ea"/>
              </a:rPr>
              <a:t> </a:t>
            </a:r>
          </a:p>
        </p:txBody>
      </p:sp>
      <p:pic>
        <p:nvPicPr>
          <p:cNvPr id="9" name="图片 8" descr="打压图片"/>
          <p:cNvPicPr>
            <a:picLocks noChangeAspect="1"/>
          </p:cNvPicPr>
          <p:nvPr>
            <p:custDataLst>
              <p:tags r:id="rId2"/>
            </p:custDataLst>
          </p:nvPr>
        </p:nvPicPr>
        <p:blipFill>
          <a:blip r:embed="rId6" cstate="print"/>
          <a:srcRect l="6102" r="6418"/>
          <a:stretch>
            <a:fillRect/>
          </a:stretch>
        </p:blipFill>
        <p:spPr>
          <a:xfrm>
            <a:off x="6835140" y="1860550"/>
            <a:ext cx="3998595" cy="2303780"/>
          </a:xfrm>
          <a:prstGeom prst="rect">
            <a:avLst/>
          </a:prstGeom>
        </p:spPr>
      </p:pic>
      <p:pic>
        <p:nvPicPr>
          <p:cNvPr id="8" name="Picture 3"/>
          <p:cNvPicPr>
            <a:picLocks noChangeAspect="1" noChangeArrowheads="1"/>
          </p:cNvPicPr>
          <p:nvPr/>
        </p:nvPicPr>
        <p:blipFill>
          <a:blip r:embed="rId7" cstate="print"/>
          <a:srcRect r="38910"/>
          <a:stretch>
            <a:fillRect/>
          </a:stretch>
        </p:blipFill>
        <p:spPr bwMode="auto">
          <a:xfrm>
            <a:off x="7319010" y="4198620"/>
            <a:ext cx="3030855" cy="1859915"/>
          </a:xfrm>
          <a:prstGeom prst="rect">
            <a:avLst/>
          </a:prstGeom>
          <a:noFill/>
          <a:ln w="9525">
            <a:noFill/>
            <a:miter lim="800000"/>
            <a:headEnd/>
            <a:tailEnd/>
          </a:ln>
          <a:effectLst>
            <a:glow rad="101600">
              <a:schemeClr val="accent3">
                <a:satMod val="175000"/>
                <a:alpha val="40000"/>
              </a:schemeClr>
            </a:glow>
          </a:effectLst>
        </p:spPr>
      </p:pic>
      <p:sp>
        <p:nvSpPr>
          <p:cNvPr id="11" name="矩形: 圆角 14"/>
          <p:cNvSpPr/>
          <p:nvPr/>
        </p:nvSpPr>
        <p:spPr>
          <a:xfrm>
            <a:off x="7562491" y="6133958"/>
            <a:ext cx="2651184" cy="358140"/>
          </a:xfrm>
          <a:prstGeom prst="roundRect">
            <a:avLst>
              <a:gd name="adj" fmla="val 50000"/>
            </a:avLst>
          </a:prstGeom>
          <a:gradFill flip="none" rotWithShape="1">
            <a:gsLst>
              <a:gs pos="16000">
                <a:srgbClr val="0070C0"/>
              </a:gs>
              <a:gs pos="100000">
                <a:srgbClr val="00B0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TextBox 7"/>
          <p:cNvSpPr txBox="1"/>
          <p:nvPr/>
        </p:nvSpPr>
        <p:spPr>
          <a:xfrm>
            <a:off x="7445614" y="6170788"/>
            <a:ext cx="2975354" cy="284480"/>
          </a:xfrm>
          <a:prstGeom prst="rect">
            <a:avLst/>
          </a:prstGeom>
          <a:noFill/>
        </p:spPr>
        <p:txBody>
          <a:bodyPr wrap="square" rtlCol="0">
            <a:spAutoFit/>
          </a:bodyPr>
          <a:lstStyle/>
          <a:p>
            <a:pPr algn="ctr">
              <a:lnSpc>
                <a:spcPct val="90000"/>
              </a:lnSpc>
            </a:pPr>
            <a:r>
              <a:rPr lang="zh-CN" altLang="en-US" sz="1400" b="1" dirty="0">
                <a:solidFill>
                  <a:schemeClr val="bg1"/>
                </a:solidFill>
                <a:latin typeface="微软雅黑" panose="020B0503020204020204" charset="-122"/>
                <a:ea typeface="微软雅黑" panose="020B0503020204020204" charset="-122"/>
              </a:rPr>
              <a:t>Pipe Axial Cross-Section</a:t>
            </a:r>
          </a:p>
        </p:txBody>
      </p:sp>
      <p:pic>
        <p:nvPicPr>
          <p:cNvPr id="3" name="图片 2">
            <a:extLst>
              <a:ext uri="{FF2B5EF4-FFF2-40B4-BE49-F238E27FC236}">
                <a16:creationId xmlns:a16="http://schemas.microsoft.com/office/drawing/2014/main" id="{5B894C6B-81A9-8971-49A5-F0C7CF9E6F75}"/>
              </a:ext>
            </a:extLst>
          </p:cNvPr>
          <p:cNvPicPr>
            <a:picLocks noChangeAspect="1"/>
          </p:cNvPicPr>
          <p:nvPr/>
        </p:nvPicPr>
        <p:blipFill>
          <a:blip r:embed="rId8"/>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en-US" altLang="zh-CN" sz="3200" b="1"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sp>
        <p:nvSpPr>
          <p:cNvPr id="5" name="矩形 4"/>
          <p:cNvSpPr/>
          <p:nvPr/>
        </p:nvSpPr>
        <p:spPr>
          <a:xfrm>
            <a:off x="0" y="1058820"/>
            <a:ext cx="12192000" cy="543596"/>
          </a:xfrm>
          <a:prstGeom prst="rect">
            <a:avLst/>
          </a:prstGeom>
          <a:gradFill>
            <a:gsLst>
              <a:gs pos="54000">
                <a:srgbClr val="0070C0">
                  <a:alpha val="31000"/>
                </a:srgbClr>
              </a:gs>
              <a:gs pos="100000">
                <a:srgbClr val="00B0F0">
                  <a:alpha val="0"/>
                </a:srgbClr>
              </a:gs>
              <a:gs pos="0">
                <a:srgbClr val="00B0F0">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effectLst>
                <a:outerShdw blurRad="50800" dist="38100" dir="18900000" algn="bl" rotWithShape="0">
                  <a:prstClr val="black">
                    <a:alpha val="100000"/>
                  </a:prstClr>
                </a:outerShdw>
              </a:effectLst>
              <a:latin typeface="汉仪雅酷黑 75W" panose="020B0804020202020204" charset="-122"/>
              <a:ea typeface="汉仪雅酷黑 75W" panose="020B0804020202020204" charset="-122"/>
              <a:sym typeface="+mn-ea"/>
            </a:endParaRPr>
          </a:p>
        </p:txBody>
      </p:sp>
      <p:sp>
        <p:nvSpPr>
          <p:cNvPr id="6" name="矩形 5"/>
          <p:cNvSpPr/>
          <p:nvPr/>
        </p:nvSpPr>
        <p:spPr>
          <a:xfrm>
            <a:off x="2237116" y="1087120"/>
            <a:ext cx="7723517" cy="453457"/>
          </a:xfrm>
          <a:prstGeom prst="rect">
            <a:avLst/>
          </a:prstGeom>
        </p:spPr>
        <p:txBody>
          <a:bodyPr wrap="square">
            <a:spAutoFit/>
          </a:bodyPr>
          <a:lstStyle/>
          <a:p>
            <a:pPr algn="ctr">
              <a:lnSpc>
                <a:spcPct val="130000"/>
              </a:lnSpc>
            </a:pPr>
            <a:r>
              <a:rPr lang="zh-CN" altLang="en-US" sz="2000" b="1" dirty="0">
                <a:latin typeface="微软雅黑" panose="020B0503020204020204" charset="-122"/>
                <a:ea typeface="微软雅黑" panose="020B0503020204020204" charset="-122"/>
                <a:sym typeface="宋体" pitchFamily="2" charset="-122"/>
              </a:rPr>
              <a:t>Pipe Characteristics — Acid/Alkali &amp; Corrosion Resistance</a:t>
            </a:r>
          </a:p>
        </p:txBody>
      </p:sp>
      <p:sp>
        <p:nvSpPr>
          <p:cNvPr id="13" name="文本框 12"/>
          <p:cNvSpPr txBox="1"/>
          <p:nvPr>
            <p:custDataLst>
              <p:tags r:id="rId1"/>
            </p:custDataLst>
          </p:nvPr>
        </p:nvSpPr>
        <p:spPr>
          <a:xfrm>
            <a:off x="956945" y="2005330"/>
            <a:ext cx="10223500" cy="3785235"/>
          </a:xfrm>
          <a:prstGeom prst="rect">
            <a:avLst/>
          </a:prstGeom>
          <a:noFill/>
          <a:ln w="9525">
            <a:noFill/>
          </a:ln>
        </p:spPr>
        <p:txBody>
          <a:bodyPr wrap="square">
            <a:noAutofit/>
          </a:bodyPr>
          <a:lstStyle/>
          <a:p>
            <a:pPr indent="431800" algn="l" fontAlgn="auto">
              <a:lnSpc>
                <a:spcPct val="150000"/>
              </a:lnSpc>
              <a:spcBef>
                <a:spcPts val="0"/>
              </a:spcBef>
              <a:buSzTx/>
              <a:buNone/>
            </a:pPr>
            <a:r>
              <a:rPr lang="zh-CN" altLang="en-US" sz="1300" dirty="0"/>
              <a:t>The pipe matrix uses specialty linear HDPE with a long-chain saturated molecular structure for stable physical and chemical properties. It resists acids, alkalis, salts, and organic solvents under typical temperature/concentration conditions — well suited to corrosive media like seawater.</a:t>
            </a:r>
          </a:p>
          <a:p>
            <a:pPr indent="431800" algn="l" fontAlgn="auto">
              <a:lnSpc>
                <a:spcPct val="150000"/>
              </a:lnSpc>
              <a:spcBef>
                <a:spcPts val="0"/>
              </a:spcBef>
              <a:buSzTx/>
              <a:buNone/>
            </a:pPr>
            <a:r>
              <a:rPr lang="zh-CN" altLang="en-US" sz="1300" dirty="0"/>
              <a:t>The internal copper-plated reinforcing wire is fully encapsulated by the PE matrix, with no exposure and no gaps — isolating it from external media and eliminating the wire corrosion that would otherwise shorten service life. Wire is plastic-coated before shaping, adding a bonding-transition PE layer over the copper plating that both protects the wire and ensures compatibility at the PE fusion interface.</a:t>
            </a:r>
          </a:p>
          <a:p>
            <a:pPr indent="431800" algn="l" fontAlgn="auto">
              <a:lnSpc>
                <a:spcPct val="150000"/>
              </a:lnSpc>
              <a:spcBef>
                <a:spcPts val="0"/>
              </a:spcBef>
              <a:buSzTx/>
              <a:buNone/>
            </a:pPr>
            <a:r>
              <a:rPr lang="zh-CN" altLang="en-US" sz="1300" dirty="0"/>
              <a:t>Our proprietary composite-forming process fully fuses wire and PE into one integrated structure, avoiding the delamination that steel/plastic property mismatches can cause. Even after prolonged exposure to highly corrosive seawater, the internal wire structure stays sound, and the tightly bonded composite significantly improves impact resistance.</a:t>
            </a:r>
          </a:p>
          <a:p>
            <a:pPr indent="431800" algn="l" fontAlgn="auto">
              <a:lnSpc>
                <a:spcPct val="150000"/>
              </a:lnSpc>
              <a:spcBef>
                <a:spcPts val="0"/>
              </a:spcBef>
              <a:buSzTx/>
              <a:buNone/>
            </a:pPr>
            <a:r>
              <a:rPr lang="zh-CN" altLang="en-US" sz="1300" dirty="0"/>
              <a:t>The PE base material offers excellent aging and weathering resistance; buried pipe has a standard design life of up to 50 years.</a:t>
            </a:r>
          </a:p>
        </p:txBody>
      </p:sp>
      <p:pic>
        <p:nvPicPr>
          <p:cNvPr id="3" name="图片 2">
            <a:extLst>
              <a:ext uri="{FF2B5EF4-FFF2-40B4-BE49-F238E27FC236}">
                <a16:creationId xmlns:a16="http://schemas.microsoft.com/office/drawing/2014/main" id="{A6F8434D-106E-8AD7-66BB-C7DF21F988C6}"/>
              </a:ext>
            </a:extLst>
          </p:cNvPr>
          <p:cNvPicPr>
            <a:picLocks noChangeAspect="1"/>
          </p:cNvPicPr>
          <p:nvPr/>
        </p:nvPicPr>
        <p:blipFill>
          <a:blip r:embed="rId5"/>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en-US" altLang="zh-CN" sz="3200" b="1"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sp>
        <p:nvSpPr>
          <p:cNvPr id="5" name="矩形 4"/>
          <p:cNvSpPr/>
          <p:nvPr/>
        </p:nvSpPr>
        <p:spPr>
          <a:xfrm>
            <a:off x="0" y="1058820"/>
            <a:ext cx="12192000" cy="543596"/>
          </a:xfrm>
          <a:prstGeom prst="rect">
            <a:avLst/>
          </a:prstGeom>
          <a:gradFill>
            <a:gsLst>
              <a:gs pos="54000">
                <a:srgbClr val="0070C0">
                  <a:alpha val="31000"/>
                </a:srgbClr>
              </a:gs>
              <a:gs pos="100000">
                <a:srgbClr val="00B0F0">
                  <a:alpha val="0"/>
                </a:srgbClr>
              </a:gs>
              <a:gs pos="0">
                <a:srgbClr val="00B0F0">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effectLst>
                <a:outerShdw blurRad="50800" dist="38100" dir="18900000" algn="bl" rotWithShape="0">
                  <a:prstClr val="black">
                    <a:alpha val="100000"/>
                  </a:prstClr>
                </a:outerShdw>
              </a:effectLst>
              <a:latin typeface="汉仪雅酷黑 75W" panose="020B0804020202020204" charset="-122"/>
              <a:ea typeface="汉仪雅酷黑 75W" panose="020B0804020202020204" charset="-122"/>
              <a:sym typeface="+mn-ea"/>
            </a:endParaRPr>
          </a:p>
        </p:txBody>
      </p:sp>
      <p:sp>
        <p:nvSpPr>
          <p:cNvPr id="6" name="矩形 5"/>
          <p:cNvSpPr/>
          <p:nvPr/>
        </p:nvSpPr>
        <p:spPr>
          <a:xfrm>
            <a:off x="2484408" y="1087120"/>
            <a:ext cx="6837871" cy="453457"/>
          </a:xfrm>
          <a:prstGeom prst="rect">
            <a:avLst/>
          </a:prstGeom>
        </p:spPr>
        <p:txBody>
          <a:bodyPr wrap="square">
            <a:spAutoFit/>
          </a:bodyPr>
          <a:lstStyle/>
          <a:p>
            <a:pPr algn="ctr">
              <a:lnSpc>
                <a:spcPct val="130000"/>
              </a:lnSpc>
            </a:pPr>
            <a:r>
              <a:rPr lang="zh-CN" altLang="en-US" sz="2000" b="1" dirty="0">
                <a:latin typeface="微软雅黑" panose="020B0503020204020204" charset="-122"/>
                <a:ea typeface="微软雅黑" panose="020B0503020204020204" charset="-122"/>
                <a:sym typeface="宋体" pitchFamily="2" charset="-122"/>
              </a:rPr>
              <a:t>Pipe Characteristics — Flexibility &amp; Bendability</a:t>
            </a:r>
          </a:p>
        </p:txBody>
      </p:sp>
      <p:sp>
        <p:nvSpPr>
          <p:cNvPr id="3" name="文本框 2"/>
          <p:cNvSpPr txBox="1"/>
          <p:nvPr>
            <p:custDataLst>
              <p:tags r:id="rId1"/>
            </p:custDataLst>
          </p:nvPr>
        </p:nvSpPr>
        <p:spPr>
          <a:xfrm>
            <a:off x="604520" y="2198370"/>
            <a:ext cx="5807075" cy="3920490"/>
          </a:xfrm>
          <a:prstGeom prst="rect">
            <a:avLst/>
          </a:prstGeom>
          <a:noFill/>
          <a:ln w="9525">
            <a:noFill/>
          </a:ln>
        </p:spPr>
        <p:txBody>
          <a:bodyPr wrap="square">
            <a:noAutofit/>
          </a:bodyPr>
          <a:lstStyle/>
          <a:p>
            <a:pPr indent="431800" algn="l" fontAlgn="auto">
              <a:lnSpc>
                <a:spcPct val="150000"/>
              </a:lnSpc>
              <a:buSzTx/>
              <a:buNone/>
              <a:extLst>
                <a:ext uri="{35155182-B16C-46BC-9424-99874614C6A1}">
                  <wpsdc:indentchars xmlns:wpsdc="http://www.wps.cn/officeDocument/2017/drawingmlCustomData" xmlns="" val="200" checksum="3588746719"/>
                </a:ext>
              </a:extLst>
            </a:pPr>
            <a:r>
              <a:rPr lang="zh-CN" altLang="en-US" sz="1700" dirty="0"/>
              <a:t>Reinforced PE composite pipe retains PE's inherent flexibility. Single-direction wire winding creates a spring-like structure in the wall that preserves longitudinal stretch and bend capability, allowing a minimum bend radius of just 30x the pipe diameter. This prevents joint-stress cracking during bending, absorbs thermal expansion/contraction, and mitigates damage from ground settlement.</a:t>
            </a:r>
          </a:p>
          <a:p>
            <a:pPr indent="431800" algn="l" fontAlgn="auto">
              <a:lnSpc>
                <a:spcPct val="150000"/>
              </a:lnSpc>
              <a:buSzTx/>
              <a:buNone/>
              <a:extLst>
                <a:ext uri="{35155182-B16C-46BC-9424-99874614C6A1}">
                  <wpsdc:indentchars xmlns:wpsdc="http://www.wps.cn/officeDocument/2017/drawingmlCustomData" xmlns="" val="200" checksum="3588746719"/>
                </a:ext>
              </a:extLst>
            </a:pPr>
            <a:r>
              <a:rPr lang="zh-CN" altLang="en-US" sz="1700" dirty="0">
                <a:sym typeface="+mn-ea"/>
              </a:rPr>
              <a:t>The continuous winding process runs on a single production line, yielding 12–20 m sections per run — saving labor and time and lowering installation costs.</a:t>
            </a:r>
            <a:endParaRPr lang="zh-CN" altLang="en-US" sz="1700" dirty="0"/>
          </a:p>
        </p:txBody>
      </p:sp>
      <p:sp>
        <p:nvSpPr>
          <p:cNvPr id="15" name="矩形: 圆角 14"/>
          <p:cNvSpPr/>
          <p:nvPr/>
        </p:nvSpPr>
        <p:spPr>
          <a:xfrm>
            <a:off x="7470469" y="5956896"/>
            <a:ext cx="2608768" cy="358067"/>
          </a:xfrm>
          <a:prstGeom prst="roundRect">
            <a:avLst>
              <a:gd name="adj" fmla="val 50000"/>
            </a:avLst>
          </a:prstGeom>
          <a:gradFill flip="none" rotWithShape="1">
            <a:gsLst>
              <a:gs pos="16000">
                <a:srgbClr val="0070C0"/>
              </a:gs>
              <a:gs pos="100000">
                <a:srgbClr val="00B0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TextBox 7"/>
          <p:cNvSpPr txBox="1"/>
          <p:nvPr/>
        </p:nvSpPr>
        <p:spPr>
          <a:xfrm>
            <a:off x="7569340" y="6011368"/>
            <a:ext cx="2411026" cy="286232"/>
          </a:xfrm>
          <a:prstGeom prst="rect">
            <a:avLst/>
          </a:prstGeom>
          <a:noFill/>
        </p:spPr>
        <p:txBody>
          <a:bodyPr wrap="square" rtlCol="0">
            <a:spAutoFit/>
          </a:bodyPr>
          <a:lstStyle/>
          <a:p>
            <a:pPr algn="ctr">
              <a:lnSpc>
                <a:spcPct val="90000"/>
              </a:lnSpc>
            </a:pPr>
            <a:r>
              <a:rPr lang="zh-CN" altLang="en-US" sz="1400" b="1" dirty="0">
                <a:solidFill>
                  <a:schemeClr val="bg1"/>
                </a:solidFill>
                <a:latin typeface="微软雅黑" panose="020B0503020204020204" charset="-122"/>
                <a:ea typeface="微软雅黑" panose="020B0503020204020204" charset="-122"/>
              </a:rPr>
              <a:t>Pipe Bendability</a:t>
            </a:r>
          </a:p>
        </p:txBody>
      </p:sp>
      <p:pic>
        <p:nvPicPr>
          <p:cNvPr id="14" name="图片 13" descr="7db0c3a2d38c5b710986990a225ef19"/>
          <p:cNvPicPr>
            <a:picLocks noChangeAspect="1"/>
          </p:cNvPicPr>
          <p:nvPr/>
        </p:nvPicPr>
        <p:blipFill>
          <a:blip r:embed="rId5"/>
          <a:srcRect l="9997" r="16080"/>
          <a:stretch>
            <a:fillRect/>
          </a:stretch>
        </p:blipFill>
        <p:spPr>
          <a:xfrm>
            <a:off x="7070725" y="2091055"/>
            <a:ext cx="3618230" cy="3671570"/>
          </a:xfrm>
          <a:prstGeom prst="rect">
            <a:avLst/>
          </a:prstGeom>
        </p:spPr>
      </p:pic>
      <p:pic>
        <p:nvPicPr>
          <p:cNvPr id="7" name="图片 6">
            <a:extLst>
              <a:ext uri="{FF2B5EF4-FFF2-40B4-BE49-F238E27FC236}">
                <a16:creationId xmlns:a16="http://schemas.microsoft.com/office/drawing/2014/main" id="{5ED30842-7E24-2250-E9A7-A76EAE6FC2D2}"/>
              </a:ext>
            </a:extLst>
          </p:cNvPr>
          <p:cNvPicPr>
            <a:picLocks noChangeAspect="1"/>
          </p:cNvPicPr>
          <p:nvPr/>
        </p:nvPicPr>
        <p:blipFill>
          <a:blip r:embed="rId6"/>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zh-CN" altLang="en-US" sz="2400"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sp>
        <p:nvSpPr>
          <p:cNvPr id="15" name="矩形: 圆角 14"/>
          <p:cNvSpPr/>
          <p:nvPr/>
        </p:nvSpPr>
        <p:spPr>
          <a:xfrm>
            <a:off x="1207698" y="5810250"/>
            <a:ext cx="4219647" cy="358140"/>
          </a:xfrm>
          <a:prstGeom prst="roundRect">
            <a:avLst>
              <a:gd name="adj" fmla="val 50000"/>
            </a:avLst>
          </a:prstGeom>
          <a:gradFill flip="none" rotWithShape="1">
            <a:gsLst>
              <a:gs pos="16000">
                <a:srgbClr val="0070C0"/>
              </a:gs>
              <a:gs pos="100000">
                <a:srgbClr val="00B0F0"/>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TextBox 7"/>
          <p:cNvSpPr txBox="1"/>
          <p:nvPr/>
        </p:nvSpPr>
        <p:spPr>
          <a:xfrm>
            <a:off x="1127125" y="5844540"/>
            <a:ext cx="4345305" cy="478155"/>
          </a:xfrm>
          <a:prstGeom prst="rect">
            <a:avLst/>
          </a:prstGeom>
          <a:noFill/>
        </p:spPr>
        <p:txBody>
          <a:bodyPr wrap="square" rtlCol="0">
            <a:spAutoFit/>
          </a:bodyPr>
          <a:lstStyle/>
          <a:p>
            <a:pPr algn="ctr">
              <a:lnSpc>
                <a:spcPct val="90000"/>
              </a:lnSpc>
            </a:pPr>
            <a:r>
              <a:rPr lang="zh-CN" altLang="en-US" sz="1400" b="1" dirty="0">
                <a:solidFill>
                  <a:schemeClr val="bg1"/>
                </a:solidFill>
                <a:latin typeface="微软雅黑" panose="020B0503020204020204" charset="-122"/>
                <a:ea typeface="微软雅黑" panose="020B0503020204020204" charset="-122"/>
              </a:rPr>
              <a:t>Flexibility of Reinforced PE Composite Pipe</a:t>
            </a:r>
          </a:p>
          <a:p>
            <a:pPr algn="ctr">
              <a:lnSpc>
                <a:spcPct val="90000"/>
              </a:lnSpc>
            </a:pPr>
            <a:endParaRPr lang="zh-CN" altLang="en-US" sz="1400" b="1" dirty="0">
              <a:solidFill>
                <a:schemeClr val="bg1"/>
              </a:solidFill>
              <a:latin typeface="微软雅黑" panose="020B0503020204020204" charset="-122"/>
              <a:ea typeface="微软雅黑" panose="020B0503020204020204" charset="-122"/>
            </a:endParaRPr>
          </a:p>
        </p:txBody>
      </p:sp>
      <p:pic>
        <p:nvPicPr>
          <p:cNvPr id="21" name="Picture 1" descr="F:\2022\2022年销售\项目\山东项目\聊城\冠县\冠县水利局\管道吊装\多根吊装\7db63dc28b716db104b6e4c4348c4c3.jpg"/>
          <p:cNvPicPr>
            <a:picLocks noChangeAspect="1" noChangeArrowheads="1"/>
          </p:cNvPicPr>
          <p:nvPr/>
        </p:nvPicPr>
        <p:blipFill>
          <a:blip r:embed="rId4" cstate="print"/>
          <a:srcRect l="1943" t="14281" r="17750" b="6723"/>
          <a:stretch>
            <a:fillRect/>
          </a:stretch>
        </p:blipFill>
        <p:spPr bwMode="auto">
          <a:xfrm>
            <a:off x="817245" y="1296035"/>
            <a:ext cx="5361305" cy="3955415"/>
          </a:xfrm>
          <a:prstGeom prst="rect">
            <a:avLst/>
          </a:prstGeom>
          <a:noFill/>
          <a:effectLst>
            <a:glow rad="139700">
              <a:schemeClr val="accent4">
                <a:satMod val="175000"/>
                <a:alpha val="40000"/>
              </a:schemeClr>
            </a:glow>
          </a:effectLst>
        </p:spPr>
      </p:pic>
      <p:pic>
        <p:nvPicPr>
          <p:cNvPr id="22" name="Picture 2" descr="F:\2022\2022年销售\项目\山东项目\聊城\冠县\冠县水利局\管道吊装\多根吊装\9060991fa4dcab916dc7d5f34d3075c.jpg"/>
          <p:cNvPicPr>
            <a:picLocks noChangeAspect="1" noChangeArrowheads="1"/>
          </p:cNvPicPr>
          <p:nvPr/>
        </p:nvPicPr>
        <p:blipFill>
          <a:blip r:embed="rId5" cstate="print"/>
          <a:srcRect/>
          <a:stretch>
            <a:fillRect/>
          </a:stretch>
        </p:blipFill>
        <p:spPr bwMode="auto">
          <a:xfrm>
            <a:off x="5880735" y="2512060"/>
            <a:ext cx="5184140" cy="3887470"/>
          </a:xfrm>
          <a:prstGeom prst="rect">
            <a:avLst/>
          </a:prstGeom>
          <a:noFill/>
          <a:effectLst>
            <a:glow rad="139700">
              <a:schemeClr val="accent5">
                <a:satMod val="175000"/>
                <a:alpha val="40000"/>
              </a:schemeClr>
            </a:glow>
          </a:effectLst>
        </p:spPr>
      </p:pic>
      <p:pic>
        <p:nvPicPr>
          <p:cNvPr id="3" name="图片 2">
            <a:extLst>
              <a:ext uri="{FF2B5EF4-FFF2-40B4-BE49-F238E27FC236}">
                <a16:creationId xmlns:a16="http://schemas.microsoft.com/office/drawing/2014/main" id="{FC4194B9-D167-7159-1B2D-DF6BA370A328}"/>
              </a:ext>
            </a:extLst>
          </p:cNvPr>
          <p:cNvPicPr>
            <a:picLocks noChangeAspect="1"/>
          </p:cNvPicPr>
          <p:nvPr/>
        </p:nvPicPr>
        <p:blipFill>
          <a:blip r:embed="rId6"/>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zh-CN" altLang="en-US" sz="2400"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sp>
        <p:nvSpPr>
          <p:cNvPr id="5" name="矩形 4"/>
          <p:cNvSpPr/>
          <p:nvPr/>
        </p:nvSpPr>
        <p:spPr>
          <a:xfrm>
            <a:off x="0" y="1058820"/>
            <a:ext cx="12192000" cy="543596"/>
          </a:xfrm>
          <a:prstGeom prst="rect">
            <a:avLst/>
          </a:prstGeom>
          <a:gradFill>
            <a:gsLst>
              <a:gs pos="54000">
                <a:srgbClr val="0070C0">
                  <a:alpha val="31000"/>
                </a:srgbClr>
              </a:gs>
              <a:gs pos="100000">
                <a:srgbClr val="00B0F0">
                  <a:alpha val="0"/>
                </a:srgbClr>
              </a:gs>
              <a:gs pos="0">
                <a:srgbClr val="00B0F0">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effectLst>
                <a:outerShdw blurRad="50800" dist="38100" dir="18900000" algn="bl" rotWithShape="0">
                  <a:prstClr val="black">
                    <a:alpha val="100000"/>
                  </a:prstClr>
                </a:outerShdw>
              </a:effectLst>
              <a:latin typeface="汉仪雅酷黑 75W" panose="020B0804020202020204" charset="-122"/>
              <a:ea typeface="汉仪雅酷黑 75W" panose="020B0804020202020204" charset="-122"/>
              <a:sym typeface="+mn-ea"/>
            </a:endParaRPr>
          </a:p>
        </p:txBody>
      </p:sp>
      <p:sp>
        <p:nvSpPr>
          <p:cNvPr id="6" name="矩形 5"/>
          <p:cNvSpPr/>
          <p:nvPr/>
        </p:nvSpPr>
        <p:spPr>
          <a:xfrm>
            <a:off x="3059502" y="1087120"/>
            <a:ext cx="6262777" cy="453457"/>
          </a:xfrm>
          <a:prstGeom prst="rect">
            <a:avLst/>
          </a:prstGeom>
        </p:spPr>
        <p:txBody>
          <a:bodyPr wrap="square">
            <a:spAutoFit/>
          </a:bodyPr>
          <a:lstStyle/>
          <a:p>
            <a:pPr algn="ctr">
              <a:lnSpc>
                <a:spcPct val="130000"/>
              </a:lnSpc>
            </a:pPr>
            <a:r>
              <a:rPr lang="zh-CN" altLang="en-US" sz="2000" b="1" dirty="0">
                <a:latin typeface="微软雅黑" panose="020B0503020204020204" charset="-122"/>
                <a:ea typeface="微软雅黑" panose="020B0503020204020204" charset="-122"/>
                <a:sym typeface="宋体" pitchFamily="2" charset="-122"/>
              </a:rPr>
              <a:t>Pipe Characteristics — Abrasion Resistance</a:t>
            </a:r>
          </a:p>
        </p:txBody>
      </p:sp>
      <p:sp>
        <p:nvSpPr>
          <p:cNvPr id="13" name="文本框 12"/>
          <p:cNvSpPr txBox="1"/>
          <p:nvPr>
            <p:custDataLst>
              <p:tags r:id="rId1"/>
            </p:custDataLst>
          </p:nvPr>
        </p:nvSpPr>
        <p:spPr>
          <a:xfrm>
            <a:off x="939800" y="2566670"/>
            <a:ext cx="3910330" cy="2785110"/>
          </a:xfrm>
          <a:prstGeom prst="rect">
            <a:avLst/>
          </a:prstGeom>
          <a:noFill/>
          <a:ln w="9525">
            <a:noFill/>
          </a:ln>
        </p:spPr>
        <p:txBody>
          <a:bodyPr wrap="square">
            <a:noAutofit/>
          </a:bodyPr>
          <a:lstStyle/>
          <a:p>
            <a:pPr indent="406400" fontAlgn="auto">
              <a:lnSpc>
                <a:spcPct val="150000"/>
              </a:lnSpc>
            </a:pPr>
            <a:r>
              <a:rPr lang="zh-CN" altLang="en-US" sz="1700" dirty="0">
                <a:sym typeface="+mn-ea"/>
              </a:rPr>
              <a:t>Made from high-molecular-weight PE resin, reinforced PE pipe offers the best abrasion resistance of any metallic or non-metallic pipe material. It resists internal wall wear from particulates in the flow, and plankton, barnacles, mussels, and algae adhere poorly to its surface — supporting a long service life.</a:t>
            </a:r>
            <a:endParaRPr lang="zh-CN" altLang="en-US" sz="1700" dirty="0"/>
          </a:p>
          <a:p>
            <a:pPr indent="431800" fontAlgn="auto">
              <a:lnSpc>
                <a:spcPct val="150000"/>
              </a:lnSpc>
              <a:spcBef>
                <a:spcPts val="0"/>
              </a:spcBef>
              <a:extLst>
                <a:ext uri="{35155182-B16C-46BC-9424-99874614C6A1}">
                  <wpsdc:indentchars xmlns:wpsdc="http://www.wps.cn/officeDocument/2017/drawingmlCustomData" xmlns="" val="200" checksum="3588746719"/>
                </a:ext>
              </a:extLst>
            </a:pPr>
            <a:endParaRPr lang="zh-CN" altLang="en-US" sz="1700" dirty="0"/>
          </a:p>
        </p:txBody>
      </p:sp>
      <p:pic>
        <p:nvPicPr>
          <p:cNvPr id="14" name="图片 13" descr="E:\车间工地照片\曹妃甸部分照片\DSC06767.JPG"/>
          <p:cNvPicPr/>
          <p:nvPr/>
        </p:nvPicPr>
        <p:blipFill>
          <a:blip r:embed="rId5" cstate="print"/>
          <a:srcRect/>
          <a:stretch>
            <a:fillRect/>
          </a:stretch>
        </p:blipFill>
        <p:spPr bwMode="auto">
          <a:xfrm>
            <a:off x="5411470" y="1964690"/>
            <a:ext cx="5354955" cy="3958590"/>
          </a:xfrm>
          <a:prstGeom prst="rect">
            <a:avLst/>
          </a:prstGeom>
          <a:noFill/>
          <a:ln w="9525">
            <a:noFill/>
            <a:miter lim="800000"/>
            <a:headEnd/>
            <a:tailEnd/>
          </a:ln>
        </p:spPr>
      </p:pic>
      <p:pic>
        <p:nvPicPr>
          <p:cNvPr id="4" name="图片 3">
            <a:extLst>
              <a:ext uri="{FF2B5EF4-FFF2-40B4-BE49-F238E27FC236}">
                <a16:creationId xmlns:a16="http://schemas.microsoft.com/office/drawing/2014/main" id="{44AF9831-56E9-E39F-F5D4-FC59B1A3348A}"/>
              </a:ext>
            </a:extLst>
          </p:cNvPr>
          <p:cNvPicPr>
            <a:picLocks noChangeAspect="1"/>
          </p:cNvPicPr>
          <p:nvPr/>
        </p:nvPicPr>
        <p:blipFill>
          <a:blip r:embed="rId6"/>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02 Reinforced PE Pipe Overview</a:t>
            </a:r>
            <a:endParaRPr lang="zh-CN" altLang="en-US" sz="2400"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sp>
        <p:nvSpPr>
          <p:cNvPr id="5" name="矩形 4"/>
          <p:cNvSpPr/>
          <p:nvPr/>
        </p:nvSpPr>
        <p:spPr>
          <a:xfrm>
            <a:off x="0" y="1058820"/>
            <a:ext cx="12192000" cy="543596"/>
          </a:xfrm>
          <a:prstGeom prst="rect">
            <a:avLst/>
          </a:prstGeom>
          <a:gradFill>
            <a:gsLst>
              <a:gs pos="54000">
                <a:srgbClr val="0070C0">
                  <a:alpha val="31000"/>
                </a:srgbClr>
              </a:gs>
              <a:gs pos="100000">
                <a:srgbClr val="00B0F0">
                  <a:alpha val="0"/>
                </a:srgbClr>
              </a:gs>
              <a:gs pos="0">
                <a:srgbClr val="00B0F0">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effectLst>
                <a:outerShdw blurRad="50800" dist="38100" dir="18900000" algn="bl" rotWithShape="0">
                  <a:prstClr val="black">
                    <a:alpha val="100000"/>
                  </a:prstClr>
                </a:outerShdw>
              </a:effectLst>
              <a:latin typeface="汉仪雅酷黑 75W" panose="020B0804020202020204" charset="-122"/>
              <a:ea typeface="汉仪雅酷黑 75W" panose="020B0804020202020204" charset="-122"/>
              <a:sym typeface="+mn-ea"/>
            </a:endParaRPr>
          </a:p>
        </p:txBody>
      </p:sp>
      <p:sp>
        <p:nvSpPr>
          <p:cNvPr id="6" name="矩形 5"/>
          <p:cNvSpPr/>
          <p:nvPr/>
        </p:nvSpPr>
        <p:spPr>
          <a:xfrm>
            <a:off x="3427562" y="1087120"/>
            <a:ext cx="5561163" cy="453457"/>
          </a:xfrm>
          <a:prstGeom prst="rect">
            <a:avLst/>
          </a:prstGeom>
        </p:spPr>
        <p:txBody>
          <a:bodyPr wrap="square">
            <a:spAutoFit/>
          </a:bodyPr>
          <a:lstStyle/>
          <a:p>
            <a:pPr algn="ctr">
              <a:lnSpc>
                <a:spcPct val="130000"/>
              </a:lnSpc>
            </a:pPr>
            <a:r>
              <a:rPr lang="zh-CN" altLang="en-US" sz="2000" b="1" dirty="0">
                <a:latin typeface="微软雅黑" panose="020B0503020204020204" charset="-122"/>
                <a:ea typeface="微软雅黑" panose="020B0503020204020204" charset="-122"/>
                <a:sym typeface="宋体" pitchFamily="2" charset="-122"/>
              </a:rPr>
              <a:t>Pipe Characteristics — Ease of Installation</a:t>
            </a:r>
          </a:p>
        </p:txBody>
      </p:sp>
      <p:sp>
        <p:nvSpPr>
          <p:cNvPr id="13" name="文本框 12"/>
          <p:cNvSpPr txBox="1"/>
          <p:nvPr>
            <p:custDataLst>
              <p:tags r:id="rId1"/>
            </p:custDataLst>
          </p:nvPr>
        </p:nvSpPr>
        <p:spPr>
          <a:xfrm>
            <a:off x="817245" y="2592070"/>
            <a:ext cx="4110355" cy="2906395"/>
          </a:xfrm>
          <a:prstGeom prst="rect">
            <a:avLst/>
          </a:prstGeom>
          <a:noFill/>
          <a:ln w="9525">
            <a:noFill/>
          </a:ln>
        </p:spPr>
        <p:txBody>
          <a:bodyPr wrap="square">
            <a:noAutofit/>
          </a:bodyPr>
          <a:lstStyle/>
          <a:p>
            <a:pPr indent="406400" fontAlgn="auto">
              <a:lnSpc>
                <a:spcPct val="150000"/>
              </a:lnSpc>
            </a:pPr>
            <a:r>
              <a:rPr lang="zh-CN" altLang="en-US" sz="1700" dirty="0">
                <a:sym typeface="+mn-ea"/>
              </a:rPr>
              <a:t>Joined by coupling or butt-fusion welding, reinforced PE pipe requires minimal technical skill and no heavy equipment. Its flexibility eliminates the need for a separate foundation or corrosion coating. Sections can be joined onshore and towed into the trench/channel, keeping installation costs low.</a:t>
            </a:r>
          </a:p>
          <a:p>
            <a:pPr indent="457200" fontAlgn="auto">
              <a:lnSpc>
                <a:spcPct val="150000"/>
              </a:lnSpc>
            </a:pPr>
            <a:endParaRPr lang="zh-CN" altLang="en-US" dirty="0">
              <a:latin typeface="微软雅黑" panose="020B0503020204020204" charset="-122"/>
              <a:ea typeface="微软雅黑" panose="020B0503020204020204" charset="-122"/>
            </a:endParaRPr>
          </a:p>
        </p:txBody>
      </p:sp>
      <p:pic>
        <p:nvPicPr>
          <p:cNvPr id="17" name="图片 16" descr="64e23b4c7c62eb8b9c91d0d46a220bd"/>
          <p:cNvPicPr>
            <a:picLocks noChangeAspect="1"/>
          </p:cNvPicPr>
          <p:nvPr/>
        </p:nvPicPr>
        <p:blipFill>
          <a:blip r:embed="rId5"/>
          <a:stretch>
            <a:fillRect/>
          </a:stretch>
        </p:blipFill>
        <p:spPr>
          <a:xfrm>
            <a:off x="8256270" y="2013585"/>
            <a:ext cx="2734310" cy="2050415"/>
          </a:xfrm>
          <a:prstGeom prst="rect">
            <a:avLst/>
          </a:prstGeom>
        </p:spPr>
      </p:pic>
      <p:pic>
        <p:nvPicPr>
          <p:cNvPr id="18" name="图片 17" descr="759a72a2ea16cb5dfc5f7b00a40de47"/>
          <p:cNvPicPr>
            <a:picLocks noChangeAspect="1"/>
          </p:cNvPicPr>
          <p:nvPr/>
        </p:nvPicPr>
        <p:blipFill>
          <a:blip r:embed="rId6"/>
          <a:stretch>
            <a:fillRect/>
          </a:stretch>
        </p:blipFill>
        <p:spPr>
          <a:xfrm rot="5400000">
            <a:off x="4810760" y="2488565"/>
            <a:ext cx="3802380" cy="2851785"/>
          </a:xfrm>
          <a:prstGeom prst="rect">
            <a:avLst/>
          </a:prstGeom>
        </p:spPr>
      </p:pic>
      <p:pic>
        <p:nvPicPr>
          <p:cNvPr id="19" name="图片 18" descr="0a3e4b3e2ed405a93fbe6aa327c68dd"/>
          <p:cNvPicPr>
            <a:picLocks noChangeAspect="1"/>
          </p:cNvPicPr>
          <p:nvPr/>
        </p:nvPicPr>
        <p:blipFill>
          <a:blip r:embed="rId7"/>
          <a:stretch>
            <a:fillRect/>
          </a:stretch>
        </p:blipFill>
        <p:spPr>
          <a:xfrm>
            <a:off x="8256270" y="3816350"/>
            <a:ext cx="2734945" cy="2051685"/>
          </a:xfrm>
          <a:prstGeom prst="rect">
            <a:avLst/>
          </a:prstGeom>
        </p:spPr>
      </p:pic>
      <p:pic>
        <p:nvPicPr>
          <p:cNvPr id="4" name="图片 3">
            <a:extLst>
              <a:ext uri="{FF2B5EF4-FFF2-40B4-BE49-F238E27FC236}">
                <a16:creationId xmlns:a16="http://schemas.microsoft.com/office/drawing/2014/main" id="{0DFDE8D9-3B52-0F6E-2D59-87A384806F60}"/>
              </a:ext>
            </a:extLst>
          </p:cNvPr>
          <p:cNvPicPr>
            <a:picLocks noChangeAspect="1"/>
          </p:cNvPicPr>
          <p:nvPr/>
        </p:nvPicPr>
        <p:blipFill>
          <a:blip r:embed="rId8"/>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sz="1300"/>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03 Reinforced PE Pipe vs. PCCP — Below-Seabed (Buried) Installation</a:t>
            </a:r>
            <a:endParaRPr lang="en-US" sz="2400" dirty="0"/>
          </a:p>
        </p:txBody>
      </p:sp>
      <p:sp>
        <p:nvSpPr>
          <p:cNvPr id="5" name="AutoShape 5"/>
          <p:cNvSpPr/>
          <p:nvPr/>
        </p:nvSpPr>
        <p:spPr>
          <a:xfrm>
            <a:off x="762000" y="1521460"/>
            <a:ext cx="5270500" cy="4782185"/>
          </a:xfrm>
          <a:prstGeom prst="roundRect">
            <a:avLst>
              <a:gd name="adj" fmla="val 0"/>
            </a:avLst>
          </a:prstGeom>
          <a:solidFill>
            <a:srgbClr val="FFFFFF">
              <a:alpha val="70000"/>
            </a:srgbClr>
          </a:solidFill>
          <a:ln w="12700" cap="flat" cmpd="sng">
            <a:solidFill>
              <a:srgbClr val="2DD4BF">
                <a:alpha val="40000"/>
              </a:srgbClr>
            </a:solidFill>
            <a:prstDash val="solid"/>
            <a:round/>
          </a:ln>
        </p:spPr>
        <p:txBody>
          <a:bodyPr vert="horz" wrap="square" lIns="63500" tIns="63500" rIns="63500" bIns="63500" rtlCol="0" anchor="ctr"/>
          <a:lstStyle/>
          <a:p>
            <a:pPr algn="ctr">
              <a:defRPr/>
            </a:pPr>
            <a:endParaRPr sz="1300"/>
          </a:p>
        </p:txBody>
      </p:sp>
      <p:sp>
        <p:nvSpPr>
          <p:cNvPr id="7" name="AutoShape 7"/>
          <p:cNvSpPr/>
          <p:nvPr/>
        </p:nvSpPr>
        <p:spPr>
          <a:xfrm>
            <a:off x="952500" y="1521460"/>
            <a:ext cx="4782185" cy="5207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Reinforced PE Pipe —</a:t>
            </a:r>
            <a:r>
              <a:rPr lang="zh-CN" altLang="en-US" sz="1300" b="1" i="0" u="none" strike="noStrike" dirty="0">
                <a:solidFill>
                  <a:srgbClr val="C00000"/>
                </a:solidFill>
                <a:latin typeface="Noto Sans SC" panose="020B0200000000000000" charset="-122"/>
                <a:ea typeface="宋体" pitchFamily="2" charset="-122"/>
                <a:cs typeface="Noto Sans SC" panose="020B0200000000000000" charset="-122"/>
                <a:sym typeface="Noto Sans SC" panose="020B0200000000000000" charset="-122"/>
              </a:rPr>
              <a:t>Corrosion-Resistant, High Strength, Flexible, Easy to Install</a:t>
            </a:r>
            <a:endParaRPr lang="en-US" sz="13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503420" y="2590165"/>
            <a:ext cx="1529080" cy="772795"/>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宋体" pitchFamily="2" charset="-122"/>
                <a:ea typeface="宋体" pitchFamily="2" charset="-122"/>
                <a:cs typeface="宋体" pitchFamily="2" charset="-122"/>
                <a:sym typeface="Noto Sans SC" panose="020B0200000000000000" charset="-122"/>
              </a:rPr>
              <a:t>Onshore-Prefabricated Extra-Long Sections (12 m each)</a:t>
            </a:r>
          </a:p>
        </p:txBody>
      </p:sp>
      <p:sp>
        <p:nvSpPr>
          <p:cNvPr id="10" name="AutoShape 10"/>
          <p:cNvSpPr/>
          <p:nvPr/>
        </p:nvSpPr>
        <p:spPr>
          <a:xfrm>
            <a:off x="952500" y="4683125"/>
            <a:ext cx="4782820" cy="157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3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Because PE pipe is buried below the seabed, scouring isn't a concern. Sections can be prefabricated onshore up to hundreds — even thousands — of meters long, then installed in a single float-and-sink operation with very few underwater joints, dramatically cutting underwater work risk. For subsea seawater applications, PE installation is far simpler, faster, and more cost-effective than PCCP.</a:t>
            </a:r>
          </a:p>
          <a:p>
            <a:pPr marL="0" indent="0" algn="l">
              <a:lnSpc>
                <a:spcPct val="125000"/>
              </a:lnSpc>
              <a:defRPr/>
            </a:pPr>
            <a:endParaRPr lang="zh-CN" altLang="en-US" sz="13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159500" y="1521460"/>
            <a:ext cx="5270500" cy="4782185"/>
          </a:xfrm>
          <a:prstGeom prst="roundRect">
            <a:avLst>
              <a:gd name="adj" fmla="val 0"/>
            </a:avLst>
          </a:prstGeom>
          <a:solidFill>
            <a:srgbClr val="FFFFFF">
              <a:alpha val="70000"/>
            </a:srgbClr>
          </a:solidFill>
          <a:ln w="12700" cap="flat" cmpd="sng">
            <a:solidFill>
              <a:srgbClr val="9CA3AF">
                <a:alpha val="40000"/>
              </a:srgbClr>
            </a:solidFill>
            <a:prstDash val="solid"/>
            <a:round/>
          </a:ln>
        </p:spPr>
        <p:txBody>
          <a:bodyPr vert="horz" wrap="square" lIns="63500" tIns="63500" rIns="63500" bIns="63500" rtlCol="0" anchor="ctr"/>
          <a:lstStyle/>
          <a:p>
            <a:pPr algn="ctr">
              <a:defRPr/>
            </a:pPr>
            <a:endParaRPr sz="1300"/>
          </a:p>
        </p:txBody>
      </p:sp>
      <p:pic>
        <p:nvPicPr>
          <p:cNvPr id="16" name="Picture 16"/>
          <p:cNvPicPr>
            <a:picLocks noChangeAspect="1"/>
          </p:cNvPicPr>
          <p:nvPr/>
        </p:nvPicPr>
        <p:blipFill>
          <a:blip r:embed="rId4"/>
          <a:srcRect t="5207" b="5207"/>
          <a:stretch>
            <a:fillRect/>
          </a:stretch>
        </p:blipFill>
        <p:spPr>
          <a:xfrm>
            <a:off x="7147560" y="1957070"/>
            <a:ext cx="3576320" cy="2396490"/>
          </a:xfrm>
          <a:prstGeom prst="roundRect">
            <a:avLst>
              <a:gd name="adj" fmla="val 6153"/>
            </a:avLst>
          </a:prstGeom>
          <a:noFill/>
          <a:ln w="25400" cap="flat" cmpd="sng">
            <a:noFill/>
            <a:prstDash val="solid"/>
            <a:round/>
          </a:ln>
        </p:spPr>
      </p:pic>
      <p:sp>
        <p:nvSpPr>
          <p:cNvPr id="17" name="AutoShape 17"/>
          <p:cNvSpPr/>
          <p:nvPr/>
        </p:nvSpPr>
        <p:spPr>
          <a:xfrm>
            <a:off x="6391910" y="1400810"/>
            <a:ext cx="459359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PCCP Pipe —Rigid, Heavy, Clear Limitations</a:t>
            </a:r>
          </a:p>
        </p:txBody>
      </p:sp>
      <p:sp>
        <p:nvSpPr>
          <p:cNvPr id="20" name="AutoShape 20"/>
          <p:cNvSpPr/>
          <p:nvPr/>
        </p:nvSpPr>
        <p:spPr>
          <a:xfrm>
            <a:off x="6350000" y="4502150"/>
            <a:ext cx="4635500" cy="194945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13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PCCP installation is significantly more difficult: heavy pipe weight and short section lengths require large cranes; tide and wave conditions sharply limit the workable window; joints demand tight alignment tolerances, so misalignment causes rework and leak risk; and it requires strict seabed leveling and backfill standards, driving up long-term O&amp;M costs.</a:t>
            </a:r>
          </a:p>
          <a:p>
            <a:pPr marL="0" indent="0" algn="l">
              <a:lnSpc>
                <a:spcPct val="125000"/>
              </a:lnSpc>
              <a:defRPr/>
            </a:pPr>
            <a:endParaRPr lang="zh-CN" altLang="en-US" sz="13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5" name="图片 24"/>
          <p:cNvPicPr>
            <a:picLocks noChangeAspect="1"/>
          </p:cNvPicPr>
          <p:nvPr/>
        </p:nvPicPr>
        <p:blipFill>
          <a:blip r:embed="rId5"/>
          <a:stretch>
            <a:fillRect/>
          </a:stretch>
        </p:blipFill>
        <p:spPr>
          <a:xfrm>
            <a:off x="952500" y="2042160"/>
            <a:ext cx="3357245" cy="2311400"/>
          </a:xfrm>
          <a:prstGeom prst="rect">
            <a:avLst/>
          </a:prstGeom>
        </p:spPr>
      </p:pic>
      <p:pic>
        <p:nvPicPr>
          <p:cNvPr id="4" name="图片 3">
            <a:extLst>
              <a:ext uri="{FF2B5EF4-FFF2-40B4-BE49-F238E27FC236}">
                <a16:creationId xmlns:a16="http://schemas.microsoft.com/office/drawing/2014/main" id="{1EE13518-53AF-D795-D90D-386798D2854E}"/>
              </a:ext>
            </a:extLst>
          </p:cNvPr>
          <p:cNvPicPr>
            <a:picLocks noChangeAspect="1"/>
          </p:cNvPicPr>
          <p:nvPr/>
        </p:nvPicPr>
        <p:blipFill>
          <a:blip r:embed="rId6"/>
          <a:srcRect l="21727" r="18613"/>
          <a:stretch/>
        </p:blipFill>
        <p:spPr>
          <a:xfrm>
            <a:off x="11340388" y="0"/>
            <a:ext cx="839738" cy="791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sz="1300"/>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03 Reinforced PE Pipe vs. PCCP — On-Seabed (Surface-Laid) Installation</a:t>
            </a:r>
            <a:endParaRPr lang="zh-CN" altLang="en-US" sz="24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custDataLst>
              <p:tags r:id="rId1"/>
            </p:custDataLst>
          </p:nvPr>
        </p:nvSpPr>
        <p:spPr>
          <a:xfrm>
            <a:off x="762000" y="1700530"/>
            <a:ext cx="5207000" cy="1992630"/>
          </a:xfrm>
          <a:prstGeom prst="roundRect">
            <a:avLst>
              <a:gd name="adj" fmla="val 0"/>
            </a:avLst>
          </a:prstGeom>
          <a:solidFill>
            <a:srgbClr val="FFFFFF">
              <a:alpha val="60000"/>
            </a:srgbClr>
          </a:solidFill>
          <a:ln w="12700" cap="flat" cmpd="sng">
            <a:solidFill>
              <a:srgbClr val="2DD4BF">
                <a:alpha val="30000"/>
              </a:srgbClr>
            </a:solidFill>
            <a:prstDash val="solid"/>
            <a:round/>
          </a:ln>
        </p:spPr>
        <p:txBody>
          <a:bodyPr vert="horz" wrap="square" lIns="63500" tIns="63500" rIns="63500" bIns="63500" rtlCol="0" anchor="ctr"/>
          <a:lstStyle/>
          <a:p>
            <a:pPr algn="ctr">
              <a:defRPr/>
            </a:pPr>
            <a:endParaRPr sz="1300"/>
          </a:p>
        </p:txBody>
      </p:sp>
      <p:sp>
        <p:nvSpPr>
          <p:cNvPr id="6" name="AutoShape 6"/>
          <p:cNvSpPr/>
          <p:nvPr>
            <p:custDataLst>
              <p:tags r:id="rId2"/>
            </p:custDataLst>
          </p:nvPr>
        </p:nvSpPr>
        <p:spPr>
          <a:xfrm>
            <a:off x="762000" y="1700530"/>
            <a:ext cx="5207000" cy="558800"/>
          </a:xfrm>
          <a:prstGeom prst="roundRect">
            <a:avLst>
              <a:gd name="adj" fmla="val 0"/>
            </a:avLst>
          </a:prstGeom>
          <a:solidFill>
            <a:srgbClr val="2DD4BF">
              <a:alpha val="15000"/>
            </a:srgbClr>
          </a:solidFill>
          <a:ln cap="flat" cmpd="sng">
            <a:solidFill>
              <a:srgbClr val="15BBA6">
                <a:alpha val="15000"/>
              </a:srgbClr>
            </a:solidFill>
            <a:prstDash val="solid"/>
            <a:round/>
          </a:ln>
        </p:spPr>
        <p:txBody>
          <a:bodyPr vert="horz" wrap="square" lIns="63500" tIns="63500" rIns="63500" bIns="63500" rtlCol="0" anchor="ctr"/>
          <a:lstStyle/>
          <a:p>
            <a:pPr algn="ctr">
              <a:defRPr/>
            </a:pPr>
            <a:endParaRPr sz="1300"/>
          </a:p>
        </p:txBody>
      </p:sp>
      <p:sp>
        <p:nvSpPr>
          <p:cNvPr id="7" name="AutoShape 7"/>
          <p:cNvSpPr/>
          <p:nvPr>
            <p:custDataLst>
              <p:tags r:id="rId3"/>
            </p:custDataLst>
          </p:nvPr>
        </p:nvSpPr>
        <p:spPr>
          <a:xfrm>
            <a:off x="952500" y="180213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0F766E"/>
                </a:solidFill>
                <a:latin typeface="Noto Sans SC" panose="020B0200000000000000" charset="-122"/>
                <a:ea typeface="Noto Sans SC" panose="020B0200000000000000" charset="-122"/>
                <a:cs typeface="Noto Sans SC" panose="020B0200000000000000" charset="-122"/>
                <a:sym typeface="Noto Sans SC" panose="020B0200000000000000" charset="-122"/>
              </a:rPr>
              <a:t>Reinforced PE Pipe:</a:t>
            </a:r>
            <a:endParaRPr lang="en-US" sz="1300"/>
          </a:p>
        </p:txBody>
      </p:sp>
      <p:sp>
        <p:nvSpPr>
          <p:cNvPr id="9" name="AutoShape 9"/>
          <p:cNvSpPr/>
          <p:nvPr>
            <p:custDataLst>
              <p:tags r:id="rId4"/>
            </p:custDataLst>
          </p:nvPr>
        </p:nvSpPr>
        <p:spPr>
          <a:xfrm>
            <a:off x="1063625" y="2616200"/>
            <a:ext cx="4445000" cy="893445"/>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altLang="zh-CN"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PE pipe laid directly on the seabed only needs a buoyancy/anchoring solution — all core advantages are retained and clearly evident.</a:t>
            </a:r>
          </a:p>
          <a:p>
            <a:pPr marL="0" indent="0" algn="l">
              <a:lnSpc>
                <a:spcPct val="100000"/>
              </a:lnSpc>
              <a:defRPr/>
            </a:pPr>
            <a:endParaRPr lang="zh-CN" alt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0000"/>
              </a:lnSpc>
              <a:defRPr/>
            </a:pPr>
            <a:r>
              <a:rPr lang="zh-CN" alt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Core advantages: excellent acid/alkali and corrosion resistance, long service life, high flexibility, easy installation.</a:t>
            </a:r>
          </a:p>
          <a:p>
            <a:pPr marL="0" indent="0" algn="l">
              <a:lnSpc>
                <a:spcPct val="108000"/>
              </a:lnSpc>
            </a:pPr>
            <a:endParaRPr lang="zh-CN" alt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5"/>
          <p:cNvSpPr/>
          <p:nvPr>
            <p:custDataLst>
              <p:tags r:id="rId5"/>
            </p:custDataLst>
          </p:nvPr>
        </p:nvSpPr>
        <p:spPr>
          <a:xfrm>
            <a:off x="762000" y="3748405"/>
            <a:ext cx="5207000" cy="2707005"/>
          </a:xfrm>
          <a:prstGeom prst="roundRect">
            <a:avLst>
              <a:gd name="adj" fmla="val 0"/>
            </a:avLst>
          </a:prstGeom>
          <a:solidFill>
            <a:srgbClr val="FFFFFF">
              <a:alpha val="60000"/>
            </a:srgbClr>
          </a:solidFill>
          <a:ln w="12700" cap="flat" cmpd="sng">
            <a:solidFill>
              <a:srgbClr val="2DD4BF">
                <a:alpha val="30000"/>
              </a:srgbClr>
            </a:solidFill>
            <a:prstDash val="solid"/>
            <a:round/>
          </a:ln>
        </p:spPr>
        <p:txBody>
          <a:bodyPr vert="horz" wrap="square" lIns="63500" tIns="63500" rIns="63500" bIns="63500" rtlCol="0" anchor="ctr"/>
          <a:lstStyle/>
          <a:p>
            <a:pPr algn="ctr">
              <a:defRPr/>
            </a:pPr>
            <a:endParaRPr sz="1300"/>
          </a:p>
        </p:txBody>
      </p:sp>
      <p:sp>
        <p:nvSpPr>
          <p:cNvPr id="22" name="AutoShape 6"/>
          <p:cNvSpPr/>
          <p:nvPr>
            <p:custDataLst>
              <p:tags r:id="rId6"/>
            </p:custDataLst>
          </p:nvPr>
        </p:nvSpPr>
        <p:spPr>
          <a:xfrm>
            <a:off x="762000" y="3748405"/>
            <a:ext cx="5207000" cy="558800"/>
          </a:xfrm>
          <a:prstGeom prst="roundRect">
            <a:avLst>
              <a:gd name="adj" fmla="val 0"/>
            </a:avLst>
          </a:prstGeom>
          <a:solidFill>
            <a:srgbClr val="2DD4BF">
              <a:alpha val="15000"/>
            </a:srgbClr>
          </a:solidFill>
          <a:ln cap="flat" cmpd="sng">
            <a:solidFill>
              <a:srgbClr val="15BBA6">
                <a:alpha val="15000"/>
              </a:srgbClr>
            </a:solidFill>
            <a:prstDash val="solid"/>
            <a:round/>
          </a:ln>
        </p:spPr>
        <p:txBody>
          <a:bodyPr vert="horz" wrap="square" lIns="63500" tIns="63500" rIns="63500" bIns="63500" rtlCol="0" anchor="ctr"/>
          <a:lstStyle/>
          <a:p>
            <a:pPr algn="ctr">
              <a:defRPr/>
            </a:pPr>
            <a:endParaRPr sz="1300"/>
          </a:p>
        </p:txBody>
      </p:sp>
      <p:sp>
        <p:nvSpPr>
          <p:cNvPr id="23" name="AutoShape 7"/>
          <p:cNvSpPr/>
          <p:nvPr>
            <p:custDataLst>
              <p:tags r:id="rId7"/>
            </p:custDataLst>
          </p:nvPr>
        </p:nvSpPr>
        <p:spPr>
          <a:xfrm>
            <a:off x="952500" y="3850005"/>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300" b="1" i="0" u="none" strike="noStrike">
                <a:solidFill>
                  <a:srgbClr val="0F766E"/>
                </a:solidFill>
                <a:latin typeface="Noto Sans SC" panose="020B0200000000000000" charset="-122"/>
                <a:ea typeface="Noto Sans SC" panose="020B0200000000000000" charset="-122"/>
                <a:cs typeface="Noto Sans SC" panose="020B0200000000000000" charset="-122"/>
                <a:sym typeface="Noto Sans SC" panose="020B0200000000000000" charset="-122"/>
              </a:rPr>
              <a:t>PCCP Pipe:</a:t>
            </a:r>
            <a:endParaRPr lang="en-US" sz="1300"/>
          </a:p>
        </p:txBody>
      </p:sp>
      <p:sp>
        <p:nvSpPr>
          <p:cNvPr id="24" name="AutoShape 9"/>
          <p:cNvSpPr/>
          <p:nvPr>
            <p:custDataLst>
              <p:tags r:id="rId8"/>
            </p:custDataLst>
          </p:nvPr>
        </p:nvSpPr>
        <p:spPr>
          <a:xfrm>
            <a:off x="952500" y="4448175"/>
            <a:ext cx="4862195" cy="1830705"/>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pPr>
            <a:r>
              <a:rPr lang="en-US" sz="12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PCCP's only remaining advantage: its own weight satisfies buoyancy requirements.</a:t>
            </a:r>
            <a:endParaRPr lang="zh-CN" altLang="en-US" sz="1200" b="0"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algn="l">
              <a:lnSpc>
                <a:spcPct val="108000"/>
              </a:lnSpc>
              <a:buSzTx/>
            </a:pPr>
            <a:r>
              <a:rPr lang="zh-CN" altLang="en-US" sz="1200" i="0" u="sng"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Significantly Amplified Risks &amp; Drawbacks</a:t>
            </a:r>
            <a:r>
              <a:rPr lang="en-US" sz="1200" b="0"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p>
          <a:p>
            <a:pPr marL="0" algn="l">
              <a:lnSpc>
                <a:spcPct val="108000"/>
              </a:lnSpc>
              <a:buSzTx/>
            </a:pPr>
            <a:r>
              <a:rPr lang="en-US" sz="12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1. Corrosion accelerates sharply, cutting service life dramatically.</a:t>
            </a:r>
          </a:p>
          <a:p>
            <a:pPr marL="0" algn="l">
              <a:lnSpc>
                <a:spcPct val="108000"/>
              </a:lnSpc>
              <a:buSzTx/>
            </a:pPr>
            <a:r>
              <a:rPr lang="en-US" sz="12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2. Seabed scouring can cause pipe breakage.</a:t>
            </a:r>
          </a:p>
          <a:p>
            <a:pPr marL="0" algn="l">
              <a:lnSpc>
                <a:spcPct val="108000"/>
              </a:lnSpc>
              <a:buSzTx/>
            </a:pPr>
            <a:r>
              <a:rPr lang="en-US" sz="12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3. Higher joint-leak risk.</a:t>
            </a:r>
          </a:p>
          <a:p>
            <a:pPr marL="0" algn="l">
              <a:lnSpc>
                <a:spcPct val="108000"/>
              </a:lnSpc>
              <a:buSzTx/>
            </a:pPr>
            <a:r>
              <a:rPr lang="en-US" sz="12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4. Heavy O&amp;M burden; poor fit for aquaculture applications.</a:t>
            </a:r>
          </a:p>
          <a:p>
            <a:pPr marL="0" algn="l">
              <a:lnSpc>
                <a:spcPct val="108000"/>
              </a:lnSpc>
              <a:buSzTx/>
            </a:pPr>
            <a:r>
              <a:rPr lang="en-US" sz="12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Once damaged, it cannot be repaired underwater and must be fully replaced — causing major production downtime losses.</a:t>
            </a:r>
          </a:p>
        </p:txBody>
      </p:sp>
      <p:pic>
        <p:nvPicPr>
          <p:cNvPr id="25" name="图片 24"/>
          <p:cNvPicPr>
            <a:picLocks noChangeAspect="1"/>
          </p:cNvPicPr>
          <p:nvPr/>
        </p:nvPicPr>
        <p:blipFill>
          <a:blip r:embed="rId12"/>
          <a:srcRect l="842"/>
          <a:stretch>
            <a:fillRect/>
          </a:stretch>
        </p:blipFill>
        <p:spPr>
          <a:xfrm>
            <a:off x="6337300" y="1948815"/>
            <a:ext cx="5236210" cy="4183380"/>
          </a:xfrm>
          <a:prstGeom prst="rect">
            <a:avLst/>
          </a:prstGeom>
        </p:spPr>
      </p:pic>
      <p:pic>
        <p:nvPicPr>
          <p:cNvPr id="4" name="图片 3">
            <a:extLst>
              <a:ext uri="{FF2B5EF4-FFF2-40B4-BE49-F238E27FC236}">
                <a16:creationId xmlns:a16="http://schemas.microsoft.com/office/drawing/2014/main" id="{D24005BF-630F-E3DB-B12B-3D5E3B069454}"/>
              </a:ext>
            </a:extLst>
          </p:cNvPr>
          <p:cNvPicPr>
            <a:picLocks noChangeAspect="1"/>
          </p:cNvPicPr>
          <p:nvPr/>
        </p:nvPicPr>
        <p:blipFill>
          <a:blip r:embed="rId13"/>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7"/>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04 Reinforced PE Pipe Connection to the Intake Head</a:t>
            </a:r>
          </a:p>
        </p:txBody>
      </p:sp>
      <p:pic>
        <p:nvPicPr>
          <p:cNvPr id="23" name="图片 22"/>
          <p:cNvPicPr>
            <a:picLocks noChangeAspect="1"/>
          </p:cNvPicPr>
          <p:nvPr/>
        </p:nvPicPr>
        <p:blipFill>
          <a:blip r:embed="rId8"/>
          <a:stretch>
            <a:fillRect/>
          </a:stretch>
        </p:blipFill>
        <p:spPr>
          <a:xfrm>
            <a:off x="4955540" y="2621280"/>
            <a:ext cx="6474460" cy="3634105"/>
          </a:xfrm>
          <a:prstGeom prst="rect">
            <a:avLst/>
          </a:prstGeom>
        </p:spPr>
      </p:pic>
      <p:sp>
        <p:nvSpPr>
          <p:cNvPr id="5" name="AutoShape 5"/>
          <p:cNvSpPr/>
          <p:nvPr>
            <p:custDataLst>
              <p:tags r:id="rId1"/>
            </p:custDataLst>
          </p:nvPr>
        </p:nvSpPr>
        <p:spPr>
          <a:xfrm>
            <a:off x="762000" y="1716405"/>
            <a:ext cx="10846435" cy="528955"/>
          </a:xfrm>
          <a:prstGeom prst="roundRect">
            <a:avLst>
              <a:gd name="adj" fmla="val 0"/>
            </a:avLst>
          </a:prstGeom>
          <a:solidFill>
            <a:srgbClr val="2DD4BF">
              <a:alpha val="10000"/>
            </a:srgbClr>
          </a:solidFill>
          <a:ln w="12700" cap="flat" cmpd="sng">
            <a:solidFill>
              <a:srgbClr val="2DD4BF">
                <a:alpha val="30000"/>
              </a:srgbClr>
            </a:solidFill>
            <a:prstDash val="solid"/>
            <a:round/>
          </a:ln>
        </p:spPr>
        <p:txBody>
          <a:bodyPr vert="horz" wrap="square" lIns="63500" tIns="63500" rIns="63500" bIns="63500" rtlCol="0" anchor="ctr"/>
          <a:lstStyle/>
          <a:p>
            <a:pPr algn="ctr">
              <a:defRPr/>
            </a:pPr>
            <a:endParaRPr/>
          </a:p>
        </p:txBody>
      </p:sp>
      <p:sp>
        <p:nvSpPr>
          <p:cNvPr id="7" name="AutoShape 7"/>
          <p:cNvSpPr/>
          <p:nvPr>
            <p:custDataLst>
              <p:tags r:id="rId2"/>
            </p:custDataLst>
          </p:nvPr>
        </p:nvSpPr>
        <p:spPr>
          <a:xfrm>
            <a:off x="941070" y="1797050"/>
            <a:ext cx="9980295"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b="1"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Option 1: Flange Transition (Indirect) Connection — reinforced PE composite pipe can connect to any pipe type, and in turn to the intake head.</a:t>
            </a:r>
            <a:endParaRPr lang="zh-CN" altLang="en-US"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7"/>
          <p:cNvSpPr/>
          <p:nvPr>
            <p:custDataLst>
              <p:tags r:id="rId3"/>
            </p:custDataLst>
          </p:nvPr>
        </p:nvSpPr>
        <p:spPr>
          <a:xfrm>
            <a:off x="762000" y="2454275"/>
            <a:ext cx="10489565"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zh-CN" altLang="en-US" sz="1800" b="1" i="0" u="none" strike="noStrike">
              <a:solidFill>
                <a:srgbClr val="374151"/>
              </a:solidFill>
              <a:latin typeface="Noto Sans SC" panose="020B0200000000000000" charset="-122"/>
              <a:ea typeface="宋体" pitchFamily="2" charset="-122"/>
              <a:cs typeface="Noto Sans SC" panose="020B0200000000000000" charset="-122"/>
              <a:sym typeface="Noto Sans SC" panose="020B0200000000000000" charset="-122"/>
            </a:endParaRPr>
          </a:p>
        </p:txBody>
      </p:sp>
      <p:sp>
        <p:nvSpPr>
          <p:cNvPr id="2" name="AutoShape 7"/>
          <p:cNvSpPr/>
          <p:nvPr>
            <p:custDataLst>
              <p:tags r:id="rId4"/>
            </p:custDataLst>
          </p:nvPr>
        </p:nvSpPr>
        <p:spPr>
          <a:xfrm>
            <a:off x="762000" y="2988310"/>
            <a:ext cx="3742055" cy="289242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Pictured: the intake head is factory-fitted with a short corrosion-resistant steel flange stub, serving as the mating base for the reinforced PE pipe.</a:t>
            </a:r>
          </a:p>
        </p:txBody>
      </p:sp>
      <p:pic>
        <p:nvPicPr>
          <p:cNvPr id="4" name="图片 3">
            <a:extLst>
              <a:ext uri="{FF2B5EF4-FFF2-40B4-BE49-F238E27FC236}">
                <a16:creationId xmlns:a16="http://schemas.microsoft.com/office/drawing/2014/main" id="{A81BE54F-EFC3-C402-068F-E71A6F4E77BF}"/>
              </a:ext>
            </a:extLst>
          </p:cNvPr>
          <p:cNvPicPr>
            <a:picLocks noChangeAspect="1"/>
          </p:cNvPicPr>
          <p:nvPr/>
        </p:nvPicPr>
        <p:blipFill>
          <a:blip r:embed="rId9"/>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9"/>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04 Reinforced PE Pipe Connection to the Intake Head</a:t>
            </a:r>
          </a:p>
        </p:txBody>
      </p:sp>
      <p:sp>
        <p:nvSpPr>
          <p:cNvPr id="5" name="AutoShape 5"/>
          <p:cNvSpPr/>
          <p:nvPr>
            <p:custDataLst>
              <p:tags r:id="rId1"/>
            </p:custDataLst>
          </p:nvPr>
        </p:nvSpPr>
        <p:spPr>
          <a:xfrm>
            <a:off x="762000" y="1716405"/>
            <a:ext cx="10846435" cy="528955"/>
          </a:xfrm>
          <a:prstGeom prst="roundRect">
            <a:avLst>
              <a:gd name="adj" fmla="val 0"/>
            </a:avLst>
          </a:prstGeom>
          <a:solidFill>
            <a:srgbClr val="2DD4BF">
              <a:alpha val="10000"/>
            </a:srgbClr>
          </a:solidFill>
          <a:ln w="12700" cap="flat" cmpd="sng">
            <a:solidFill>
              <a:srgbClr val="2DD4BF">
                <a:alpha val="30000"/>
              </a:srgbClr>
            </a:solidFill>
            <a:prstDash val="solid"/>
            <a:round/>
          </a:ln>
        </p:spPr>
        <p:txBody>
          <a:bodyPr vert="horz" wrap="square" lIns="63500" tIns="63500" rIns="63500" bIns="63500" rtlCol="0" anchor="ctr"/>
          <a:lstStyle/>
          <a:p>
            <a:pPr algn="ctr">
              <a:defRPr/>
            </a:pPr>
            <a:endParaRPr/>
          </a:p>
        </p:txBody>
      </p:sp>
      <p:sp>
        <p:nvSpPr>
          <p:cNvPr id="7" name="AutoShape 7"/>
          <p:cNvSpPr/>
          <p:nvPr>
            <p:custDataLst>
              <p:tags r:id="rId2"/>
            </p:custDataLst>
          </p:nvPr>
        </p:nvSpPr>
        <p:spPr>
          <a:xfrm>
            <a:off x="941070" y="1797050"/>
            <a:ext cx="1029589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16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Option 2: Custom Integrated Concrete Intake Head, Direct-Connected to Reinforced PE Pipe</a:t>
            </a:r>
          </a:p>
        </p:txBody>
      </p:sp>
      <p:sp>
        <p:nvSpPr>
          <p:cNvPr id="28" name="AutoShape 5"/>
          <p:cNvSpPr/>
          <p:nvPr>
            <p:custDataLst>
              <p:tags r:id="rId3"/>
            </p:custDataLst>
          </p:nvPr>
        </p:nvSpPr>
        <p:spPr>
          <a:xfrm>
            <a:off x="762000" y="2988310"/>
            <a:ext cx="10846435" cy="528955"/>
          </a:xfrm>
          <a:prstGeom prst="roundRect">
            <a:avLst>
              <a:gd name="adj" fmla="val 0"/>
            </a:avLst>
          </a:prstGeom>
          <a:solidFill>
            <a:srgbClr val="2DD4BF">
              <a:alpha val="10000"/>
            </a:srgbClr>
          </a:solidFill>
          <a:ln w="12700" cap="flat" cmpd="sng">
            <a:solidFill>
              <a:srgbClr val="2DD4BF">
                <a:alpha val="30000"/>
              </a:srgbClr>
            </a:solidFill>
            <a:prstDash val="solid"/>
            <a:round/>
          </a:ln>
        </p:spPr>
        <p:txBody>
          <a:bodyPr vert="horz" wrap="square" lIns="63500" tIns="63500" rIns="63500" bIns="63500" rtlCol="0" anchor="ctr"/>
          <a:lstStyle/>
          <a:p>
            <a:pPr algn="ctr">
              <a:defRPr/>
            </a:pPr>
            <a:endParaRPr/>
          </a:p>
        </p:txBody>
      </p:sp>
      <p:sp>
        <p:nvSpPr>
          <p:cNvPr id="29" name="AutoShape 7"/>
          <p:cNvSpPr/>
          <p:nvPr>
            <p:custDataLst>
              <p:tags r:id="rId4"/>
            </p:custDataLst>
          </p:nvPr>
        </p:nvSpPr>
        <p:spPr>
          <a:xfrm>
            <a:off x="803910" y="3048000"/>
            <a:ext cx="1016889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16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Option 3: Reinforced PE Pipe with a Custom Spigot/Socket Size, Direct-Connected to the Intake Head</a:t>
            </a:r>
          </a:p>
        </p:txBody>
      </p:sp>
      <p:sp>
        <p:nvSpPr>
          <p:cNvPr id="30" name="AutoShape 7"/>
          <p:cNvSpPr/>
          <p:nvPr>
            <p:custDataLst>
              <p:tags r:id="rId5"/>
            </p:custDataLst>
          </p:nvPr>
        </p:nvSpPr>
        <p:spPr>
          <a:xfrm>
            <a:off x="803910" y="2346960"/>
            <a:ext cx="10433050" cy="142811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zh-CN" altLang="en-US" sz="180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1" name="AutoShape 7"/>
          <p:cNvSpPr/>
          <p:nvPr>
            <p:custDataLst>
              <p:tags r:id="rId6"/>
            </p:custDataLst>
          </p:nvPr>
        </p:nvSpPr>
        <p:spPr>
          <a:xfrm>
            <a:off x="762000" y="2988310"/>
            <a:ext cx="9730105" cy="289242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80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r>
              <a:rPr lang="en-US" altLang="zh-CN" sz="1800" b="1" i="0" u="none" strike="noStrike">
                <a:solidFill>
                  <a:srgbClr val="4B5563"/>
                </a:solidFill>
                <a:latin typeface="Noto Sans SC" panose="020B0200000000000000" charset="-122"/>
                <a:ea typeface="宋体" pitchFamily="2" charset="-122"/>
                <a:cs typeface="Noto Sans SC" panose="020B0200000000000000" charset="-122"/>
                <a:sym typeface="Noto Sans SC" panose="020B0200000000000000" charset="-122"/>
              </a:rPr>
              <a:t>     </a:t>
            </a:r>
            <a:r>
              <a:rPr lang="en-US" altLang="zh-CN" sz="1800" b="1" i="0" u="none" strike="noStrike">
                <a:solidFill>
                  <a:srgbClr val="C00000"/>
                </a:solidFill>
                <a:latin typeface="Noto Sans SC" panose="020B0200000000000000" charset="-122"/>
                <a:ea typeface="宋体" pitchFamily="2" charset="-122"/>
                <a:cs typeface="Noto Sans SC" panose="020B0200000000000000" charset="-122"/>
                <a:sym typeface="Noto Sans SC" panose="020B0200000000000000" charset="-122"/>
              </a:rPr>
              <a:t>*</a:t>
            </a:r>
            <a:r>
              <a:rPr lang="zh-CN" altLang="en-US" sz="1800" b="1" i="0" u="none" strike="noStrike">
                <a:solidFill>
                  <a:srgbClr val="C00000"/>
                </a:solidFill>
                <a:latin typeface="Noto Sans SC" panose="020B0200000000000000" charset="-122"/>
                <a:ea typeface="宋体" pitchFamily="2" charset="-122"/>
                <a:cs typeface="Noto Sans SC" panose="020B0200000000000000" charset="-122"/>
                <a:sym typeface="Noto Sans SC" panose="020B0200000000000000" charset="-122"/>
              </a:rPr>
              <a:t>Both options can be custom-engineered for a precise, purpose-built fit.</a:t>
            </a:r>
          </a:p>
        </p:txBody>
      </p:sp>
      <p:pic>
        <p:nvPicPr>
          <p:cNvPr id="2" name="图片 1">
            <a:extLst>
              <a:ext uri="{FF2B5EF4-FFF2-40B4-BE49-F238E27FC236}">
                <a16:creationId xmlns:a16="http://schemas.microsoft.com/office/drawing/2014/main" id="{E5A6FE9D-3EA5-A08F-1EAC-99E37B0D915F}"/>
              </a:ext>
            </a:extLst>
          </p:cNvPr>
          <p:cNvPicPr>
            <a:picLocks noChangeAspect="1"/>
          </p:cNvPicPr>
          <p:nvPr/>
        </p:nvPicPr>
        <p:blipFill>
          <a:blip r:embed="rId10"/>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05 Reinforced PE Pipe Installation</a:t>
            </a:r>
          </a:p>
        </p:txBody>
      </p:sp>
      <p:sp>
        <p:nvSpPr>
          <p:cNvPr id="4" name="AutoShape 4"/>
          <p:cNvSpPr/>
          <p:nvPr/>
        </p:nvSpPr>
        <p:spPr>
          <a:xfrm>
            <a:off x="4429688" y="1204343"/>
            <a:ext cx="386969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dirty="0">
                <a:solidFill>
                  <a:srgbClr val="2DD4BF"/>
                </a:solidFill>
                <a:latin typeface="Noto Sans SC" panose="020B0200000000000000" charset="-122"/>
                <a:ea typeface="Noto Sans SC" panose="020B0200000000000000" charset="-122"/>
                <a:cs typeface="Noto Sans SC" panose="020B0200000000000000" charset="-122"/>
                <a:sym typeface="Noto Sans SC" panose="020B0200000000000000" charset="-122"/>
              </a:rPr>
              <a:t>Submerged Pipe Installation Method: “Float-and-Sink”</a:t>
            </a:r>
            <a:endParaRPr lang="en-US" sz="1100" dirty="0"/>
          </a:p>
        </p:txBody>
      </p:sp>
      <p:sp>
        <p:nvSpPr>
          <p:cNvPr id="9" name="文本框 8"/>
          <p:cNvSpPr txBox="1"/>
          <p:nvPr/>
        </p:nvSpPr>
        <p:spPr>
          <a:xfrm>
            <a:off x="9230360" y="5090160"/>
            <a:ext cx="1613535" cy="845185"/>
          </a:xfrm>
          <a:prstGeom prst="rect">
            <a:avLst/>
          </a:prstGeom>
          <a:noFill/>
        </p:spPr>
        <p:txBody>
          <a:bodyPr wrap="square" rtlCol="0">
            <a:noAutofit/>
          </a:bodyPr>
          <a:lstStyle/>
          <a:p>
            <a:r>
              <a:rPr lang="en-US" altLang="zh-CN" sz="1600">
                <a:solidFill>
                  <a:schemeClr val="bg1"/>
                </a:solidFill>
              </a:rPr>
              <a:t>Pipe Segment Positioning and Sinking</a:t>
            </a:r>
          </a:p>
        </p:txBody>
      </p:sp>
      <p:sp>
        <p:nvSpPr>
          <p:cNvPr id="10" name="文本框 9"/>
          <p:cNvSpPr txBox="1"/>
          <p:nvPr/>
        </p:nvSpPr>
        <p:spPr>
          <a:xfrm>
            <a:off x="3265170" y="5132070"/>
            <a:ext cx="1612900" cy="865505"/>
          </a:xfrm>
          <a:prstGeom prst="rect">
            <a:avLst/>
          </a:prstGeom>
          <a:noFill/>
        </p:spPr>
        <p:txBody>
          <a:bodyPr wrap="square" rtlCol="0">
            <a:noAutofit/>
          </a:bodyPr>
          <a:lstStyle/>
          <a:p>
            <a:r>
              <a:rPr lang="en-US" altLang="zh-CN" sz="1800">
                <a:solidFill>
                  <a:schemeClr val="bg1"/>
                </a:solidFill>
              </a:rPr>
              <a:t>Backfiling and Protection</a:t>
            </a:r>
          </a:p>
        </p:txBody>
      </p:sp>
      <p:pic>
        <p:nvPicPr>
          <p:cNvPr id="11" name="图片 10" descr="/Users/yanjie/Library/Containers/com.kingsoft.wpsoffice.mac/Data/tmp/photoeditapp/20260721145744/temp.pngtemp"/>
          <p:cNvPicPr>
            <a:picLocks noChangeAspect="1"/>
          </p:cNvPicPr>
          <p:nvPr/>
        </p:nvPicPr>
        <p:blipFill>
          <a:blip r:embed="rId4"/>
          <a:stretch>
            <a:fillRect/>
          </a:stretch>
        </p:blipFill>
        <p:spPr>
          <a:xfrm>
            <a:off x="1818640" y="1774190"/>
            <a:ext cx="8554720" cy="4796155"/>
          </a:xfrm>
          <a:prstGeom prst="rect">
            <a:avLst/>
          </a:prstGeom>
        </p:spPr>
      </p:pic>
      <p:pic>
        <p:nvPicPr>
          <p:cNvPr id="5" name="图片 4">
            <a:extLst>
              <a:ext uri="{FF2B5EF4-FFF2-40B4-BE49-F238E27FC236}">
                <a16:creationId xmlns:a16="http://schemas.microsoft.com/office/drawing/2014/main" id="{329B46F6-E024-DFB7-DBAC-EF4B7170F46C}"/>
              </a:ext>
            </a:extLst>
          </p:cNvPr>
          <p:cNvPicPr>
            <a:picLocks noChangeAspect="1"/>
          </p:cNvPicPr>
          <p:nvPr/>
        </p:nvPicPr>
        <p:blipFill>
          <a:blip r:embed="rId5"/>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8"/>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05 Reinforced PE Pipe Installation</a:t>
            </a:r>
            <a:endParaRPr lang="en-US" sz="1100"/>
          </a:p>
        </p:txBody>
      </p:sp>
      <p:sp>
        <p:nvSpPr>
          <p:cNvPr id="4" name="AutoShape 4"/>
          <p:cNvSpPr/>
          <p:nvPr>
            <p:custDataLst>
              <p:tags r:id="rId1"/>
            </p:custDataLst>
          </p:nvPr>
        </p:nvSpPr>
        <p:spPr>
          <a:xfrm>
            <a:off x="762000" y="1651000"/>
            <a:ext cx="5207000" cy="4508500"/>
          </a:xfrm>
          <a:prstGeom prst="roundRect">
            <a:avLst>
              <a:gd name="adj" fmla="val 0"/>
            </a:avLst>
          </a:prstGeom>
          <a:solidFill>
            <a:srgbClr val="FFFFFF">
              <a:alpha val="50000"/>
            </a:srgbClr>
          </a:solidFill>
          <a:ln w="12700" cap="flat" cmpd="sng">
            <a:solidFill>
              <a:srgbClr val="2DD4BF">
                <a:alpha val="20000"/>
              </a:srgbClr>
            </a:solidFill>
            <a:prstDash val="solid"/>
            <a:round/>
          </a:ln>
        </p:spPr>
        <p:txBody>
          <a:bodyPr vert="horz" wrap="square" lIns="63500" tIns="63500" rIns="63500" bIns="63500" rtlCol="0" anchor="ctr"/>
          <a:lstStyle/>
          <a:p>
            <a:pPr algn="ctr">
              <a:defRPr/>
            </a:pPr>
            <a:endParaRPr/>
          </a:p>
        </p:txBody>
      </p:sp>
      <p:sp>
        <p:nvSpPr>
          <p:cNvPr id="6" name="AutoShape 6"/>
          <p:cNvSpPr/>
          <p:nvPr>
            <p:custDataLst>
              <p:tags r:id="rId2"/>
            </p:custDataLst>
          </p:nvPr>
        </p:nvSpPr>
        <p:spPr>
          <a:xfrm>
            <a:off x="952500" y="4445000"/>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900" b="1" i="0" u="none" strike="noStrike" dirty="0">
                <a:solidFill>
                  <a:srgbClr val="2DD4BF"/>
                </a:solidFill>
                <a:latin typeface="Noto Sans SC" panose="020B0200000000000000" charset="-122"/>
                <a:ea typeface="Noto Sans SC" panose="020B0200000000000000" charset="-122"/>
                <a:cs typeface="Noto Sans SC" panose="020B0200000000000000" charset="-122"/>
                <a:sym typeface="Noto Sans SC" panose="020B0200000000000000" charset="-122"/>
              </a:rPr>
              <a:t>Onshore Prefabrication Yard Operations</a:t>
            </a:r>
            <a:endParaRPr lang="en-US" sz="1900" dirty="0"/>
          </a:p>
        </p:txBody>
      </p:sp>
      <p:sp>
        <p:nvSpPr>
          <p:cNvPr id="7" name="AutoShape 7"/>
          <p:cNvSpPr/>
          <p:nvPr>
            <p:custDataLst>
              <p:tags r:id="rId3"/>
            </p:custDataLst>
          </p:nvPr>
        </p:nvSpPr>
        <p:spPr>
          <a:xfrm>
            <a:off x="952500" y="50165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Large HDPE sections are arranged and welded at a dedicated onshore prefabrication yard, with fittings installed under strict quality control on weld integrity and pipe strength — building a solid structural foundation for subsea sinking operations.</a:t>
            </a:r>
            <a:endParaRPr lang="en-US" sz="1100" dirty="0"/>
          </a:p>
        </p:txBody>
      </p:sp>
      <p:sp>
        <p:nvSpPr>
          <p:cNvPr id="8" name="AutoShape 8"/>
          <p:cNvSpPr/>
          <p:nvPr>
            <p:custDataLst>
              <p:tags r:id="rId4"/>
            </p:custDataLst>
          </p:nvPr>
        </p:nvSpPr>
        <p:spPr>
          <a:xfrm>
            <a:off x="6223000" y="1651000"/>
            <a:ext cx="5207000" cy="4508500"/>
          </a:xfrm>
          <a:prstGeom prst="roundRect">
            <a:avLst>
              <a:gd name="adj" fmla="val 0"/>
            </a:avLst>
          </a:prstGeom>
          <a:solidFill>
            <a:srgbClr val="FFFFFF">
              <a:alpha val="50000"/>
            </a:srgbClr>
          </a:solidFill>
          <a:ln w="12700" cap="flat" cmpd="sng">
            <a:solidFill>
              <a:srgbClr val="2DD4BF">
                <a:alpha val="20000"/>
              </a:srgbClr>
            </a:solidFill>
            <a:prstDash val="solid"/>
            <a:round/>
          </a:ln>
        </p:spPr>
        <p:txBody>
          <a:bodyPr vert="horz" wrap="square" lIns="63500" tIns="63500" rIns="63500" bIns="63500" rtlCol="0" anchor="ctr"/>
          <a:lstStyle/>
          <a:p>
            <a:pPr algn="ctr">
              <a:defRPr/>
            </a:pPr>
            <a:endParaRPr/>
          </a:p>
        </p:txBody>
      </p:sp>
      <p:pic>
        <p:nvPicPr>
          <p:cNvPr id="5" name="图片 -2147482623" descr="6d96aea1bb0e61138b8ccbc56ef2e7e"/>
          <p:cNvPicPr>
            <a:picLocks noChangeAspect="1"/>
          </p:cNvPicPr>
          <p:nvPr>
            <p:custDataLst>
              <p:tags r:id="rId5"/>
            </p:custDataLst>
          </p:nvPr>
        </p:nvPicPr>
        <p:blipFill>
          <a:blip r:embed="rId9"/>
          <a:srcRect b="15982"/>
          <a:stretch>
            <a:fillRect/>
          </a:stretch>
        </p:blipFill>
        <p:spPr>
          <a:xfrm>
            <a:off x="952500" y="1797050"/>
            <a:ext cx="4518660" cy="2521585"/>
          </a:xfrm>
          <a:prstGeom prst="rect">
            <a:avLst/>
          </a:prstGeom>
          <a:noFill/>
          <a:ln w="9525">
            <a:noFill/>
          </a:ln>
        </p:spPr>
      </p:pic>
      <p:pic>
        <p:nvPicPr>
          <p:cNvPr id="9" name="图片 -2147482624" descr="1779440885431"/>
          <p:cNvPicPr>
            <a:picLocks noChangeAspect="1"/>
          </p:cNvPicPr>
          <p:nvPr/>
        </p:nvPicPr>
        <p:blipFill>
          <a:blip r:embed="rId10"/>
          <a:stretch>
            <a:fillRect/>
          </a:stretch>
        </p:blipFill>
        <p:spPr>
          <a:xfrm>
            <a:off x="6541135" y="2112645"/>
            <a:ext cx="4781550" cy="3797300"/>
          </a:xfrm>
          <a:prstGeom prst="rect">
            <a:avLst/>
          </a:prstGeom>
          <a:noFill/>
          <a:ln w="9525">
            <a:noFill/>
          </a:ln>
        </p:spPr>
      </p:pic>
      <p:pic>
        <p:nvPicPr>
          <p:cNvPr id="10" name="图片 9">
            <a:extLst>
              <a:ext uri="{FF2B5EF4-FFF2-40B4-BE49-F238E27FC236}">
                <a16:creationId xmlns:a16="http://schemas.microsoft.com/office/drawing/2014/main" id="{138F07AA-ECA6-0091-09E7-27F17336A087}"/>
              </a:ext>
            </a:extLst>
          </p:cNvPr>
          <p:cNvPicPr>
            <a:picLocks noChangeAspect="1"/>
          </p:cNvPicPr>
          <p:nvPr/>
        </p:nvPicPr>
        <p:blipFill>
          <a:blip r:embed="rId11"/>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7"/>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05 Reinforced PE Pipe Installation</a:t>
            </a:r>
            <a:endParaRPr lang="en-US" sz="1100"/>
          </a:p>
        </p:txBody>
      </p:sp>
      <p:sp>
        <p:nvSpPr>
          <p:cNvPr id="4" name="AutoShape 4"/>
          <p:cNvSpPr/>
          <p:nvPr>
            <p:custDataLst>
              <p:tags r:id="rId1"/>
            </p:custDataLst>
          </p:nvPr>
        </p:nvSpPr>
        <p:spPr>
          <a:xfrm>
            <a:off x="762000" y="1651000"/>
            <a:ext cx="5207000" cy="4508500"/>
          </a:xfrm>
          <a:prstGeom prst="roundRect">
            <a:avLst>
              <a:gd name="adj" fmla="val 0"/>
            </a:avLst>
          </a:prstGeom>
          <a:solidFill>
            <a:srgbClr val="FFFFFF">
              <a:alpha val="50000"/>
            </a:srgbClr>
          </a:solidFill>
          <a:ln w="12700" cap="flat" cmpd="sng">
            <a:solidFill>
              <a:srgbClr val="2DD4BF">
                <a:alpha val="20000"/>
              </a:srgbClr>
            </a:solidFill>
            <a:prstDash val="solid"/>
            <a:round/>
          </a:ln>
        </p:spPr>
        <p:txBody>
          <a:bodyPr vert="horz" wrap="square" lIns="63500" tIns="63500" rIns="63500" bIns="63500" rtlCol="0" anchor="ctr"/>
          <a:lstStyle/>
          <a:p>
            <a:pPr algn="ctr">
              <a:defRPr/>
            </a:pPr>
            <a:endParaRPr/>
          </a:p>
        </p:txBody>
      </p:sp>
      <p:sp>
        <p:nvSpPr>
          <p:cNvPr id="8" name="AutoShape 8"/>
          <p:cNvSpPr/>
          <p:nvPr>
            <p:custDataLst>
              <p:tags r:id="rId2"/>
            </p:custDataLst>
          </p:nvPr>
        </p:nvSpPr>
        <p:spPr>
          <a:xfrm>
            <a:off x="6223000" y="1651000"/>
            <a:ext cx="5207000" cy="4508500"/>
          </a:xfrm>
          <a:prstGeom prst="roundRect">
            <a:avLst>
              <a:gd name="adj" fmla="val 0"/>
            </a:avLst>
          </a:prstGeom>
          <a:solidFill>
            <a:srgbClr val="FFFFFF">
              <a:alpha val="50000"/>
            </a:srgbClr>
          </a:solidFill>
          <a:ln w="12700" cap="flat" cmpd="sng">
            <a:solidFill>
              <a:srgbClr val="2DD4BF">
                <a:alpha val="20000"/>
              </a:srgbClr>
            </a:solidFill>
            <a:prstDash val="solid"/>
            <a:round/>
          </a:ln>
        </p:spPr>
        <p:txBody>
          <a:bodyPr vert="horz" wrap="square" lIns="63500" tIns="63500" rIns="63500" bIns="63500" rtlCol="0" anchor="ctr"/>
          <a:lstStyle/>
          <a:p>
            <a:pPr algn="ctr">
              <a:defRPr/>
            </a:pPr>
            <a:endParaRPr/>
          </a:p>
        </p:txBody>
      </p:sp>
      <p:sp>
        <p:nvSpPr>
          <p:cNvPr id="10" name="AutoShape 10"/>
          <p:cNvSpPr/>
          <p:nvPr>
            <p:custDataLst>
              <p:tags r:id="rId3"/>
            </p:custDataLst>
          </p:nvPr>
        </p:nvSpPr>
        <p:spPr>
          <a:xfrm>
            <a:off x="6306820" y="2195195"/>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DD4BF"/>
                </a:solidFill>
                <a:latin typeface="Noto Sans SC" panose="020B0200000000000000" charset="-122"/>
                <a:ea typeface="Noto Sans SC" panose="020B0200000000000000" charset="-122"/>
                <a:cs typeface="Noto Sans SC" panose="020B0200000000000000" charset="-122"/>
                <a:sym typeface="Noto Sans SC" panose="020B0200000000000000" charset="-122"/>
              </a:rPr>
              <a:t>Offshore Float-Out &amp; Towing</a:t>
            </a:r>
          </a:p>
        </p:txBody>
      </p:sp>
      <p:sp>
        <p:nvSpPr>
          <p:cNvPr id="11" name="AutoShape 11"/>
          <p:cNvSpPr/>
          <p:nvPr>
            <p:custDataLst>
              <p:tags r:id="rId4"/>
            </p:custDataLst>
          </p:nvPr>
        </p:nvSpPr>
        <p:spPr>
          <a:xfrm>
            <a:off x="6413500" y="50165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endParaRPr lang="en-US" sz="1100"/>
          </a:p>
        </p:txBody>
      </p:sp>
      <p:pic>
        <p:nvPicPr>
          <p:cNvPr id="13" name="图片 12"/>
          <p:cNvPicPr>
            <a:picLocks noChangeAspect="1"/>
          </p:cNvPicPr>
          <p:nvPr/>
        </p:nvPicPr>
        <p:blipFill>
          <a:blip r:embed="rId8"/>
          <a:stretch>
            <a:fillRect/>
          </a:stretch>
        </p:blipFill>
        <p:spPr>
          <a:xfrm>
            <a:off x="962025" y="1873885"/>
            <a:ext cx="4751705" cy="3564255"/>
          </a:xfrm>
          <a:prstGeom prst="rect">
            <a:avLst/>
          </a:prstGeom>
        </p:spPr>
      </p:pic>
      <p:pic>
        <p:nvPicPr>
          <p:cNvPr id="14" name="图片 13"/>
          <p:cNvPicPr>
            <a:picLocks noChangeAspect="1"/>
          </p:cNvPicPr>
          <p:nvPr/>
        </p:nvPicPr>
        <p:blipFill>
          <a:blip r:embed="rId9"/>
          <a:stretch>
            <a:fillRect/>
          </a:stretch>
        </p:blipFill>
        <p:spPr>
          <a:xfrm>
            <a:off x="6435407" y="2664376"/>
            <a:ext cx="4568825" cy="3429000"/>
          </a:xfrm>
          <a:prstGeom prst="rect">
            <a:avLst/>
          </a:prstGeom>
        </p:spPr>
      </p:pic>
      <p:pic>
        <p:nvPicPr>
          <p:cNvPr id="5" name="图片 4">
            <a:extLst>
              <a:ext uri="{FF2B5EF4-FFF2-40B4-BE49-F238E27FC236}">
                <a16:creationId xmlns:a16="http://schemas.microsoft.com/office/drawing/2014/main" id="{1378446B-770D-DD0D-A860-AA55450833DE}"/>
              </a:ext>
            </a:extLst>
          </p:cNvPr>
          <p:cNvPicPr>
            <a:picLocks noChangeAspect="1"/>
          </p:cNvPicPr>
          <p:nvPr/>
        </p:nvPicPr>
        <p:blipFill>
          <a:blip r:embed="rId10"/>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05 Reinforced PE Pipe Installation</a:t>
            </a:r>
            <a:endParaRPr lang="en-US" sz="1100"/>
          </a:p>
        </p:txBody>
      </p:sp>
      <p:sp>
        <p:nvSpPr>
          <p:cNvPr id="4" name="AutoShape 4"/>
          <p:cNvSpPr/>
          <p:nvPr>
            <p:custDataLst>
              <p:tags r:id="rId1"/>
            </p:custDataLst>
          </p:nvPr>
        </p:nvSpPr>
        <p:spPr>
          <a:xfrm>
            <a:off x="762000" y="1651000"/>
            <a:ext cx="5207000" cy="4508500"/>
          </a:xfrm>
          <a:prstGeom prst="roundRect">
            <a:avLst>
              <a:gd name="adj" fmla="val 0"/>
            </a:avLst>
          </a:prstGeom>
          <a:solidFill>
            <a:srgbClr val="FFFFFF">
              <a:alpha val="50000"/>
            </a:srgbClr>
          </a:solidFill>
          <a:ln w="12700" cap="flat" cmpd="sng">
            <a:solidFill>
              <a:srgbClr val="2DD4BF">
                <a:alpha val="20000"/>
              </a:srgbClr>
            </a:solidFill>
            <a:prstDash val="solid"/>
            <a:round/>
          </a:ln>
        </p:spPr>
        <p:txBody>
          <a:bodyPr vert="horz" wrap="square" lIns="63500" tIns="63500" rIns="63500" bIns="63500" rtlCol="0" anchor="ctr"/>
          <a:lstStyle/>
          <a:p>
            <a:pPr algn="ctr">
              <a:defRPr/>
            </a:pPr>
            <a:endParaRPr/>
          </a:p>
        </p:txBody>
      </p:sp>
      <p:sp>
        <p:nvSpPr>
          <p:cNvPr id="8" name="AutoShape 8"/>
          <p:cNvSpPr/>
          <p:nvPr>
            <p:custDataLst>
              <p:tags r:id="rId2"/>
            </p:custDataLst>
          </p:nvPr>
        </p:nvSpPr>
        <p:spPr>
          <a:xfrm>
            <a:off x="6223000" y="1651000"/>
            <a:ext cx="5207000" cy="4508500"/>
          </a:xfrm>
          <a:prstGeom prst="roundRect">
            <a:avLst>
              <a:gd name="adj" fmla="val 0"/>
            </a:avLst>
          </a:prstGeom>
          <a:solidFill>
            <a:srgbClr val="FFFFFF">
              <a:alpha val="50000"/>
            </a:srgbClr>
          </a:solidFill>
          <a:ln w="12700" cap="flat" cmpd="sng">
            <a:solidFill>
              <a:srgbClr val="2DD4BF">
                <a:alpha val="20000"/>
              </a:srgbClr>
            </a:solidFill>
            <a:prstDash val="solid"/>
            <a:round/>
          </a:ln>
        </p:spPr>
        <p:txBody>
          <a:bodyPr vert="horz" wrap="square" lIns="63500" tIns="63500" rIns="63500" bIns="63500" rtlCol="0" anchor="ctr"/>
          <a:lstStyle/>
          <a:p>
            <a:pPr algn="ctr">
              <a:defRPr/>
            </a:pPr>
            <a:endParaRPr/>
          </a:p>
        </p:txBody>
      </p:sp>
      <p:sp>
        <p:nvSpPr>
          <p:cNvPr id="10" name="AutoShape 10"/>
          <p:cNvSpPr/>
          <p:nvPr>
            <p:custDataLst>
              <p:tags r:id="rId3"/>
            </p:custDataLst>
          </p:nvPr>
        </p:nvSpPr>
        <p:spPr>
          <a:xfrm>
            <a:off x="926465" y="1842135"/>
            <a:ext cx="482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DD4BF"/>
                </a:solidFill>
                <a:latin typeface="Noto Sans SC" panose="020B0200000000000000" charset="-122"/>
                <a:ea typeface="Noto Sans SC" panose="020B0200000000000000" charset="-122"/>
                <a:cs typeface="Noto Sans SC" panose="020B0200000000000000" charset="-122"/>
                <a:sym typeface="Noto Sans SC" panose="020B0200000000000000" charset="-122"/>
              </a:rPr>
              <a:t>Offshore Float-Out &amp; Positioning</a:t>
            </a:r>
            <a:endParaRPr lang="en-US" sz="1100"/>
          </a:p>
        </p:txBody>
      </p:sp>
      <p:pic>
        <p:nvPicPr>
          <p:cNvPr id="12" name="图片 11"/>
          <p:cNvPicPr>
            <a:picLocks noChangeAspect="1"/>
          </p:cNvPicPr>
          <p:nvPr/>
        </p:nvPicPr>
        <p:blipFill>
          <a:blip r:embed="rId7"/>
          <a:stretch>
            <a:fillRect/>
          </a:stretch>
        </p:blipFill>
        <p:spPr>
          <a:xfrm>
            <a:off x="6330315" y="2675255"/>
            <a:ext cx="4959350" cy="2908935"/>
          </a:xfrm>
          <a:prstGeom prst="rect">
            <a:avLst/>
          </a:prstGeom>
        </p:spPr>
      </p:pic>
      <p:pic>
        <p:nvPicPr>
          <p:cNvPr id="5" name="图片 4"/>
          <p:cNvPicPr>
            <a:picLocks noChangeAspect="1"/>
          </p:cNvPicPr>
          <p:nvPr/>
        </p:nvPicPr>
        <p:blipFill>
          <a:blip r:embed="rId8"/>
          <a:stretch>
            <a:fillRect/>
          </a:stretch>
        </p:blipFill>
        <p:spPr>
          <a:xfrm>
            <a:off x="977900" y="2675255"/>
            <a:ext cx="4774565" cy="3066415"/>
          </a:xfrm>
          <a:prstGeom prst="rect">
            <a:avLst/>
          </a:prstGeom>
        </p:spPr>
      </p:pic>
      <p:pic>
        <p:nvPicPr>
          <p:cNvPr id="6" name="图片 5">
            <a:extLst>
              <a:ext uri="{FF2B5EF4-FFF2-40B4-BE49-F238E27FC236}">
                <a16:creationId xmlns:a16="http://schemas.microsoft.com/office/drawing/2014/main" id="{C12EAEA6-1CA2-4440-ED56-C5308D7C2E94}"/>
              </a:ext>
            </a:extLst>
          </p:cNvPr>
          <p:cNvPicPr>
            <a:picLocks noChangeAspect="1"/>
          </p:cNvPicPr>
          <p:nvPr/>
        </p:nvPicPr>
        <p:blipFill>
          <a:blip r:embed="rId9"/>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05 Reinforced PE Pipe — Submerged Installation</a:t>
            </a:r>
          </a:p>
        </p:txBody>
      </p:sp>
      <p:sp>
        <p:nvSpPr>
          <p:cNvPr id="4" name="AutoShape 4"/>
          <p:cNvSpPr/>
          <p:nvPr/>
        </p:nvSpPr>
        <p:spPr>
          <a:xfrm>
            <a:off x="4441190" y="635000"/>
            <a:ext cx="386969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a:p>
        </p:txBody>
      </p:sp>
      <p:pic>
        <p:nvPicPr>
          <p:cNvPr id="5" name="20633d83db0e83bc4baddca98ed2d183">
            <a:hlinkClick r:id="" action="ppaction://media"/>
          </p:cNvPr>
          <p:cNvPicPr/>
          <p:nvPr>
            <a:videoFile r:link="rId2"/>
            <p:extLst>
              <p:ext uri="{DAA4B4D4-6D71-4841-9C94-3DE7FCFB9230}">
                <p14:media xmlns:p14="http://schemas.microsoft.com/office/powerpoint/2010/main" r:embed="rId1"/>
              </p:ext>
            </p:extLst>
          </p:nvPr>
        </p:nvPicPr>
        <p:blipFill>
          <a:blip r:embed="rId6"/>
          <a:stretch>
            <a:fillRect/>
          </a:stretch>
        </p:blipFill>
        <p:spPr>
          <a:xfrm>
            <a:off x="1344930" y="1416685"/>
            <a:ext cx="8691880" cy="4858385"/>
          </a:xfrm>
          <a:prstGeom prst="rect">
            <a:avLst/>
          </a:prstGeom>
        </p:spPr>
      </p:pic>
      <p:pic>
        <p:nvPicPr>
          <p:cNvPr id="6" name="图片 5">
            <a:extLst>
              <a:ext uri="{FF2B5EF4-FFF2-40B4-BE49-F238E27FC236}">
                <a16:creationId xmlns:a16="http://schemas.microsoft.com/office/drawing/2014/main" id="{5759DC90-7B22-E179-B55A-173EDE31FC88}"/>
              </a:ext>
            </a:extLst>
          </p:cNvPr>
          <p:cNvPicPr>
            <a:picLocks noChangeAspect="1"/>
          </p:cNvPicPr>
          <p:nvPr/>
        </p:nvPicPr>
        <p:blipFill>
          <a:blip r:embed="rId7"/>
          <a:srcRect l="21727" r="18613"/>
          <a:stretch/>
        </p:blipFill>
        <p:spPr>
          <a:xfrm>
            <a:off x="11194225" y="0"/>
            <a:ext cx="985901" cy="929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video>
              <p:cMediaNode>
                <p:cTn id="2" fill="hold" display="1">
                  <p:stCondLst>
                    <p:cond delay="indefinite"/>
                  </p:stCondLst>
                </p:cTn>
                <p:tgtEl>
                  <p:spTgt spid="5"/>
                </p:tgtEl>
              </p:cMediaNode>
            </p:video>
            <p:seq concurrent="1" nextAc="seek">
              <p:cTn id="3" restart="whenNotActive" fill="hold" evtFilter="cancelBubble" nodeType="interactiveSeq">
                <p:stCondLst>
                  <p:cond evt="onClick" delay="0">
                    <p:tgtEl>
                      <p:spTgt spid="5"/>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24"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06 Maintenance —</a:t>
            </a:r>
            <a:r>
              <a:rPr lang="zh-CN" altLang="en-US" sz="2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Biofouling and Its Impact on Flow Capacity in Seawater Service</a:t>
            </a:r>
          </a:p>
        </p:txBody>
      </p:sp>
      <p:sp>
        <p:nvSpPr>
          <p:cNvPr id="25" name="AutoShape 6"/>
          <p:cNvSpPr/>
          <p:nvPr/>
        </p:nvSpPr>
        <p:spPr>
          <a:xfrm>
            <a:off x="994482" y="1555432"/>
            <a:ext cx="10092690" cy="2643505"/>
          </a:xfrm>
          <a:prstGeom prst="rect">
            <a:avLst/>
          </a:prstGeom>
          <a:noFill/>
          <a:ln w="12700" cap="flat" cmpd="sng">
            <a:noFill/>
            <a:prstDash val="solid"/>
            <a:round/>
          </a:ln>
        </p:spPr>
        <p:txBody>
          <a:bodyPr vert="horz" wrap="square" lIns="0" tIns="0" rIns="0" bIns="0" rtlCol="0" anchor="ctr" anchorCtr="0"/>
          <a:lstStyle/>
          <a:p>
            <a:pPr indent="508000" algn="l" eaLnBrk="1" fontAlgn="auto" latinLnBrk="0" hangingPunct="1">
              <a:lnSpc>
                <a:spcPct val="125000"/>
              </a:lnSpc>
              <a:defRPr/>
            </a:pPr>
            <a:endParaRPr lang="zh-CN" altLang="en-US" b="1" dirty="0">
              <a:solidFill>
                <a:srgbClr val="C00000"/>
              </a:solidFill>
              <a:latin typeface="Noto Sans SC" panose="020B0200000000000000" charset="-122"/>
              <a:ea typeface="宋体" pitchFamily="2" charset="-122"/>
              <a:cs typeface="Noto Sans SC" panose="020B0200000000000000" charset="-122"/>
              <a:sym typeface="Noto Sans SC" panose="020B0200000000000000" charset="-122"/>
            </a:endParaRPr>
          </a:p>
          <a:p>
            <a:pPr indent="508000" algn="l" eaLnBrk="1" fontAlgn="auto" latinLnBrk="0" hangingPunct="1">
              <a:lnSpc>
                <a:spcPct val="125000"/>
              </a:lnSpc>
              <a:defRPr/>
            </a:pPr>
            <a:r>
              <a:rPr lang="zh-CN" altLang="en-US" b="1" dirty="0">
                <a:solidFill>
                  <a:srgbClr val="C00000"/>
                </a:solidFill>
                <a:latin typeface="Noto Sans SC" panose="020B0200000000000000" charset="-122"/>
                <a:ea typeface="宋体" pitchFamily="2" charset="-122"/>
                <a:cs typeface="Noto Sans SC" panose="020B0200000000000000" charset="-122"/>
                <a:sym typeface="Noto Sans SC" panose="020B0200000000000000" charset="-122"/>
              </a:rPr>
              <a:t>I. Reinforced PE Pipe (HDPE)</a:t>
            </a:r>
          </a:p>
          <a:p>
            <a:pPr indent="508000" algn="l" eaLnBrk="1" fontAlgn="auto" latinLnBrk="0" hangingPunct="1">
              <a:lnSpc>
                <a:spcPct val="125000"/>
              </a:lnSpc>
              <a:defRPr/>
            </a:pPr>
            <a:endParaRPr lang="en-US" altLang="zh-CN" b="1"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457200" algn="l" eaLnBrk="1" fontAlgn="auto" latinLnBrk="0" hangingPunct="1">
              <a:lnSpc>
                <a:spcPct val="125000"/>
              </a:lnSpc>
              <a:defRPr/>
            </a:pPr>
            <a:r>
              <a:rPr lang="en-US" altLang="zh-CN" b="1"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 Material Properties:</a:t>
            </a:r>
            <a:r>
              <a:rPr lang="zh-CN" altLang="en-US"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High-molecular-weight PE is chemically inert with low surface energy; the interior wall is extremely smooth and dense, with no pores.</a:t>
            </a:r>
          </a:p>
          <a:p>
            <a:pPr indent="406400" algn="l" eaLnBrk="1" fontAlgn="auto" latinLnBrk="0" hangingPunct="1">
              <a:lnSpc>
                <a:spcPct val="125000"/>
              </a:lnSpc>
              <a:defRPr/>
            </a:pPr>
            <a:endParaRPr lang="zh-CN" altLang="en-US" b="1"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457200" algn="l" eaLnBrk="1" fontAlgn="auto" latinLnBrk="0" hangingPunct="1">
              <a:lnSpc>
                <a:spcPct val="125000"/>
              </a:lnSpc>
              <a:defRPr/>
            </a:pPr>
            <a:r>
              <a:rPr lang="en-US" altLang="zh-CN" b="1"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2. Fouling Behavior:</a:t>
            </a:r>
            <a:r>
              <a:rPr lang="zh-CN" altLang="en-US" dirty="0">
                <a:solidFill>
                  <a:srgbClr val="C00000"/>
                </a:solidFill>
                <a:latin typeface="Noto Sans SC" panose="020B0200000000000000" charset="-122"/>
                <a:ea typeface="宋体" pitchFamily="2" charset="-122"/>
                <a:cs typeface="Noto Sans SC" panose="020B0200000000000000" charset="-122"/>
                <a:sym typeface="Noto Sans SC" panose="020B0200000000000000" charset="-122"/>
              </a:rPr>
              <a:t>Biofouling coverage is far lower than on cement-based materials, and attached organisms bond weakly — partially flushed away at design flow velocity. Large foulers (barnacles, mussels) struggle to establish.</a:t>
            </a:r>
          </a:p>
          <a:p>
            <a:pPr indent="406400" algn="l" eaLnBrk="1" fontAlgn="auto" latinLnBrk="0" hangingPunct="1">
              <a:lnSpc>
                <a:spcPct val="125000"/>
              </a:lnSpc>
              <a:defRPr/>
            </a:pPr>
            <a:endParaRPr lang="en-US" altLang="zh-CN"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406400" algn="l" eaLnBrk="1" fontAlgn="auto" latinLnBrk="0" hangingPunct="1">
              <a:lnSpc>
                <a:spcPct val="125000"/>
              </a:lnSpc>
              <a:defRPr/>
            </a:pPr>
            <a:r>
              <a:rPr lang="zh-CN" altLang="en-US" b="1"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 Long-Term Impact:</a:t>
            </a:r>
          </a:p>
          <a:p>
            <a:pPr indent="406400" algn="l" eaLnBrk="1" fontAlgn="auto" latinLnBrk="0" hangingPunct="1">
              <a:lnSpc>
                <a:spcPct val="125000"/>
              </a:lnSpc>
              <a:defRPr/>
            </a:pPr>
            <a:r>
              <a:rPr lang="zh-CN" altLang="en-US"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A thin biofilm still forms over time, but it thickens slowly, has minimal effect on flow capacity, and allows long intervals between cleanings.</a:t>
            </a:r>
          </a:p>
          <a:p>
            <a:pPr indent="406400" algn="l" eaLnBrk="1" fontAlgn="auto" latinLnBrk="0" hangingPunct="1">
              <a:lnSpc>
                <a:spcPct val="125000"/>
              </a:lnSpc>
              <a:defRPr/>
            </a:pPr>
            <a:endParaRPr lang="zh-CN" altLang="en-US"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图片 8" descr="微信图片_20250402114031"/>
          <p:cNvPicPr>
            <a:picLocks noChangeAspect="1"/>
          </p:cNvPicPr>
          <p:nvPr/>
        </p:nvPicPr>
        <p:blipFill>
          <a:blip r:embed="rId4"/>
          <a:stretch>
            <a:fillRect/>
          </a:stretch>
        </p:blipFill>
        <p:spPr>
          <a:xfrm>
            <a:off x="5741670" y="4484370"/>
            <a:ext cx="2700655" cy="1800860"/>
          </a:xfrm>
          <a:prstGeom prst="rect">
            <a:avLst/>
          </a:prstGeom>
        </p:spPr>
      </p:pic>
      <p:pic>
        <p:nvPicPr>
          <p:cNvPr id="11" name="图片 10" descr="微信图片_20250402114057"/>
          <p:cNvPicPr>
            <a:picLocks noChangeAspect="1"/>
          </p:cNvPicPr>
          <p:nvPr/>
        </p:nvPicPr>
        <p:blipFill>
          <a:blip r:embed="rId5"/>
          <a:stretch>
            <a:fillRect/>
          </a:stretch>
        </p:blipFill>
        <p:spPr>
          <a:xfrm>
            <a:off x="2846705" y="4484370"/>
            <a:ext cx="2700020" cy="1800860"/>
          </a:xfrm>
          <a:prstGeom prst="rect">
            <a:avLst/>
          </a:prstGeom>
        </p:spPr>
      </p:pic>
      <p:pic>
        <p:nvPicPr>
          <p:cNvPr id="3" name="图片 2">
            <a:extLst>
              <a:ext uri="{FF2B5EF4-FFF2-40B4-BE49-F238E27FC236}">
                <a16:creationId xmlns:a16="http://schemas.microsoft.com/office/drawing/2014/main" id="{A3A6E459-92D3-E7A6-9AA4-D09CB8134261}"/>
              </a:ext>
            </a:extLst>
          </p:cNvPr>
          <p:cNvPicPr>
            <a:picLocks noChangeAspect="1"/>
          </p:cNvPicPr>
          <p:nvPr/>
        </p:nvPicPr>
        <p:blipFill>
          <a:blip r:embed="rId6"/>
          <a:srcRect l="21727" r="18613"/>
          <a:stretch/>
        </p:blipFill>
        <p:spPr>
          <a:xfrm>
            <a:off x="11281252" y="0"/>
            <a:ext cx="898874" cy="8474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24"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06 Maintenance —</a:t>
            </a:r>
            <a:r>
              <a:rPr lang="zh-CN" altLang="en-US" sz="2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Biofouling and Its Impact on Flow Capacity in Seawater Service</a:t>
            </a:r>
          </a:p>
        </p:txBody>
      </p:sp>
      <p:sp>
        <p:nvSpPr>
          <p:cNvPr id="25" name="AutoShape 6"/>
          <p:cNvSpPr/>
          <p:nvPr/>
        </p:nvSpPr>
        <p:spPr>
          <a:xfrm>
            <a:off x="948474" y="2207152"/>
            <a:ext cx="10092690" cy="3796665"/>
          </a:xfrm>
          <a:prstGeom prst="rect">
            <a:avLst/>
          </a:prstGeom>
          <a:noFill/>
          <a:ln w="12700" cap="flat" cmpd="sng">
            <a:noFill/>
            <a:prstDash val="solid"/>
            <a:round/>
          </a:ln>
        </p:spPr>
        <p:txBody>
          <a:bodyPr vert="horz" wrap="square" lIns="0" tIns="0" rIns="0" bIns="0" rtlCol="0" anchor="ctr" anchorCtr="0"/>
          <a:lstStyle/>
          <a:p>
            <a:pPr indent="508000" algn="l" eaLnBrk="1" fontAlgn="auto" latinLnBrk="0" hangingPunct="1">
              <a:lnSpc>
                <a:spcPct val="125000"/>
              </a:lnSpc>
              <a:defRPr/>
              <a:extLst>
                <a:ext uri="{35155182-B16C-46BC-9424-99874614C6A1}">
                  <wpsdc:indentchars xmlns:wpsdc="http://www.wps.cn/officeDocument/2017/drawingmlCustomData" xmlns="" val="200" checksum="282533468"/>
                </a:ext>
              </a:extLst>
            </a:pPr>
            <a:r>
              <a:rPr lang="zh-CN" altLang="en-US" sz="2000" b="1" dirty="0">
                <a:solidFill>
                  <a:schemeClr val="tx1"/>
                </a:solidFill>
                <a:latin typeface="Noto Sans SC" panose="020B0200000000000000" charset="-122"/>
                <a:ea typeface="宋体" pitchFamily="2" charset="-122"/>
                <a:cs typeface="Noto Sans SC" panose="020B0200000000000000" charset="-122"/>
                <a:sym typeface="Noto Sans SC" panose="020B0200000000000000" charset="-122"/>
              </a:rPr>
              <a:t>II. PCCP Pipe (Prestressed Concrete Cylinder Pipe)</a:t>
            </a:r>
          </a:p>
          <a:p>
            <a:pPr indent="508000" algn="l" eaLnBrk="1" fontAlgn="auto" latinLnBrk="0" hangingPunct="1">
              <a:lnSpc>
                <a:spcPct val="125000"/>
              </a:lnSpc>
              <a:defRPr/>
              <a:extLst>
                <a:ext uri="{35155182-B16C-46BC-9424-99874614C6A1}">
                  <wpsdc:indentchars xmlns:wpsdc="http://www.wps.cn/officeDocument/2017/drawingmlCustomData" xmlns="" val="200" checksum="282533468"/>
                </a:ext>
              </a:extLst>
            </a:pPr>
            <a:endParaRPr lang="zh-CN" altLang="en-US" sz="2000" b="1"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457200" algn="l" eaLnBrk="1" fontAlgn="auto" latinLnBrk="0" hangingPunct="1">
              <a:lnSpc>
                <a:spcPct val="125000"/>
              </a:lnSpc>
              <a:defRPr/>
              <a:extLst>
                <a:ext uri="{35155182-B16C-46BC-9424-99874614C6A1}">
                  <wpsdc:indentchars xmlns:wpsdc="http://www.wps.cn/officeDocument/2017/drawingmlCustomData" xmlns="" val="200" checksum="59296752"/>
                </a:ext>
              </a:extLst>
            </a:pPr>
            <a:r>
              <a:rPr lang="zh-CN" altLang="en-US" sz="1800" b="1"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1. Material Properties:</a:t>
            </a:r>
            <a:r>
              <a:rPr lang="zh-CN" altLang="en-US" sz="1300"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The interior surface is cement mortar/concrete — rough, highly porous, with high surface energy and chemical reactivity.</a:t>
            </a:r>
            <a:endParaRPr lang="en-US" altLang="zh-CN" sz="1600"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457200" algn="l" eaLnBrk="1" fontAlgn="auto" latinLnBrk="0" hangingPunct="1">
              <a:lnSpc>
                <a:spcPct val="125000"/>
              </a:lnSpc>
              <a:defRPr/>
              <a:extLst>
                <a:ext uri="{35155182-B16C-46BC-9424-99874614C6A1}">
                  <wpsdc:indentchars xmlns:wpsdc="http://www.wps.cn/officeDocument/2017/drawingmlCustomData" xmlns="" val="200" checksum="59296752"/>
                </a:ext>
              </a:extLst>
            </a:pPr>
            <a:endParaRPr lang="zh-CN" altLang="en-US" sz="1800" b="1"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457200" algn="l" eaLnBrk="1" fontAlgn="auto" latinLnBrk="0" hangingPunct="1">
              <a:lnSpc>
                <a:spcPct val="125000"/>
              </a:lnSpc>
              <a:defRPr/>
              <a:extLst>
                <a:ext uri="{35155182-B16C-46BC-9424-99874614C6A1}">
                  <wpsdc:indentchars xmlns:wpsdc="http://www.wps.cn/officeDocument/2017/drawingmlCustomData" xmlns="" val="200" checksum="59296752"/>
                </a:ext>
              </a:extLst>
            </a:pPr>
            <a:r>
              <a:rPr lang="zh-CN" altLang="en-US" sz="1800" b="1"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2. Fouling Behavior:</a:t>
            </a:r>
            <a:r>
              <a:rPr lang="zh-CN" altLang="en-US" sz="1300"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The porous, rough surface is an ideal settlement substrate for marine organisms — cement-based material shows the highest biofouling coverage and species diversity of any material tested.</a:t>
            </a:r>
          </a:p>
          <a:p>
            <a:pPr indent="406400" algn="l" eaLnBrk="1" fontAlgn="auto" latinLnBrk="0" hangingPunct="1">
              <a:lnSpc>
                <a:spcPct val="125000"/>
              </a:lnSpc>
              <a:defRPr/>
            </a:pPr>
            <a:r>
              <a:rPr lang="zh-CN" altLang="en-US" sz="1300"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Organisms root into the pores and bond extremely tightly; normal flow can't dislodge them, and mechanical cleaning is difficult and risks damaging the wall.</a:t>
            </a:r>
          </a:p>
          <a:p>
            <a:pPr indent="406400" algn="l" eaLnBrk="1" fontAlgn="auto" latinLnBrk="0" hangingPunct="1">
              <a:lnSpc>
                <a:spcPct val="125000"/>
              </a:lnSpc>
              <a:defRPr/>
            </a:pPr>
            <a:r>
              <a:rPr lang="zh-CN" altLang="en-US" sz="1300"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Biological metabolism also accelerates concrete carbonation and chloride penetration, corroding the internal steel cylinder and prestressing wires — a vicious cycle of “fouling → corrosion → rougher surface → more fouling.”</a:t>
            </a:r>
          </a:p>
          <a:p>
            <a:pPr indent="406400" algn="l" eaLnBrk="1" fontAlgn="auto" latinLnBrk="0" hangingPunct="1">
              <a:lnSpc>
                <a:spcPct val="125000"/>
              </a:lnSpc>
              <a:defRPr/>
              <a:extLst>
                <a:ext uri="{35155182-B16C-46BC-9424-99874614C6A1}">
                  <wpsdc:indentchars xmlns:wpsdc="http://www.wps.cn/officeDocument/2017/drawingmlCustomData" xmlns="" val="200" checksum="1740828767"/>
                </a:ext>
              </a:extLst>
            </a:pPr>
            <a:endParaRPr lang="zh-CN" altLang="en-US" sz="1600"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457200" algn="l" eaLnBrk="1" fontAlgn="auto" latinLnBrk="0" hangingPunct="1">
              <a:lnSpc>
                <a:spcPct val="125000"/>
              </a:lnSpc>
              <a:defRPr/>
              <a:extLst>
                <a:ext uri="{35155182-B16C-46BC-9424-99874614C6A1}">
                  <wpsdc:indentchars xmlns:wpsdc="http://www.wps.cn/officeDocument/2017/drawingmlCustomData" xmlns="" val="200" checksum="59296752"/>
                </a:ext>
              </a:extLst>
            </a:pPr>
            <a:r>
              <a:rPr lang="en-US" altLang="zh-CN" sz="1800" b="1"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3. Long-Term Impact:</a:t>
            </a:r>
            <a:r>
              <a:rPr lang="zh-CN" altLang="en-US" sz="1300"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The interior biofouling layer thickens quickly — within 1–2 years it can meaningfully reduce the flow cross-section and increase head loss, with far greater flow-capacity decline than plastic pipe, alongside structural durability risk.</a:t>
            </a:r>
          </a:p>
          <a:p>
            <a:pPr indent="406400" algn="l" eaLnBrk="1" fontAlgn="auto" latinLnBrk="0" hangingPunct="1">
              <a:lnSpc>
                <a:spcPct val="125000"/>
              </a:lnSpc>
              <a:defRPr/>
              <a:extLst>
                <a:ext uri="{35155182-B16C-46BC-9424-99874614C6A1}">
                  <wpsdc:indentchars xmlns:wpsdc="http://www.wps.cn/officeDocument/2017/drawingmlCustomData" xmlns="" val="200" checksum="1740828767"/>
                </a:ext>
              </a:extLst>
            </a:pPr>
            <a:endParaRPr lang="zh-CN" alt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3" name="图片 2">
            <a:extLst>
              <a:ext uri="{FF2B5EF4-FFF2-40B4-BE49-F238E27FC236}">
                <a16:creationId xmlns:a16="http://schemas.microsoft.com/office/drawing/2014/main" id="{89B79206-EFE7-6976-6181-408DEE19CB3E}"/>
              </a:ext>
            </a:extLst>
          </p:cNvPr>
          <p:cNvPicPr>
            <a:picLocks noChangeAspect="1"/>
          </p:cNvPicPr>
          <p:nvPr/>
        </p:nvPicPr>
        <p:blipFill>
          <a:blip r:embed="rId4"/>
          <a:srcRect l="21727" r="18613"/>
          <a:stretch/>
        </p:blipFill>
        <p:spPr>
          <a:xfrm>
            <a:off x="11340790" y="1"/>
            <a:ext cx="839336" cy="7913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11151"/>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24"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07 Repair — Reinforced PE Pipe vs. PCCP Comparison</a:t>
            </a:r>
          </a:p>
        </p:txBody>
      </p:sp>
      <p:sp>
        <p:nvSpPr>
          <p:cNvPr id="25" name="AutoShape 6"/>
          <p:cNvSpPr/>
          <p:nvPr/>
        </p:nvSpPr>
        <p:spPr>
          <a:xfrm>
            <a:off x="1007110" y="748316"/>
            <a:ext cx="10092690" cy="2459990"/>
          </a:xfrm>
          <a:prstGeom prst="rect">
            <a:avLst/>
          </a:prstGeom>
          <a:noFill/>
          <a:ln w="12700" cap="flat" cmpd="sng">
            <a:noFill/>
            <a:prstDash val="solid"/>
            <a:round/>
          </a:ln>
        </p:spPr>
        <p:txBody>
          <a:bodyPr vert="horz" wrap="square" lIns="0" tIns="0" rIns="0" bIns="0" rtlCol="0" anchor="ctr" anchorCtr="0"/>
          <a:lstStyle/>
          <a:p>
            <a:pPr indent="406400" algn="l" eaLnBrk="1" fontAlgn="auto" latinLnBrk="0" hangingPunct="1">
              <a:lnSpc>
                <a:spcPct val="125000"/>
              </a:lnSpc>
              <a:defRPr/>
            </a:pPr>
            <a:r>
              <a:rPr lang="en-US" sz="1100" b="1"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Reinforced PE pipe offers excellent chemical stability — acid/alkali and corrosion resistant — with a smooth interior that resists scaling and microbial growth, keeping maintenance costs low.</a:t>
            </a:r>
          </a:p>
          <a:p>
            <a:pPr indent="406400" algn="l" eaLnBrk="1" fontAlgn="auto" latinLnBrk="0" hangingPunct="1">
              <a:lnSpc>
                <a:spcPct val="125000"/>
              </a:lnSpc>
              <a:defRPr/>
            </a:pPr>
            <a:r>
              <a:rPr lang="en-US" altLang="zh-CN" sz="11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PE pipe repair technology is mature. Split-repair clamps are the industry-standard emergency repair solution, compliant with T/CFA 0205—2025 (Technical Code for Split-Clamp Installation on Pipelines) — simple procedure, high reliability.</a:t>
            </a:r>
          </a:p>
          <a:p>
            <a:pPr indent="406400" algn="l" eaLnBrk="1" fontAlgn="auto" latinLnBrk="0" hangingPunct="1">
              <a:lnSpc>
                <a:spcPct val="125000"/>
              </a:lnSpc>
              <a:defRPr/>
            </a:pPr>
            <a:r>
              <a:rPr lang="zh-CN" altLang="en-US" sz="11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For seawater environments, 316L stainless-steel split clamps with seawater-resistant sealing gaskets provide long-term resistance to chloride-induced corrosion.</a:t>
            </a:r>
          </a:p>
          <a:p>
            <a:pPr indent="406400" algn="l" eaLnBrk="1" fontAlgn="auto" latinLnBrk="0" hangingPunct="1">
              <a:lnSpc>
                <a:spcPct val="125000"/>
              </a:lnSpc>
              <a:defRPr/>
            </a:pPr>
            <a:endParaRPr lang="zh-CN" altLang="en-US" sz="11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graphicFrame>
        <p:nvGraphicFramePr>
          <p:cNvPr id="27" name="表格 26"/>
          <p:cNvGraphicFramePr/>
          <p:nvPr>
            <p:custDataLst>
              <p:tags r:id="rId1"/>
            </p:custDataLst>
          </p:nvPr>
        </p:nvGraphicFramePr>
        <p:xfrm>
          <a:off x="762000" y="2521029"/>
          <a:ext cx="10443005" cy="4209177"/>
        </p:xfrm>
        <a:graphic>
          <a:graphicData uri="http://schemas.openxmlformats.org/drawingml/2006/table">
            <a:tbl>
              <a:tblPr firstRow="1" bandRow="1">
                <a:tableStyleId>{5C22544A-7EE6-4342-B048-85BDC9FD1C3A}</a:tableStyleId>
              </a:tblPr>
              <a:tblGrid>
                <a:gridCol w="1867699">
                  <a:extLst>
                    <a:ext uri="{9D8B030D-6E8A-4147-A177-3AD203B41FA5}">
                      <a16:colId xmlns:a16="http://schemas.microsoft.com/office/drawing/2014/main" val="20000"/>
                    </a:ext>
                  </a:extLst>
                </a:gridCol>
                <a:gridCol w="3774349">
                  <a:extLst>
                    <a:ext uri="{9D8B030D-6E8A-4147-A177-3AD203B41FA5}">
                      <a16:colId xmlns:a16="http://schemas.microsoft.com/office/drawing/2014/main" val="20001"/>
                    </a:ext>
                  </a:extLst>
                </a:gridCol>
                <a:gridCol w="4800957">
                  <a:extLst>
                    <a:ext uri="{9D8B030D-6E8A-4147-A177-3AD203B41FA5}">
                      <a16:colId xmlns:a16="http://schemas.microsoft.com/office/drawing/2014/main" val="20002"/>
                    </a:ext>
                  </a:extLst>
                </a:gridCol>
              </a:tblGrid>
              <a:tr h="405370">
                <a:tc>
                  <a:txBody>
                    <a:bodyPr/>
                    <a:lstStyle/>
                    <a:p>
                      <a:pPr algn="ctr" fontAlgn="ctr"/>
                      <a:r>
                        <a:rPr lang="zh-CN" altLang="en-US" sz="1600" b="1" i="0">
                          <a:solidFill>
                            <a:srgbClr val="000000"/>
                          </a:solidFill>
                          <a:latin typeface="宋体" pitchFamily="2" charset="-122"/>
                          <a:ea typeface="宋体" pitchFamily="2" charset="-122"/>
                        </a:rPr>
                        <a:t>Comparison</a:t>
                      </a:r>
                    </a:p>
                  </a:txBody>
                  <a:tcPr marL="9842" marR="9842" marT="9842" marB="0" anchor="ctr"/>
                </a:tc>
                <a:tc>
                  <a:txBody>
                    <a:bodyPr/>
                    <a:lstStyle/>
                    <a:p>
                      <a:pPr algn="ctr" fontAlgn="ctr"/>
                      <a:r>
                        <a:rPr lang="en-US" altLang="zh-CN" sz="1600" b="1" i="0" dirty="0">
                          <a:solidFill>
                            <a:srgbClr val="000000"/>
                          </a:solidFill>
                          <a:latin typeface="宋体" pitchFamily="2" charset="-122"/>
                          <a:ea typeface="宋体" pitchFamily="2" charset="-122"/>
                        </a:rPr>
                        <a:t>PE Pipe (Split-Clamp Repair)</a:t>
                      </a:r>
                    </a:p>
                  </a:txBody>
                  <a:tcPr marL="9842" marR="9842" marT="9842" marB="0" anchor="ctr"/>
                </a:tc>
                <a:tc>
                  <a:txBody>
                    <a:bodyPr/>
                    <a:lstStyle/>
                    <a:p>
                      <a:pPr algn="ctr" fontAlgn="ctr"/>
                      <a:r>
                        <a:rPr lang="en-US" altLang="zh-CN" sz="1600" b="1" i="0">
                          <a:solidFill>
                            <a:srgbClr val="000000"/>
                          </a:solidFill>
                          <a:latin typeface="宋体" pitchFamily="2" charset="-122"/>
                          <a:ea typeface="宋体" pitchFamily="2" charset="-122"/>
                        </a:rPr>
                        <a:t>PCCP Pipe</a:t>
                      </a:r>
                    </a:p>
                  </a:txBody>
                  <a:tcPr marL="9842" marR="9842" marT="9842" marB="0" anchor="ctr"/>
                </a:tc>
                <a:extLst>
                  <a:ext uri="{0D108BD9-81ED-4DB2-BD59-A6C34878D82A}">
                    <a16:rowId xmlns:a16="http://schemas.microsoft.com/office/drawing/2014/main" val="10000"/>
                  </a:ext>
                </a:extLst>
              </a:tr>
              <a:tr h="838359">
                <a:tc>
                  <a:txBody>
                    <a:bodyPr/>
                    <a:lstStyle/>
                    <a:p>
                      <a:pPr algn="ctr" fontAlgn="ctr"/>
                      <a:r>
                        <a:rPr lang="zh-CN" altLang="en-US" sz="1600" b="0" i="0">
                          <a:solidFill>
                            <a:srgbClr val="000000"/>
                          </a:solidFill>
                          <a:latin typeface="宋体" pitchFamily="2" charset="-122"/>
                          <a:ea typeface="宋体" pitchFamily="2" charset="-122"/>
                        </a:rPr>
                        <a:t>Underwater Workability</a:t>
                      </a:r>
                    </a:p>
                  </a:txBody>
                  <a:tcPr marL="9842" marR="9842" marT="9842" marB="0" anchor="ctr"/>
                </a:tc>
                <a:tc>
                  <a:txBody>
                    <a:bodyPr/>
                    <a:lstStyle/>
                    <a:p>
                      <a:pPr algn="ctr" fontAlgn="ctr"/>
                      <a:r>
                        <a:rPr lang="zh-CN" altLang="en-US" sz="1600" b="0" i="0">
                          <a:solidFill>
                            <a:srgbClr val="000000"/>
                          </a:solidFill>
                          <a:latin typeface="宋体" pitchFamily="2" charset="-122"/>
                          <a:ea typeface="宋体" pitchFamily="2" charset="-122"/>
                        </a:rPr>
                        <a:t>Divers can work directly, no dewatering required</a:t>
                      </a:r>
                    </a:p>
                  </a:txBody>
                  <a:tcPr marL="9842" marR="9842" marT="9842" marB="0" anchor="ctr"/>
                </a:tc>
                <a:tc>
                  <a:txBody>
                    <a:bodyPr/>
                    <a:lstStyle/>
                    <a:p>
                      <a:pPr algn="ctr" fontAlgn="ctr"/>
                      <a:r>
                        <a:rPr lang="zh-CN" altLang="en-US" sz="1600" b="0" i="0" dirty="0">
                          <a:solidFill>
                            <a:srgbClr val="000000"/>
                          </a:solidFill>
                          <a:latin typeface="宋体" pitchFamily="2" charset="-122"/>
                          <a:ea typeface="宋体" pitchFamily="2" charset="-122"/>
                        </a:rPr>
                        <a:t>Cracked pipe body can't be repaired underwater; joint leaks require extremely tight tolerances — nearly impossible to fix subsea</a:t>
                      </a:r>
                    </a:p>
                  </a:txBody>
                  <a:tcPr marL="9842" marR="9842" marT="9842" marB="0" anchor="ctr"/>
                </a:tc>
                <a:extLst>
                  <a:ext uri="{0D108BD9-81ED-4DB2-BD59-A6C34878D82A}">
                    <a16:rowId xmlns:a16="http://schemas.microsoft.com/office/drawing/2014/main" val="10001"/>
                  </a:ext>
                </a:extLst>
              </a:tr>
              <a:tr h="451164">
                <a:tc>
                  <a:txBody>
                    <a:bodyPr/>
                    <a:lstStyle/>
                    <a:p>
                      <a:pPr algn="ctr" fontAlgn="ctr"/>
                      <a:r>
                        <a:rPr lang="zh-CN" altLang="en-US" sz="1600" b="0" i="0" dirty="0">
                          <a:solidFill>
                            <a:srgbClr val="000000"/>
                          </a:solidFill>
                          <a:latin typeface="宋体" pitchFamily="2" charset="-122"/>
                          <a:ea typeface="宋体" pitchFamily="2" charset="-122"/>
                        </a:rPr>
                        <a:t>Equipment Needed</a:t>
                      </a:r>
                    </a:p>
                  </a:txBody>
                  <a:tcPr marL="9842" marR="9842" marT="9842" marB="0" anchor="ctr"/>
                </a:tc>
                <a:tc>
                  <a:txBody>
                    <a:bodyPr/>
                    <a:lstStyle/>
                    <a:p>
                      <a:pPr algn="ctr" fontAlgn="ctr"/>
                      <a:r>
                        <a:rPr lang="zh-CN" altLang="en-US" sz="1600" b="0" i="0">
                          <a:solidFill>
                            <a:srgbClr val="000000"/>
                          </a:solidFill>
                          <a:latin typeface="宋体" pitchFamily="2" charset="-122"/>
                          <a:ea typeface="宋体" pitchFamily="2" charset="-122"/>
                        </a:rPr>
                        <a:t>Basic wrench and sandpaper — no heavy equipment</a:t>
                      </a:r>
                    </a:p>
                  </a:txBody>
                  <a:tcPr marL="9842" marR="9842" marT="9842" marB="0" anchor="ctr"/>
                </a:tc>
                <a:tc>
                  <a:txBody>
                    <a:bodyPr/>
                    <a:lstStyle/>
                    <a:p>
                      <a:pPr algn="ctr" fontAlgn="ctr"/>
                      <a:r>
                        <a:rPr lang="zh-CN" altLang="en-US" sz="1600" b="0" i="0">
                          <a:solidFill>
                            <a:srgbClr val="000000"/>
                          </a:solidFill>
                          <a:latin typeface="宋体" pitchFamily="2" charset="-122"/>
                          <a:ea typeface="宋体" pitchFamily="2" charset="-122"/>
                        </a:rPr>
                        <a:t>Requires a crane barge and underwater leveling equipment; large work footprint</a:t>
                      </a:r>
                    </a:p>
                  </a:txBody>
                  <a:tcPr marL="9842" marR="9842" marT="9842" marB="0" anchor="ctr"/>
                </a:tc>
                <a:extLst>
                  <a:ext uri="{0D108BD9-81ED-4DB2-BD59-A6C34878D82A}">
                    <a16:rowId xmlns:a16="http://schemas.microsoft.com/office/drawing/2014/main" val="10002"/>
                  </a:ext>
                </a:extLst>
              </a:tr>
              <a:tr h="893404">
                <a:tc>
                  <a:txBody>
                    <a:bodyPr/>
                    <a:lstStyle/>
                    <a:p>
                      <a:pPr algn="ctr" fontAlgn="ctr"/>
                      <a:r>
                        <a:rPr lang="zh-CN" altLang="en-US" sz="1600" b="0" i="0">
                          <a:solidFill>
                            <a:srgbClr val="000000"/>
                          </a:solidFill>
                          <a:latin typeface="宋体" pitchFamily="2" charset="-122"/>
                          <a:ea typeface="宋体" pitchFamily="2" charset="-122"/>
                        </a:rPr>
                        <a:t>Repair Time</a:t>
                      </a:r>
                    </a:p>
                  </a:txBody>
                  <a:tcPr marL="9842" marR="9842" marT="9842" marB="0" anchor="ctr"/>
                </a:tc>
                <a:tc>
                  <a:txBody>
                    <a:bodyPr/>
                    <a:lstStyle/>
                    <a:p>
                      <a:pPr algn="ctr" fontAlgn="ctr"/>
                      <a:r>
                        <a:rPr lang="zh-CN" altLang="en-US" sz="1600" b="0" i="0">
                          <a:solidFill>
                            <a:srgbClr val="000000"/>
                          </a:solidFill>
                          <a:latin typeface="宋体" pitchFamily="2" charset="-122"/>
                          <a:ea typeface="宋体" pitchFamily="2" charset="-122"/>
                        </a:rPr>
                        <a:t>1–2 hours per repair</a:t>
                      </a:r>
                    </a:p>
                  </a:txBody>
                  <a:tcPr marL="9842" marR="9842" marT="9842" marB="0" anchor="ctr"/>
                </a:tc>
                <a:tc>
                  <a:txBody>
                    <a:bodyPr/>
                    <a:lstStyle/>
                    <a:p>
                      <a:pPr algn="ctr" fontAlgn="ctr"/>
                      <a:r>
                        <a:rPr lang="zh-CN" altLang="en-US" sz="1600" b="0" i="0" dirty="0">
                          <a:solidFill>
                            <a:srgbClr val="000000"/>
                          </a:solidFill>
                          <a:latin typeface="宋体" pitchFamily="2" charset="-122"/>
                          <a:ea typeface="宋体" pitchFamily="2" charset="-122"/>
                        </a:rPr>
                        <a:t>A single joint repair takes several tidal windows;</a:t>
                      </a:r>
                    </a:p>
                    <a:p>
                      <a:pPr algn="ctr" fontAlgn="ctr"/>
                      <a:r>
                        <a:rPr lang="zh-CN" altLang="en-US" sz="1600" b="0" i="0" dirty="0">
                          <a:solidFill>
                            <a:srgbClr val="000000"/>
                          </a:solidFill>
                          <a:latin typeface="宋体" pitchFamily="2" charset="-122"/>
                          <a:ea typeface="宋体" pitchFamily="2" charset="-122"/>
                        </a:rPr>
                        <a:t>a cracked section requires cutting and replacement — days of downtime</a:t>
                      </a:r>
                    </a:p>
                  </a:txBody>
                  <a:tcPr marL="9842" marR="9842" marT="9842" marB="0" anchor="ctr"/>
                </a:tc>
                <a:extLst>
                  <a:ext uri="{0D108BD9-81ED-4DB2-BD59-A6C34878D82A}">
                    <a16:rowId xmlns:a16="http://schemas.microsoft.com/office/drawing/2014/main" val="10003"/>
                  </a:ext>
                </a:extLst>
              </a:tr>
              <a:tr h="451164">
                <a:tc>
                  <a:txBody>
                    <a:bodyPr/>
                    <a:lstStyle/>
                    <a:p>
                      <a:pPr algn="ctr" fontAlgn="ctr"/>
                      <a:r>
                        <a:rPr lang="zh-CN" altLang="en-US" sz="1600" b="0" i="0">
                          <a:solidFill>
                            <a:srgbClr val="000000"/>
                          </a:solidFill>
                          <a:latin typeface="宋体" pitchFamily="2" charset="-122"/>
                          <a:ea typeface="宋体" pitchFamily="2" charset="-122"/>
                        </a:rPr>
                        <a:t>Repair Cost</a:t>
                      </a:r>
                    </a:p>
                  </a:txBody>
                  <a:tcPr marL="9842" marR="9842" marT="9842" marB="0" anchor="ctr"/>
                </a:tc>
                <a:tc>
                  <a:txBody>
                    <a:bodyPr/>
                    <a:lstStyle/>
                    <a:p>
                      <a:pPr algn="ctr" fontAlgn="ctr"/>
                      <a:r>
                        <a:rPr lang="zh-CN" altLang="en-US" sz="1600" b="0" i="0">
                          <a:solidFill>
                            <a:srgbClr val="000000"/>
                          </a:solidFill>
                          <a:latin typeface="宋体" pitchFamily="2" charset="-122"/>
                          <a:ea typeface="宋体" pitchFamily="2" charset="-122"/>
                        </a:rPr>
                        <a:t>Roughly ¥1,000-class per unit; low labor cost</a:t>
                      </a:r>
                    </a:p>
                  </a:txBody>
                  <a:tcPr marL="9842" marR="9842" marT="9842" marB="0" anchor="ctr"/>
                </a:tc>
                <a:tc>
                  <a:txBody>
                    <a:bodyPr/>
                    <a:lstStyle/>
                    <a:p>
                      <a:pPr algn="ctr" fontAlgn="ctr"/>
                      <a:r>
                        <a:rPr lang="zh-CN" altLang="en-US" sz="1600" b="0" i="0" dirty="0">
                          <a:solidFill>
                            <a:srgbClr val="000000"/>
                          </a:solidFill>
                          <a:latin typeface="宋体" pitchFamily="2" charset="-122"/>
                          <a:ea typeface="宋体" pitchFamily="2" charset="-122"/>
                        </a:rPr>
                        <a:t>Underwater work plus heavy equipment: 10x+ the cost of a PE repair</a:t>
                      </a:r>
                    </a:p>
                  </a:txBody>
                  <a:tcPr marL="9842" marR="9842" marT="9842" marB="0" anchor="ctr"/>
                </a:tc>
                <a:extLst>
                  <a:ext uri="{0D108BD9-81ED-4DB2-BD59-A6C34878D82A}">
                    <a16:rowId xmlns:a16="http://schemas.microsoft.com/office/drawing/2014/main" val="10004"/>
                  </a:ext>
                </a:extLst>
              </a:tr>
              <a:tr h="893404">
                <a:tc>
                  <a:txBody>
                    <a:bodyPr/>
                    <a:lstStyle/>
                    <a:p>
                      <a:pPr algn="ctr" fontAlgn="ctr"/>
                      <a:r>
                        <a:rPr lang="zh-CN" altLang="en-US" sz="1600" b="0" i="0">
                          <a:solidFill>
                            <a:srgbClr val="000000"/>
                          </a:solidFill>
                          <a:latin typeface="宋体" pitchFamily="2" charset="-122"/>
                          <a:ea typeface="宋体" pitchFamily="2" charset="-122"/>
                        </a:rPr>
                        <a:t>Long-Term Reliability</a:t>
                      </a:r>
                    </a:p>
                  </a:txBody>
                  <a:tcPr marL="9842" marR="9842" marT="9842" marB="0" anchor="ctr"/>
                </a:tc>
                <a:tc>
                  <a:txBody>
                    <a:bodyPr/>
                    <a:lstStyle/>
                    <a:p>
                      <a:pPr algn="ctr" fontAlgn="ctr"/>
                      <a:r>
                        <a:rPr lang="zh-CN" altLang="en-US" sz="1600" b="0" i="0">
                          <a:solidFill>
                            <a:srgbClr val="000000"/>
                          </a:solidFill>
                          <a:latin typeface="宋体" pitchFamily="2" charset="-122"/>
                          <a:ea typeface="宋体" pitchFamily="2" charset="-122"/>
                        </a:rPr>
                        <a:t>Mechanical seal + corrosion-resistant materials;</a:t>
                      </a:r>
                    </a:p>
                    <a:p>
                      <a:pPr algn="ctr" fontAlgn="ctr"/>
                      <a:r>
                        <a:rPr lang="zh-CN" altLang="en-US" sz="1600" b="0" i="0">
                          <a:solidFill>
                            <a:srgbClr val="000000"/>
                          </a:solidFill>
                          <a:latin typeface="宋体" pitchFamily="2" charset="-122"/>
                          <a:ea typeface="宋体" pitchFamily="2" charset="-122"/>
                        </a:rPr>
                        <a:t>periodic bolt re-tightening is sufficient</a:t>
                      </a:r>
                    </a:p>
                  </a:txBody>
                  <a:tcPr marL="9842" marR="9842" marT="9842" marB="0" anchor="ctr"/>
                </a:tc>
                <a:tc>
                  <a:txBody>
                    <a:bodyPr/>
                    <a:lstStyle/>
                    <a:p>
                      <a:pPr algn="ctr" fontAlgn="ctr"/>
                      <a:r>
                        <a:rPr lang="zh-CN" altLang="en-US" sz="1600" b="0" i="0" dirty="0">
                          <a:solidFill>
                            <a:srgbClr val="000000"/>
                          </a:solidFill>
                          <a:latin typeface="宋体" pitchFamily="2" charset="-122"/>
                          <a:ea typeface="宋体" pitchFamily="2" charset="-122"/>
                        </a:rPr>
                        <a:t>Concrete prone to re-cracking; steel cylinder keeps corroding;</a:t>
                      </a:r>
                    </a:p>
                    <a:p>
                      <a:pPr algn="ctr" fontAlgn="ctr"/>
                      <a:r>
                        <a:rPr lang="zh-CN" altLang="en-US" sz="1600" b="0" i="0" dirty="0">
                          <a:solidFill>
                            <a:srgbClr val="000000"/>
                          </a:solidFill>
                          <a:latin typeface="宋体" pitchFamily="2" charset="-122"/>
                          <a:ea typeface="宋体" pitchFamily="2" charset="-122"/>
                        </a:rPr>
                        <a:t>high recurrence rate of leaks</a:t>
                      </a:r>
                    </a:p>
                  </a:txBody>
                  <a:tcPr marL="9842" marR="9842" marT="9842" marB="0" anchor="ctr"/>
                </a:tc>
                <a:extLst>
                  <a:ext uri="{0D108BD9-81ED-4DB2-BD59-A6C34878D82A}">
                    <a16:rowId xmlns:a16="http://schemas.microsoft.com/office/drawing/2014/main" val="10005"/>
                  </a:ext>
                </a:extLst>
              </a:tr>
            </a:tbl>
          </a:graphicData>
        </a:graphic>
      </p:graphicFrame>
      <p:pic>
        <p:nvPicPr>
          <p:cNvPr id="3" name="图片 2">
            <a:extLst>
              <a:ext uri="{FF2B5EF4-FFF2-40B4-BE49-F238E27FC236}">
                <a16:creationId xmlns:a16="http://schemas.microsoft.com/office/drawing/2014/main" id="{AE8A2693-6FD4-9588-0E9B-70E28BC5D30C}"/>
              </a:ext>
            </a:extLst>
          </p:cNvPr>
          <p:cNvPicPr>
            <a:picLocks noChangeAspect="1"/>
          </p:cNvPicPr>
          <p:nvPr/>
        </p:nvPicPr>
        <p:blipFill>
          <a:blip r:embed="rId5"/>
          <a:srcRect l="21727" r="18613"/>
          <a:stretch/>
        </p:blipFill>
        <p:spPr>
          <a:xfrm>
            <a:off x="11233942" y="1"/>
            <a:ext cx="946184" cy="8920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333375"/>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endParaRPr/>
          </a:p>
        </p:txBody>
      </p:sp>
      <p:sp>
        <p:nvSpPr>
          <p:cNvPr id="24"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07 Repair —</a:t>
            </a:r>
            <a:r>
              <a:rPr lang="zh-CN" altLang="en-US" sz="28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Split-Repair Clamp: Principle &amp; Structure</a:t>
            </a:r>
          </a:p>
        </p:txBody>
      </p:sp>
      <p:pic>
        <p:nvPicPr>
          <p:cNvPr id="3" name="0ca414639e3a57ff4c8587e7eae3eaf1_raw">
            <a:hlinkClick r:id="" action="ppaction://media"/>
          </p:cNvPr>
          <p:cNvPicPr/>
          <p:nvPr>
            <a:videoFile r:link="rId2"/>
            <p:extLst>
              <p:ext uri="{DAA4B4D4-6D71-4841-9C94-3DE7FCFB9230}">
                <p14:media xmlns:p14="http://schemas.microsoft.com/office/powerpoint/2010/main" r:embed="rId1"/>
              </p:ext>
            </p:extLst>
          </p:nvPr>
        </p:nvPicPr>
        <p:blipFill>
          <a:blip r:embed="rId6"/>
          <a:stretch>
            <a:fillRect/>
          </a:stretch>
        </p:blipFill>
        <p:spPr>
          <a:xfrm>
            <a:off x="8834120" y="1476375"/>
            <a:ext cx="2595880" cy="4739005"/>
          </a:xfrm>
          <a:prstGeom prst="rect">
            <a:avLst/>
          </a:prstGeom>
        </p:spPr>
      </p:pic>
      <p:sp>
        <p:nvSpPr>
          <p:cNvPr id="4" name="AutoShape 6"/>
          <p:cNvSpPr/>
          <p:nvPr/>
        </p:nvSpPr>
        <p:spPr>
          <a:xfrm>
            <a:off x="762000" y="2480268"/>
            <a:ext cx="7663815" cy="324675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18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Definition:</a:t>
            </a:r>
            <a:r>
              <a:rPr lang="zh-CN" altLang="en-US" sz="16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Also known as an emergency repair clamp or leak-sealing clamp — a mechanical device for fast, permanent repair of damage on straight pipe sections.</a:t>
            </a:r>
          </a:p>
          <a:p>
            <a:pPr marL="0" indent="0" algn="l">
              <a:lnSpc>
                <a:spcPct val="125000"/>
              </a:lnSpc>
              <a:defRPr/>
            </a:pPr>
            <a:endParaRPr lang="zh-CN" altLang="en-US" sz="16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r>
              <a:rPr lang="zh-CN" altLang="en-US" sz="18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Standard Structure:</a:t>
            </a:r>
            <a:r>
              <a:rPr lang="zh-CN" altLang="en-US" sz="16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Two semi-circular shells with a full-circumference seawater-resistant rubber gasket, secured by stainless-steel bolts.</a:t>
            </a:r>
          </a:p>
          <a:p>
            <a:pPr marL="0" indent="0" algn="l">
              <a:lnSpc>
                <a:spcPct val="125000"/>
              </a:lnSpc>
              <a:defRPr/>
            </a:pPr>
            <a:endParaRPr lang="zh-CN" altLang="en-US" sz="1600" b="0"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r>
              <a:rPr lang="zh-CN" altLang="en-US" sz="18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Repair Principle:</a:t>
            </a:r>
            <a:r>
              <a:rPr lang="zh-CN" altLang="en-US" sz="16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Bolts clamp the shells tightly around the damaged section; the compressed rubber gasket deforms to form a watertight seal — a permanent repair solution.</a:t>
            </a:r>
          </a:p>
          <a:p>
            <a:pPr marL="0" indent="0" algn="l">
              <a:lnSpc>
                <a:spcPct val="125000"/>
              </a:lnSpc>
              <a:defRPr/>
            </a:pPr>
            <a:endParaRPr lang="zh-CN" altLang="en-US" sz="1600" b="0"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endParaRPr lang="zh-CN" altLang="en-US" sz="1600" b="0"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r>
              <a:rPr lang="en-US" altLang="zh-CN" sz="1600" b="1"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*Versus PCCP: PE repair can be performed underwater, needs no heavy equipment, and is fast and low-cost; PCCP cracking/joint leaks are nearly impossible to repair effectively underwater and require full replacement.</a:t>
            </a:r>
            <a:endParaRPr lang="zh-CN" altLang="en-US" sz="16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endParaRPr lang="zh-CN" altLang="en-US" sz="1600" b="0"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25000"/>
              </a:lnSpc>
              <a:defRPr/>
            </a:pPr>
            <a:endParaRPr lang="zh-CN" altLang="en-US" sz="1600" b="0"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5" name="图片 4">
            <a:extLst>
              <a:ext uri="{FF2B5EF4-FFF2-40B4-BE49-F238E27FC236}">
                <a16:creationId xmlns:a16="http://schemas.microsoft.com/office/drawing/2014/main" id="{4619C77C-0FAC-B22E-BC69-2B50C91E9585}"/>
              </a:ext>
            </a:extLst>
          </p:cNvPr>
          <p:cNvPicPr>
            <a:picLocks noChangeAspect="1"/>
          </p:cNvPicPr>
          <p:nvPr/>
        </p:nvPicPr>
        <p:blipFill>
          <a:blip r:embed="rId7"/>
          <a:srcRect l="21727" r="18613"/>
          <a:stretch/>
        </p:blipFill>
        <p:spPr>
          <a:xfrm>
            <a:off x="11269425" y="1"/>
            <a:ext cx="910701" cy="8586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video>
              <p:cMediaNode>
                <p:cTn id="2" fill="hold" display="1">
                  <p:stCondLst>
                    <p:cond delay="indefinite"/>
                  </p:stCondLst>
                </p:cTn>
                <p:tgtEl>
                  <p:spTgt spid="3"/>
                </p:tgtEl>
              </p:cMediaNode>
            </p:vide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668000" y="-762000"/>
            <a:ext cx="2032000" cy="2032000"/>
          </a:xfrm>
          <a:prstGeom prst="ellipse">
            <a:avLst/>
          </a:prstGeom>
          <a:solidFill>
            <a:srgbClr val="2DD4BF">
              <a:alpha val="15000"/>
            </a:srgbClr>
          </a:solidFill>
          <a:ln cap="flat" cmpd="sng">
            <a:solidFill>
              <a:srgbClr val="15BBA6">
                <a:alpha val="15000"/>
              </a:srgbClr>
            </a:solidFill>
            <a:prstDash val="solid"/>
            <a:round/>
          </a:ln>
        </p:spPr>
        <p:txBody>
          <a:bodyPr vert="horz" wrap="square" lIns="63500" tIns="63500" rIns="63500" bIns="63500" rtlCol="0" anchor="ctr"/>
          <a:lstStyle/>
          <a:p>
            <a:pPr algn="ctr">
              <a:defRPr/>
            </a:pPr>
            <a:endParaRPr/>
          </a:p>
        </p:txBody>
      </p:sp>
      <p:sp>
        <p:nvSpPr>
          <p:cNvPr id="4" name="AutoShape 4"/>
          <p:cNvSpPr/>
          <p:nvPr/>
        </p:nvSpPr>
        <p:spPr>
          <a:xfrm>
            <a:off x="-1270000" y="5080000"/>
            <a:ext cx="2794000" cy="2794000"/>
          </a:xfrm>
          <a:prstGeom prst="ellipse">
            <a:avLst/>
          </a:prstGeom>
          <a:solidFill>
            <a:srgbClr val="2DD4BF">
              <a:alpha val="10000"/>
            </a:srgbClr>
          </a:solidFill>
          <a:ln cap="flat" cmpd="sng">
            <a:solidFill>
              <a:srgbClr val="15BBA6">
                <a:alpha val="10000"/>
              </a:srgbClr>
            </a:solidFill>
            <a:prstDash val="solid"/>
            <a:round/>
          </a:ln>
        </p:spPr>
        <p:txBody>
          <a:bodyPr vert="horz" wrap="square" lIns="63500" tIns="63500" rIns="63500" bIns="63500" rtlCol="0" anchor="ctr"/>
          <a:lstStyle/>
          <a:p>
            <a:pPr algn="ctr">
              <a:defRPr/>
            </a:pPr>
            <a:endParaRPr/>
          </a:p>
        </p:txBody>
      </p:sp>
      <p:sp>
        <p:nvSpPr>
          <p:cNvPr id="5" name="AutoShape 5"/>
          <p:cNvSpPr/>
          <p:nvPr/>
        </p:nvSpPr>
        <p:spPr>
          <a:xfrm>
            <a:off x="0" y="2914650"/>
            <a:ext cx="1219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Thank You</a:t>
            </a:r>
            <a:endParaRPr lang="en-US" sz="110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25.74724491759036,&quot;left&quot;:219.44826771653544,&quot;top&quot;:181.56244094488187,&quot;width&quot;:729.636597445254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05,&quot;left&quot;:490,&quot;top&quot;:130,&quot;width&quot;:470}"/>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05,&quot;left&quot;:490,&quot;top&quot;:130,&quot;width&quot;:470}"/>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05,&quot;left&quot;:490,&quot;top&quot;:130,&quot;width&quot;:470}"/>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05,&quot;left&quot;:490,&quot;top&quot;:130,&quot;width&quot;:470}"/>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05,&quot;left&quot;:490,&quot;top&quot;:130,&quot;width&quot;:470}"/>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05,&quot;left&quot;:490,&quot;top&quot;:130,&quot;width&quot;:470}"/>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305,&quot;left&quot;:490,&quot;top&quot;:130,&quot;width&quot;:470}"/>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05,&quot;left&quot;:490,&quot;top&quot;:130,&quot;width&quot;:470}"/>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557.7255905511811,&quot;left&quot;:0,&quot;top&quot;:120.8,&quot;width&quot;:960}"/>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097,&quot;width&quot;:8848}"/>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379.15,&quot;left&quot;:60,&quot;top&quot;:129.15,&quot;width&quot;:835.3}"/>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379.15,&quot;left&quot;:60,&quot;top&quot;:129.15,&quot;width&quot;:835.3}"/>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379.15,&quot;left&quot;:60,&quot;top&quot;:129.15,&quot;width&quot;:835.3}"/>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379.15,&quot;left&quot;:60,&quot;top&quot;:129.15,&quot;width&quot;:835.3}"/>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379.15,&quot;left&quot;:60,&quot;top&quot;:129.15,&quot;width&quot;:835.3}"/>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379.15,&quot;left&quot;:60,&quot;top&quot;:129.15,&quot;width&quot;:835.3}"/>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379.15,&quot;left&quot;:60,&quot;top&quot;:129.15,&quot;width&quot;:835.3}"/>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379.15,&quot;left&quot;:60,&quot;top&quot;:129.15,&quot;width&quot;:835.3}"/>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361.8,&quot;left&quot;:60,&quot;top&quot;:113.2,&quot;width&quot;:854.05}"/>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361.8,&quot;left&quot;:60,&quot;top&quot;:113.2,&quot;width&quot;:854.05}"/>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361.8,&quot;left&quot;:60,&quot;top&quot;:113.2,&quot;width&quot;:854.05}"/>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361.8,&quot;left&quot;:60,&quot;top&quot;:113.2,&quot;width&quot;:854.05}"/>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361.8,&quot;left&quot;:60,&quot;top&quot;:113.2,&quot;width&quot;:854.05}"/>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361.8,&quot;left&quot;:60,&quot;top&quot;:113.2,&quot;width&quot;:854.05}"/>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361.8,&quot;left&quot;:60,&quot;top&quot;:113.2,&quot;width&quot;:854.05}"/>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361.8,&quot;left&quot;:60,&quot;top&quot;:113.2,&quot;width&quot;:854.05}"/>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361.8,&quot;left&quot;:60,&quot;top&quot;:113.2,&quot;width&quot;:854.05}"/>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361.8,&quot;left&quot;:60,&quot;top&quot;:113.2,&quot;width&quot;:854.05}"/>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63.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355,&quot;left&quot;:60,&quot;top&quot;:130,&quot;width&quot;:840}"/>
</p:tagLst>
</file>

<file path=ppt/tags/tag65.xml><?xml version="1.0" encoding="utf-8"?>
<p:tagLst xmlns:a="http://schemas.openxmlformats.org/drawingml/2006/main" xmlns:r="http://schemas.openxmlformats.org/officeDocument/2006/relationships" xmlns:p="http://schemas.openxmlformats.org/presentationml/2006/main">
  <p:tag name="TABLE_ENDDRAG_ORIGIN_RECT" val="790*230"/>
  <p:tag name="TABLE_ENDDRAG_RECT" val="81*270*790*23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7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9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0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4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5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2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2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2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24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16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3245</Words>
  <Application>Microsoft Macintosh PowerPoint</Application>
  <PresentationFormat>宽屏</PresentationFormat>
  <Paragraphs>258</Paragraphs>
  <Slides>29</Slides>
  <Notes>29</Notes>
  <HiddenSlides>0</HiddenSlides>
  <MMClips>2</MMClips>
  <ScaleCrop>false</ScaleCrop>
  <HeadingPairs>
    <vt:vector size="6" baseType="variant">
      <vt:variant>
        <vt:lpstr>已用的字体</vt:lpstr>
      </vt:variant>
      <vt:variant>
        <vt:i4>6</vt:i4>
      </vt:variant>
      <vt:variant>
        <vt:lpstr>主题</vt:lpstr>
      </vt:variant>
      <vt:variant>
        <vt:i4>22</vt:i4>
      </vt:variant>
      <vt:variant>
        <vt:lpstr>幻灯片标题</vt:lpstr>
      </vt:variant>
      <vt:variant>
        <vt:i4>29</vt:i4>
      </vt:variant>
    </vt:vector>
  </HeadingPairs>
  <TitlesOfParts>
    <vt:vector size="57" baseType="lpstr">
      <vt:lpstr>汉仪雅酷黑 75W</vt:lpstr>
      <vt:lpstr>宋体</vt:lpstr>
      <vt:lpstr>微软雅黑</vt:lpstr>
      <vt:lpstr>Noto Sans SC</vt:lpstr>
      <vt:lpstr>Arial</vt:lpstr>
      <vt:lpstr>Calibri</vt:lpstr>
      <vt:lpstr>Office 主题​​</vt:lpstr>
      <vt:lpstr>默认主题</vt:lpstr>
      <vt:lpstr>2_默认主题</vt:lpstr>
      <vt:lpstr>3_默认主题</vt:lpstr>
      <vt:lpstr>4_默认主题</vt:lpstr>
      <vt:lpstr>5_默认主题</vt:lpstr>
      <vt:lpstr>1_默认主题</vt:lpstr>
      <vt:lpstr>6_默认主题</vt:lpstr>
      <vt:lpstr>7_默认主题</vt:lpstr>
      <vt:lpstr>8_默认主题</vt:lpstr>
      <vt:lpstr>9_默认主题</vt:lpstr>
      <vt:lpstr>10_默认主题</vt:lpstr>
      <vt:lpstr>11_默认主题</vt:lpstr>
      <vt:lpstr>12_默认主题</vt:lpstr>
      <vt:lpstr>14_默认主题</vt:lpstr>
      <vt:lpstr>15_默认主题</vt:lpstr>
      <vt:lpstr>21_默认主题</vt:lpstr>
      <vt:lpstr>13_默认主题</vt:lpstr>
      <vt:lpstr>22_默认主题</vt:lpstr>
      <vt:lpstr>23_默认主题</vt:lpstr>
      <vt:lpstr>24_默认主题</vt:lpstr>
      <vt:lpstr>16_默认主题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HOWIE</dc:creator>
  <cp:lastModifiedBy>占旭 刘</cp:lastModifiedBy>
  <cp:revision>25</cp:revision>
  <dcterms:created xsi:type="dcterms:W3CDTF">2026-07-21T07:01:09Z</dcterms:created>
  <dcterms:modified xsi:type="dcterms:W3CDTF">2026-09-16T03:21:30Z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{"Label":"1","ContentProducer":"001191110102MACQD9K64010000","ProduceID":"7662616900489235658","ReservedCode1":"","ContentPropagator":"","PropagateID":"","ReservedCode2":""}</vt:lpwstr>
  </property>
  <property fmtid="{D5CDD505-2E9C-101B-9397-08002B2CF9AE}" pid="3" name="KSOProductBuildVer">
    <vt:lpwstr>2052-7.2.2.8955</vt:lpwstr>
  </property>
  <property fmtid="{D5CDD505-2E9C-101B-9397-08002B2CF9AE}" pid="4" name="ICV">
    <vt:lpwstr>D111B3FEA2F704D332195F6AFE3C0915_43</vt:lpwstr>
  </property>
</Properties>
</file>